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19"/>
  </p:notesMasterIdLst>
  <p:sldIdLst>
    <p:sldId id="284" r:id="rId3"/>
    <p:sldId id="297" r:id="rId4"/>
    <p:sldId id="285" r:id="rId5"/>
    <p:sldId id="286" r:id="rId6"/>
    <p:sldId id="287" r:id="rId7"/>
    <p:sldId id="288" r:id="rId8"/>
    <p:sldId id="291" r:id="rId9"/>
    <p:sldId id="299" r:id="rId10"/>
    <p:sldId id="298" r:id="rId11"/>
    <p:sldId id="290" r:id="rId12"/>
    <p:sldId id="292" r:id="rId13"/>
    <p:sldId id="300" r:id="rId14"/>
    <p:sldId id="295" r:id="rId15"/>
    <p:sldId id="293" r:id="rId16"/>
    <p:sldId id="294" r:id="rId17"/>
    <p:sldId id="296" r:id="rId1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D9D9D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660"/>
  </p:normalViewPr>
  <p:slideViewPr>
    <p:cSldViewPr>
      <p:cViewPr>
        <p:scale>
          <a:sx n="108" d="100"/>
          <a:sy n="108" d="100"/>
        </p:scale>
        <p:origin x="-90" y="-186"/>
      </p:cViewPr>
      <p:guideLst>
        <p:guide orient="horz" pos="2018"/>
        <p:guide pos="25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A51EC-D23A-4789-98F0-D89E07CAE380}" type="datetimeFigureOut">
              <a:rPr lang="en-GB" smtClean="0"/>
              <a:t>25/01/2019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ED06C-28D0-409A-B220-81B8D799F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45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AU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AU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FAhtKpR5" TargetMode="Externa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What do you remember about angles in a triangle from Primary school?</a:t>
            </a:r>
          </a:p>
          <a:p>
            <a:pPr algn="l"/>
            <a:endParaRPr lang="en-GB" altLang="en-US" sz="2800" kern="0" dirty="0">
              <a:latin typeface="Calibri" panose="020F0502020204030204" pitchFamily="34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How can we show that this?</a:t>
            </a:r>
          </a:p>
        </p:txBody>
      </p:sp>
      <p:graphicFrame>
        <p:nvGraphicFramePr>
          <p:cNvPr id="10" name="Object 9">
            <a:hlinkClick r:id="rId3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805315"/>
              </p:ext>
            </p:extLst>
          </p:nvPr>
        </p:nvGraphicFramePr>
        <p:xfrm>
          <a:off x="341530" y="2528900"/>
          <a:ext cx="19939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ackager Shell Object" showAsIcon="1" r:id="rId4" imgW="1994400" imgH="685800" progId="Package">
                  <p:embed/>
                </p:oleObj>
              </mc:Choice>
              <mc:Fallback>
                <p:oleObj name="Packager Shell Object" showAsIcon="1" r:id="rId4" imgW="199440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1530" y="2528900"/>
                        <a:ext cx="19939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243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8350" y="785007"/>
            <a:ext cx="872413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400" dirty="0"/>
              <a:t>1) What </a:t>
            </a:r>
            <a:r>
              <a:rPr lang="en-GB" sz="2400" dirty="0" smtClean="0">
                <a:solidFill>
                  <a:srgbClr val="FF0000"/>
                </a:solidFill>
              </a:rPr>
              <a:t>transformation</a:t>
            </a:r>
            <a:r>
              <a:rPr lang="en-GB" sz="2400" dirty="0" smtClean="0"/>
              <a:t> took place when we moved the slider?</a:t>
            </a:r>
          </a:p>
          <a:p>
            <a:pPr algn="l"/>
            <a:endParaRPr lang="en-GB" sz="2400" dirty="0"/>
          </a:p>
          <a:p>
            <a:pPr algn="l"/>
            <a:r>
              <a:rPr lang="en-GB" sz="2400" dirty="0" smtClean="0"/>
              <a:t>2</a:t>
            </a:r>
            <a:r>
              <a:rPr lang="en-GB" sz="2400" dirty="0"/>
              <a:t>) </a:t>
            </a:r>
            <a:r>
              <a:rPr lang="en-GB" sz="2400" dirty="0" smtClean="0"/>
              <a:t>Did the </a:t>
            </a:r>
            <a:r>
              <a:rPr lang="en-GB" sz="2400" dirty="0" smtClean="0">
                <a:solidFill>
                  <a:srgbClr val="FF0000"/>
                </a:solidFill>
              </a:rPr>
              <a:t>rotation</a:t>
            </a:r>
            <a:r>
              <a:rPr lang="en-GB" sz="2400" dirty="0" smtClean="0"/>
              <a:t> </a:t>
            </a:r>
            <a:r>
              <a:rPr lang="en-GB" sz="2400" dirty="0"/>
              <a:t>change the measures of the blue or green angles?   </a:t>
            </a:r>
            <a:endParaRPr lang="en-GB" sz="2400" dirty="0" smtClean="0"/>
          </a:p>
          <a:p>
            <a:pPr algn="l"/>
            <a:endParaRPr lang="en-GB" sz="2400" dirty="0"/>
          </a:p>
          <a:p>
            <a:pPr algn="l"/>
            <a:r>
              <a:rPr lang="en-GB" sz="2400" dirty="0" smtClean="0"/>
              <a:t>3</a:t>
            </a:r>
            <a:r>
              <a:rPr lang="en-GB" sz="2400" dirty="0"/>
              <a:t>) From your observations, what is the sum of the </a:t>
            </a:r>
            <a:r>
              <a:rPr lang="en-GB" sz="2400" dirty="0" smtClean="0"/>
              <a:t>interior </a:t>
            </a:r>
            <a:r>
              <a:rPr lang="en-GB" sz="2400" dirty="0"/>
              <a:t>angles of  </a:t>
            </a:r>
            <a:r>
              <a:rPr lang="en-GB" sz="2400" i="1" dirty="0" smtClean="0"/>
              <a:t>any </a:t>
            </a:r>
            <a:r>
              <a:rPr lang="en-GB" sz="2400" i="1" dirty="0"/>
              <a:t>triangle</a:t>
            </a:r>
            <a:r>
              <a:rPr lang="en-GB" sz="2400" i="1" dirty="0" smtClean="0"/>
              <a:t>?</a:t>
            </a:r>
          </a:p>
          <a:p>
            <a:pPr algn="l"/>
            <a:endParaRPr lang="en-GB" sz="2400" i="1" dirty="0"/>
          </a:p>
          <a:p>
            <a:pPr algn="l"/>
            <a:r>
              <a:rPr lang="en-GB" sz="2400" dirty="0" smtClean="0"/>
              <a:t>4) Why is that the case?</a:t>
            </a:r>
            <a:r>
              <a:rPr lang="en-GB" sz="2400" i="1" dirty="0" smtClean="0"/>
              <a:t> </a:t>
            </a:r>
            <a:r>
              <a:rPr lang="en-GB" sz="2400" i="1" dirty="0"/>
              <a:t> </a:t>
            </a:r>
            <a:endParaRPr lang="en-GB" altLang="en-US" sz="2400" kern="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2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68942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latin typeface="Calibri" panose="020F0502020204030204" pitchFamily="34" charset="0"/>
                  </a:rPr>
                  <a:t> The sum of the angles in a triangle is 180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68942"/>
                <a:ext cx="8229600" cy="4525963"/>
              </a:xfrm>
              <a:blipFill rotWithShape="1">
                <a:blip r:embed="rId3"/>
                <a:stretch>
                  <a:fillRect t="-1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b="18612"/>
          <a:stretch/>
        </p:blipFill>
        <p:spPr>
          <a:xfrm>
            <a:off x="609600" y="1210633"/>
            <a:ext cx="7604480" cy="3276600"/>
          </a:xfrm>
          <a:prstGeom prst="rect">
            <a:avLst/>
          </a:prstGeom>
        </p:spPr>
      </p:pic>
      <p:sp>
        <p:nvSpPr>
          <p:cNvPr id="19" name="Arc 18"/>
          <p:cNvSpPr/>
          <p:nvPr/>
        </p:nvSpPr>
        <p:spPr bwMode="auto">
          <a:xfrm rot="15791150">
            <a:off x="7859106" y="3412198"/>
            <a:ext cx="860438" cy="1464269"/>
          </a:xfrm>
          <a:prstGeom prst="arc">
            <a:avLst>
              <a:gd name="adj1" fmla="val 15470798"/>
              <a:gd name="adj2" fmla="val 1762191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Arc 19"/>
          <p:cNvSpPr/>
          <p:nvPr/>
        </p:nvSpPr>
        <p:spPr bwMode="auto">
          <a:xfrm rot="5808850" flipH="1">
            <a:off x="484669" y="3402531"/>
            <a:ext cx="860438" cy="1464269"/>
          </a:xfrm>
          <a:prstGeom prst="arc">
            <a:avLst>
              <a:gd name="adj1" fmla="val 15470798"/>
              <a:gd name="adj2" fmla="val 1789607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Arc 20"/>
          <p:cNvSpPr/>
          <p:nvPr/>
        </p:nvSpPr>
        <p:spPr bwMode="auto">
          <a:xfrm rot="707465" flipV="1">
            <a:off x="5323632" y="588300"/>
            <a:ext cx="860438" cy="1464269"/>
          </a:xfrm>
          <a:prstGeom prst="arc">
            <a:avLst>
              <a:gd name="adj1" fmla="val 14404734"/>
              <a:gd name="adj2" fmla="val 1859192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845297" y="3767257"/>
                <a:ext cx="50366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buFontTx/>
                  <a:buNone/>
                </a:pPr>
                <a:r>
                  <a:rPr lang="en-GB" sz="2800" kern="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5297" y="3767257"/>
                <a:ext cx="503663" cy="523220"/>
              </a:xfrm>
              <a:prstGeom prst="rect">
                <a:avLst/>
              </a:prstGeom>
              <a:blipFill rotWithShape="0">
                <a:blip r:embed="rId5"/>
                <a:stretch>
                  <a:fillRect l="-25610" t="-12791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5183102" y="2088639"/>
                <a:ext cx="53251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buFontTx/>
                  <a:buNone/>
                </a:pPr>
                <a:r>
                  <a:rPr lang="en-GB" sz="2800" kern="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GB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102" y="2088639"/>
                <a:ext cx="532518" cy="523220"/>
              </a:xfrm>
              <a:prstGeom prst="rect">
                <a:avLst/>
              </a:prstGeom>
              <a:blipFill rotWithShape="1">
                <a:blip r:embed="rId6"/>
                <a:stretch>
                  <a:fillRect l="-22727" t="-11765" b="-3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7007653" y="3758158"/>
                <a:ext cx="50366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buFontTx/>
                  <a:buNone/>
                </a:pPr>
                <a:r>
                  <a:rPr lang="en-GB" sz="2800" kern="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GB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653" y="3758158"/>
                <a:ext cx="503663" cy="523220"/>
              </a:xfrm>
              <a:prstGeom prst="rect">
                <a:avLst/>
              </a:prstGeom>
              <a:blipFill rotWithShape="0">
                <a:blip r:embed="rId7"/>
                <a:stretch>
                  <a:fillRect l="-25610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 txBox="1">
            <a:spLocks/>
          </p:cNvSpPr>
          <p:nvPr/>
        </p:nvSpPr>
        <p:spPr bwMode="auto">
          <a:xfrm>
            <a:off x="76200" y="4583267"/>
            <a:ext cx="8930455" cy="120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kern="0" dirty="0" smtClean="0"/>
              <a:t>Give as many combinations as you can in the time you have</a:t>
            </a:r>
            <a:endParaRPr lang="en-GB" sz="2400" kern="0" dirty="0"/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62878" y="5006107"/>
            <a:ext cx="8930455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kern="0" dirty="0" smtClean="0"/>
              <a:t>Give a combination that will not work – it will not make a triangle</a:t>
            </a:r>
            <a:endParaRPr lang="en-GB" sz="24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990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b="18612"/>
          <a:stretch/>
        </p:blipFill>
        <p:spPr>
          <a:xfrm>
            <a:off x="609600" y="1210633"/>
            <a:ext cx="7604480" cy="3276600"/>
          </a:xfrm>
          <a:prstGeom prst="rect">
            <a:avLst/>
          </a:prstGeom>
        </p:spPr>
      </p:pic>
      <p:sp>
        <p:nvSpPr>
          <p:cNvPr id="19" name="Arc 18"/>
          <p:cNvSpPr/>
          <p:nvPr/>
        </p:nvSpPr>
        <p:spPr bwMode="auto">
          <a:xfrm rot="15791150">
            <a:off x="7859106" y="3412198"/>
            <a:ext cx="860438" cy="1464269"/>
          </a:xfrm>
          <a:prstGeom prst="arc">
            <a:avLst>
              <a:gd name="adj1" fmla="val 15470798"/>
              <a:gd name="adj2" fmla="val 1762191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Arc 19"/>
          <p:cNvSpPr/>
          <p:nvPr/>
        </p:nvSpPr>
        <p:spPr bwMode="auto">
          <a:xfrm rot="5808850" flipH="1">
            <a:off x="484669" y="3402531"/>
            <a:ext cx="860438" cy="1464269"/>
          </a:xfrm>
          <a:prstGeom prst="arc">
            <a:avLst>
              <a:gd name="adj1" fmla="val 15470798"/>
              <a:gd name="adj2" fmla="val 1789607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Arc 20"/>
          <p:cNvSpPr/>
          <p:nvPr/>
        </p:nvSpPr>
        <p:spPr bwMode="auto">
          <a:xfrm rot="707465" flipV="1">
            <a:off x="5323632" y="588300"/>
            <a:ext cx="860438" cy="1464269"/>
          </a:xfrm>
          <a:prstGeom prst="arc">
            <a:avLst>
              <a:gd name="adj1" fmla="val 14404734"/>
              <a:gd name="adj2" fmla="val 1859192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845297" y="3767257"/>
                <a:ext cx="50366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buFontTx/>
                  <a:buNone/>
                </a:pPr>
                <a:r>
                  <a:rPr lang="en-GB" sz="2800" kern="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5297" y="3767257"/>
                <a:ext cx="503663" cy="523220"/>
              </a:xfrm>
              <a:prstGeom prst="rect">
                <a:avLst/>
              </a:prstGeom>
              <a:blipFill rotWithShape="0">
                <a:blip r:embed="rId5"/>
                <a:stretch>
                  <a:fillRect l="-25610" t="-12791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5312596" y="2041916"/>
                <a:ext cx="75854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buFontTx/>
                  <a:buNone/>
                </a:pPr>
                <a:r>
                  <a:rPr lang="en-GB" sz="2800" kern="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95</a:t>
                </a:r>
                <a14:m>
                  <m:oMath xmlns:m="http://schemas.openxmlformats.org/officeDocument/2006/math">
                    <m:r>
                      <a:rPr lang="en-GB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596" y="2041916"/>
                <a:ext cx="758542" cy="523220"/>
              </a:xfrm>
              <a:prstGeom prst="rect">
                <a:avLst/>
              </a:prstGeom>
              <a:blipFill rotWithShape="0">
                <a:blip r:embed="rId6"/>
                <a:stretch>
                  <a:fillRect l="-15200" t="-12791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7007653" y="3758158"/>
                <a:ext cx="50366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buFontTx/>
                  <a:buNone/>
                </a:pPr>
                <a:r>
                  <a:rPr lang="en-GB" sz="2800" kern="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GB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653" y="3758158"/>
                <a:ext cx="503663" cy="523220"/>
              </a:xfrm>
              <a:prstGeom prst="rect">
                <a:avLst/>
              </a:prstGeom>
              <a:blipFill rotWithShape="0">
                <a:blip r:embed="rId7"/>
                <a:stretch>
                  <a:fillRect l="-25610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 txBox="1">
            <a:spLocks/>
          </p:cNvSpPr>
          <p:nvPr/>
        </p:nvSpPr>
        <p:spPr bwMode="auto">
          <a:xfrm>
            <a:off x="76200" y="4583267"/>
            <a:ext cx="8930455" cy="120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kern="0" dirty="0" smtClean="0"/>
              <a:t>Give as many combinations as you can in the time you have</a:t>
            </a:r>
            <a:endParaRPr lang="en-GB" sz="2400" kern="0" dirty="0"/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15521" y="5006107"/>
            <a:ext cx="8930455" cy="157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kern="0" dirty="0" smtClean="0"/>
              <a:t>Give a combination that will not work – it will not make a triangle</a:t>
            </a:r>
            <a:endParaRPr lang="en-GB" sz="24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68942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latin typeface="Calibri" panose="020F0502020204030204" pitchFamily="34" charset="0"/>
                  </a:rPr>
                  <a:t> The sum of the angles in a triangle is 180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68942"/>
                <a:ext cx="8229600" cy="4525963"/>
              </a:xfrm>
              <a:blipFill rotWithShape="1">
                <a:blip r:embed="rId8"/>
                <a:stretch>
                  <a:fillRect t="-1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1617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b="18612"/>
          <a:stretch/>
        </p:blipFill>
        <p:spPr>
          <a:xfrm>
            <a:off x="609600" y="1210633"/>
            <a:ext cx="7604480" cy="3276600"/>
          </a:xfrm>
          <a:prstGeom prst="rect">
            <a:avLst/>
          </a:prstGeom>
        </p:spPr>
      </p:pic>
      <p:sp>
        <p:nvSpPr>
          <p:cNvPr id="19" name="Arc 18"/>
          <p:cNvSpPr/>
          <p:nvPr/>
        </p:nvSpPr>
        <p:spPr bwMode="auto">
          <a:xfrm rot="15791150">
            <a:off x="7859106" y="3412198"/>
            <a:ext cx="860438" cy="1464269"/>
          </a:xfrm>
          <a:prstGeom prst="arc">
            <a:avLst>
              <a:gd name="adj1" fmla="val 15470798"/>
              <a:gd name="adj2" fmla="val 1762191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Arc 19"/>
          <p:cNvSpPr/>
          <p:nvPr/>
        </p:nvSpPr>
        <p:spPr bwMode="auto">
          <a:xfrm rot="5808850" flipH="1">
            <a:off x="484669" y="3402531"/>
            <a:ext cx="860438" cy="1464269"/>
          </a:xfrm>
          <a:prstGeom prst="arc">
            <a:avLst>
              <a:gd name="adj1" fmla="val 15470798"/>
              <a:gd name="adj2" fmla="val 1789607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Arc 20"/>
          <p:cNvSpPr/>
          <p:nvPr/>
        </p:nvSpPr>
        <p:spPr bwMode="auto">
          <a:xfrm rot="707465" flipV="1">
            <a:off x="5323632" y="588300"/>
            <a:ext cx="860438" cy="1464269"/>
          </a:xfrm>
          <a:prstGeom prst="arc">
            <a:avLst>
              <a:gd name="adj1" fmla="val 14404734"/>
              <a:gd name="adj2" fmla="val 1859192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845297" y="3767257"/>
                <a:ext cx="50366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buFontTx/>
                  <a:buNone/>
                </a:pPr>
                <a:r>
                  <a:rPr lang="en-GB" sz="2800" kern="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5297" y="3767257"/>
                <a:ext cx="503663" cy="523220"/>
              </a:xfrm>
              <a:prstGeom prst="rect">
                <a:avLst/>
              </a:prstGeom>
              <a:blipFill rotWithShape="0">
                <a:blip r:embed="rId5"/>
                <a:stretch>
                  <a:fillRect l="-25610" t="-12791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5312596" y="2041916"/>
                <a:ext cx="75854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buFontTx/>
                  <a:buNone/>
                </a:pPr>
                <a:r>
                  <a:rPr lang="en-GB" sz="2800" kern="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95</a:t>
                </a:r>
                <a14:m>
                  <m:oMath xmlns:m="http://schemas.openxmlformats.org/officeDocument/2006/math">
                    <m:r>
                      <a:rPr lang="en-GB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596" y="2041916"/>
                <a:ext cx="758542" cy="523220"/>
              </a:xfrm>
              <a:prstGeom prst="rect">
                <a:avLst/>
              </a:prstGeom>
              <a:blipFill rotWithShape="0">
                <a:blip r:embed="rId6"/>
                <a:stretch>
                  <a:fillRect l="-15200" t="-12791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7007653" y="3758158"/>
                <a:ext cx="50366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buFontTx/>
                  <a:buNone/>
                </a:pPr>
                <a:r>
                  <a:rPr lang="en-GB" sz="2800" kern="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GB" sz="2800" i="1" ker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kern="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653" y="3758158"/>
                <a:ext cx="503663" cy="523220"/>
              </a:xfrm>
              <a:prstGeom prst="rect">
                <a:avLst/>
              </a:prstGeom>
              <a:blipFill rotWithShape="0">
                <a:blip r:embed="rId7"/>
                <a:stretch>
                  <a:fillRect l="-25610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 txBox="1">
            <a:spLocks/>
          </p:cNvSpPr>
          <p:nvPr/>
        </p:nvSpPr>
        <p:spPr bwMode="auto">
          <a:xfrm>
            <a:off x="76200" y="4583267"/>
            <a:ext cx="8930455" cy="120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kern="0" dirty="0" smtClean="0"/>
              <a:t>Could this triangle be a right angled triangle?</a:t>
            </a:r>
            <a:endParaRPr lang="en-GB" sz="24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68942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latin typeface="Calibri" panose="020F0502020204030204" pitchFamily="34" charset="0"/>
                  </a:rPr>
                  <a:t> The sum of the angles in a triangle is 180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68942"/>
                <a:ext cx="8229600" cy="4525963"/>
              </a:xfrm>
              <a:blipFill rotWithShape="1">
                <a:blip r:embed="rId8"/>
                <a:stretch>
                  <a:fillRect t="-1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55491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268942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Calibri" panose="020F0502020204030204" pitchFamily="34" charset="0"/>
              </a:rPr>
              <a:t> On your whiteboards:</a:t>
            </a:r>
          </a:p>
          <a:p>
            <a:pPr marL="0" indent="0" algn="ctr">
              <a:buNone/>
            </a:pPr>
            <a:r>
              <a:rPr lang="en-GB" dirty="0" smtClean="0">
                <a:latin typeface="Calibri" panose="020F0502020204030204" pitchFamily="34" charset="0"/>
              </a:rPr>
              <a:t>Find the missing angles</a:t>
            </a:r>
          </a:p>
          <a:p>
            <a:pPr marL="0" indent="0" algn="ctr">
              <a:buNone/>
            </a:pPr>
            <a:r>
              <a:rPr lang="en-GB" dirty="0" smtClean="0">
                <a:latin typeface="Calibri" panose="020F0502020204030204" pitchFamily="34" charset="0"/>
              </a:rPr>
              <a:t>Explain how you found the answer</a:t>
            </a:r>
          </a:p>
          <a:p>
            <a:pPr marL="0" indent="0" algn="ctr">
              <a:buNone/>
            </a:pPr>
            <a:endParaRPr lang="en-GB" dirty="0">
              <a:latin typeface="Calibri" panose="020F050202020403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59324" y="2773712"/>
            <a:ext cx="2437501" cy="2555733"/>
            <a:chOff x="559324" y="2348880"/>
            <a:chExt cx="2437501" cy="2555733"/>
          </a:xfrm>
        </p:grpSpPr>
        <p:sp>
          <p:nvSpPr>
            <p:cNvPr id="2" name="Isosceles Triangle 1"/>
            <p:cNvSpPr/>
            <p:nvPr/>
          </p:nvSpPr>
          <p:spPr>
            <a:xfrm>
              <a:off x="746575" y="2348880"/>
              <a:ext cx="2250250" cy="2295255"/>
            </a:xfrm>
            <a:prstGeom prst="triangle">
              <a:avLst>
                <a:gd name="adj" fmla="val 2634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Arc 2"/>
            <p:cNvSpPr/>
            <p:nvPr/>
          </p:nvSpPr>
          <p:spPr>
            <a:xfrm rot="3629493">
              <a:off x="498817" y="4055947"/>
              <a:ext cx="909173" cy="788159"/>
            </a:xfrm>
            <a:prstGeom prst="arc">
              <a:avLst>
                <a:gd name="adj1" fmla="val 12214309"/>
                <a:gd name="adj2" fmla="val 1953270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Arc 5"/>
            <p:cNvSpPr/>
            <p:nvPr/>
          </p:nvSpPr>
          <p:spPr>
            <a:xfrm rot="9994491">
              <a:off x="960664" y="2348880"/>
              <a:ext cx="909173" cy="788159"/>
            </a:xfrm>
            <a:prstGeom prst="arc">
              <a:avLst>
                <a:gd name="adj1" fmla="val 13517167"/>
                <a:gd name="adj2" fmla="val 19275286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Arc 7"/>
            <p:cNvSpPr/>
            <p:nvPr/>
          </p:nvSpPr>
          <p:spPr>
            <a:xfrm rot="17970507" flipH="1">
              <a:off x="2088489" y="4040998"/>
              <a:ext cx="909173" cy="788159"/>
            </a:xfrm>
            <a:prstGeom prst="arc">
              <a:avLst>
                <a:gd name="adj1" fmla="val 12638916"/>
                <a:gd name="adj2" fmla="val 1953270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00931" y="2742959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45°</a:t>
              </a:r>
              <a:endParaRPr lang="en-GB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01029" y="4250411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75°</a:t>
              </a:r>
              <a:endParaRPr lang="en-GB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68133" y="4137465"/>
              <a:ext cx="6386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i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2400" b="1" dirty="0" smtClean="0">
                  <a:solidFill>
                    <a:srgbClr val="FF0000"/>
                  </a:solidFill>
                </a:rPr>
                <a:t>°</a:t>
              </a:r>
              <a:endParaRPr lang="en-GB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 rot="10800000">
            <a:off x="3261576" y="2423005"/>
            <a:ext cx="2437501" cy="2555733"/>
            <a:chOff x="559324" y="2348880"/>
            <a:chExt cx="2437501" cy="2555733"/>
          </a:xfrm>
        </p:grpSpPr>
        <p:sp>
          <p:nvSpPr>
            <p:cNvPr id="27" name="Isosceles Triangle 26"/>
            <p:cNvSpPr/>
            <p:nvPr/>
          </p:nvSpPr>
          <p:spPr>
            <a:xfrm>
              <a:off x="746575" y="2348880"/>
              <a:ext cx="2250250" cy="2295255"/>
            </a:xfrm>
            <a:prstGeom prst="triangle">
              <a:avLst>
                <a:gd name="adj" fmla="val 2634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Arc 27"/>
            <p:cNvSpPr/>
            <p:nvPr/>
          </p:nvSpPr>
          <p:spPr>
            <a:xfrm rot="3629493">
              <a:off x="498817" y="4055947"/>
              <a:ext cx="909173" cy="788159"/>
            </a:xfrm>
            <a:prstGeom prst="arc">
              <a:avLst>
                <a:gd name="adj1" fmla="val 12214309"/>
                <a:gd name="adj2" fmla="val 1953270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Arc 28"/>
            <p:cNvSpPr/>
            <p:nvPr/>
          </p:nvSpPr>
          <p:spPr>
            <a:xfrm rot="9994491">
              <a:off x="960664" y="2348880"/>
              <a:ext cx="909173" cy="788159"/>
            </a:xfrm>
            <a:prstGeom prst="arc">
              <a:avLst>
                <a:gd name="adj1" fmla="val 13517167"/>
                <a:gd name="adj2" fmla="val 19275286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Arc 29"/>
            <p:cNvSpPr/>
            <p:nvPr/>
          </p:nvSpPr>
          <p:spPr>
            <a:xfrm rot="17970507" flipH="1">
              <a:off x="2088489" y="4040998"/>
              <a:ext cx="909173" cy="788159"/>
            </a:xfrm>
            <a:prstGeom prst="arc">
              <a:avLst>
                <a:gd name="adj1" fmla="val 12638916"/>
                <a:gd name="adj2" fmla="val 1953270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TextBox 30"/>
            <p:cNvSpPr txBox="1"/>
            <p:nvPr/>
          </p:nvSpPr>
          <p:spPr>
            <a:xfrm rot="10800000">
              <a:off x="1052998" y="2631518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45°</a:t>
              </a:r>
              <a:endParaRPr lang="en-GB" b="1" dirty="0"/>
            </a:p>
          </p:txBody>
        </p:sp>
        <p:sp>
          <p:nvSpPr>
            <p:cNvPr id="32" name="TextBox 31"/>
            <p:cNvSpPr txBox="1"/>
            <p:nvPr/>
          </p:nvSpPr>
          <p:spPr>
            <a:xfrm rot="10800000">
              <a:off x="2031482" y="4209354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60°</a:t>
              </a:r>
              <a:endParaRPr lang="en-GB" b="1" dirty="0"/>
            </a:p>
          </p:txBody>
        </p:sp>
        <p:sp>
          <p:nvSpPr>
            <p:cNvPr id="33" name="TextBox 32"/>
            <p:cNvSpPr txBox="1"/>
            <p:nvPr/>
          </p:nvSpPr>
          <p:spPr>
            <a:xfrm rot="10800000">
              <a:off x="634063" y="4204246"/>
              <a:ext cx="6386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i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2400" b="1" dirty="0" smtClean="0">
                  <a:solidFill>
                    <a:srgbClr val="FF0000"/>
                  </a:solidFill>
                </a:rPr>
                <a:t>°</a:t>
              </a:r>
              <a:endParaRPr lang="en-GB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 rot="17611047">
            <a:off x="6128189" y="2683949"/>
            <a:ext cx="2437501" cy="2555733"/>
            <a:chOff x="559324" y="2348880"/>
            <a:chExt cx="2437501" cy="2555733"/>
          </a:xfrm>
        </p:grpSpPr>
        <p:sp>
          <p:nvSpPr>
            <p:cNvPr id="35" name="Isosceles Triangle 34"/>
            <p:cNvSpPr/>
            <p:nvPr/>
          </p:nvSpPr>
          <p:spPr>
            <a:xfrm>
              <a:off x="746575" y="2348880"/>
              <a:ext cx="2250250" cy="2295255"/>
            </a:xfrm>
            <a:prstGeom prst="triangle">
              <a:avLst>
                <a:gd name="adj" fmla="val 2634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Arc 35"/>
            <p:cNvSpPr/>
            <p:nvPr/>
          </p:nvSpPr>
          <p:spPr>
            <a:xfrm rot="3629493">
              <a:off x="498817" y="4055947"/>
              <a:ext cx="909173" cy="788159"/>
            </a:xfrm>
            <a:prstGeom prst="arc">
              <a:avLst>
                <a:gd name="adj1" fmla="val 12214309"/>
                <a:gd name="adj2" fmla="val 1953270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Arc 36"/>
            <p:cNvSpPr/>
            <p:nvPr/>
          </p:nvSpPr>
          <p:spPr>
            <a:xfrm rot="9994491">
              <a:off x="960664" y="2348880"/>
              <a:ext cx="909173" cy="788159"/>
            </a:xfrm>
            <a:prstGeom prst="arc">
              <a:avLst>
                <a:gd name="adj1" fmla="val 13517167"/>
                <a:gd name="adj2" fmla="val 19275286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Arc 37"/>
            <p:cNvSpPr/>
            <p:nvPr/>
          </p:nvSpPr>
          <p:spPr>
            <a:xfrm rot="17970507" flipH="1">
              <a:off x="2088489" y="4040998"/>
              <a:ext cx="909173" cy="788159"/>
            </a:xfrm>
            <a:prstGeom prst="arc">
              <a:avLst>
                <a:gd name="adj1" fmla="val 12638916"/>
                <a:gd name="adj2" fmla="val 1953270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TextBox 38"/>
            <p:cNvSpPr txBox="1"/>
            <p:nvPr/>
          </p:nvSpPr>
          <p:spPr>
            <a:xfrm rot="3450819">
              <a:off x="783967" y="4261323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7</a:t>
              </a:r>
              <a:r>
                <a:rPr lang="en-GB" b="1" dirty="0" smtClean="0"/>
                <a:t>5°</a:t>
              </a:r>
              <a:endParaRPr lang="en-GB" b="1" dirty="0"/>
            </a:p>
          </p:txBody>
        </p:sp>
        <p:sp>
          <p:nvSpPr>
            <p:cNvPr id="40" name="TextBox 39"/>
            <p:cNvSpPr txBox="1"/>
            <p:nvPr/>
          </p:nvSpPr>
          <p:spPr>
            <a:xfrm rot="3988953">
              <a:off x="2175090" y="4297867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60°</a:t>
              </a:r>
              <a:endParaRPr lang="en-GB" b="1" dirty="0"/>
            </a:p>
          </p:txBody>
        </p:sp>
        <p:sp>
          <p:nvSpPr>
            <p:cNvPr id="41" name="TextBox 40"/>
            <p:cNvSpPr txBox="1"/>
            <p:nvPr/>
          </p:nvSpPr>
          <p:spPr>
            <a:xfrm rot="3769645">
              <a:off x="1201093" y="2710442"/>
              <a:ext cx="6386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i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2400" b="1" dirty="0" smtClean="0">
                  <a:solidFill>
                    <a:srgbClr val="FF0000"/>
                  </a:solidFill>
                </a:rPr>
                <a:t>°</a:t>
              </a:r>
              <a:endParaRPr lang="en-GB" sz="2400" b="1" dirty="0">
                <a:solidFill>
                  <a:srgbClr val="FF000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503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8391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 In your books:</a:t>
            </a:r>
          </a:p>
          <a:p>
            <a:pPr marL="0" indent="0" algn="ctr"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Write a maths sentence for each diagram</a:t>
            </a:r>
          </a:p>
          <a:p>
            <a:pPr marL="0" indent="0" algn="ctr"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Find the missing angles</a:t>
            </a:r>
          </a:p>
          <a:p>
            <a:pPr marL="0" indent="0" algn="ctr">
              <a:buNone/>
            </a:pPr>
            <a:endParaRPr lang="en-GB" sz="2800" dirty="0">
              <a:latin typeface="Calibri" panose="020F0502020204030204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93785"/>
            <a:ext cx="89916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" y="3406579"/>
            <a:ext cx="23241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4"/>
          <a:stretch/>
        </p:blipFill>
        <p:spPr bwMode="auto">
          <a:xfrm>
            <a:off x="2142799" y="3263804"/>
            <a:ext cx="6925001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545" y="5065810"/>
            <a:ext cx="40576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76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77600" y="-937441"/>
            <a:ext cx="6253786" cy="877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109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8391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 Challenge:  </a:t>
            </a:r>
          </a:p>
          <a:p>
            <a:pPr marL="0" indent="0" algn="ctr"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Write a maths sentence for each diagram, then use it to find </a:t>
            </a:r>
            <a:r>
              <a:rPr lang="en-GB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and the size of each angle</a:t>
            </a:r>
            <a:endParaRPr lang="en-GB" sz="28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 </a:t>
            </a:r>
          </a:p>
          <a:p>
            <a:pPr marL="0" indent="0" algn="ctr">
              <a:buNone/>
            </a:pP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785976" y="1718810"/>
            <a:ext cx="2835315" cy="3105346"/>
          </a:xfrm>
          <a:prstGeom prst="triangle">
            <a:avLst>
              <a:gd name="adj" fmla="val 6781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c 7"/>
          <p:cNvSpPr/>
          <p:nvPr/>
        </p:nvSpPr>
        <p:spPr>
          <a:xfrm rot="3629493">
            <a:off x="791954" y="4226965"/>
            <a:ext cx="909173" cy="788159"/>
          </a:xfrm>
          <a:prstGeom prst="arc">
            <a:avLst>
              <a:gd name="adj1" fmla="val 12214309"/>
              <a:gd name="adj2" fmla="val 1953270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72572" y="4362491"/>
            <a:ext cx="638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="1" dirty="0">
                <a:solidFill>
                  <a:srgbClr val="FF0000"/>
                </a:solidFill>
              </a:rPr>
              <a:t>°</a:t>
            </a:r>
          </a:p>
        </p:txBody>
      </p:sp>
      <p:sp>
        <p:nvSpPr>
          <p:cNvPr id="10" name="Arc 9"/>
          <p:cNvSpPr/>
          <p:nvPr/>
        </p:nvSpPr>
        <p:spPr>
          <a:xfrm rot="11297611">
            <a:off x="2080027" y="2005286"/>
            <a:ext cx="909173" cy="788159"/>
          </a:xfrm>
          <a:prstGeom prst="arc">
            <a:avLst>
              <a:gd name="adj1" fmla="val 11697730"/>
              <a:gd name="adj2" fmla="val 1953270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 rot="259945">
            <a:off x="2409535" y="2153584"/>
            <a:ext cx="638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="1" dirty="0">
                <a:solidFill>
                  <a:srgbClr val="FF0000"/>
                </a:solidFill>
              </a:rPr>
              <a:t>°</a:t>
            </a:r>
          </a:p>
        </p:txBody>
      </p:sp>
      <p:sp>
        <p:nvSpPr>
          <p:cNvPr id="13" name="Arc 12"/>
          <p:cNvSpPr/>
          <p:nvPr/>
        </p:nvSpPr>
        <p:spPr>
          <a:xfrm rot="17970507" flipH="1">
            <a:off x="2972553" y="4226966"/>
            <a:ext cx="909173" cy="788159"/>
          </a:xfrm>
          <a:prstGeom prst="arc">
            <a:avLst>
              <a:gd name="adj1" fmla="val 12638916"/>
              <a:gd name="adj2" fmla="val 1953270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041830" y="4409818"/>
            <a:ext cx="841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60°</a:t>
            </a:r>
            <a:endParaRPr lang="en-GB" b="1" dirty="0"/>
          </a:p>
        </p:txBody>
      </p:sp>
      <p:sp>
        <p:nvSpPr>
          <p:cNvPr id="17" name="Isosceles Triangle 16"/>
          <p:cNvSpPr/>
          <p:nvPr/>
        </p:nvSpPr>
        <p:spPr>
          <a:xfrm>
            <a:off x="4977045" y="1781198"/>
            <a:ext cx="2835315" cy="3105346"/>
          </a:xfrm>
          <a:prstGeom prst="triangle">
            <a:avLst>
              <a:gd name="adj" fmla="val 2785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 rot="3629493">
            <a:off x="4729287" y="4289353"/>
            <a:ext cx="909173" cy="788159"/>
          </a:xfrm>
          <a:prstGeom prst="arc">
            <a:avLst>
              <a:gd name="adj1" fmla="val 12214309"/>
              <a:gd name="adj2" fmla="val 1953270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4982080" y="4424879"/>
            <a:ext cx="638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="1" dirty="0">
                <a:solidFill>
                  <a:srgbClr val="FF0000"/>
                </a:solidFill>
              </a:rPr>
              <a:t>°</a:t>
            </a:r>
          </a:p>
        </p:txBody>
      </p:sp>
      <p:sp>
        <p:nvSpPr>
          <p:cNvPr id="20" name="Arc 19"/>
          <p:cNvSpPr/>
          <p:nvPr/>
        </p:nvSpPr>
        <p:spPr>
          <a:xfrm rot="10800000">
            <a:off x="5476050" y="2005285"/>
            <a:ext cx="909173" cy="788159"/>
          </a:xfrm>
          <a:prstGeom prst="arc">
            <a:avLst>
              <a:gd name="adj1" fmla="val 12353272"/>
              <a:gd name="adj2" fmla="val 1953270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 rot="259945">
            <a:off x="5646765" y="2247081"/>
            <a:ext cx="824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="1" dirty="0">
                <a:solidFill>
                  <a:srgbClr val="FF0000"/>
                </a:solidFill>
              </a:rPr>
              <a:t>°</a:t>
            </a:r>
          </a:p>
        </p:txBody>
      </p:sp>
      <p:sp>
        <p:nvSpPr>
          <p:cNvPr id="22" name="Arc 21"/>
          <p:cNvSpPr/>
          <p:nvPr/>
        </p:nvSpPr>
        <p:spPr>
          <a:xfrm rot="17970507" flipH="1">
            <a:off x="6970925" y="4289353"/>
            <a:ext cx="909173" cy="788159"/>
          </a:xfrm>
          <a:prstGeom prst="arc">
            <a:avLst>
              <a:gd name="adj1" fmla="val 12638916"/>
              <a:gd name="adj2" fmla="val 1953270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7051340" y="4454824"/>
            <a:ext cx="841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45°</a:t>
            </a:r>
            <a:endParaRPr lang="en-GB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830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8061" y="20472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Calibri" panose="020F0502020204030204" pitchFamily="34" charset="0"/>
              </a:rPr>
              <a:t> On your whiteboards:</a:t>
            </a:r>
          </a:p>
          <a:p>
            <a:pPr marL="0" indent="0" algn="ctr">
              <a:buNone/>
            </a:pPr>
            <a:r>
              <a:rPr lang="en-GB" dirty="0" smtClean="0">
                <a:latin typeface="Calibri" panose="020F0502020204030204" pitchFamily="34" charset="0"/>
              </a:rPr>
              <a:t>Find the missing angles</a:t>
            </a:r>
          </a:p>
          <a:p>
            <a:pPr marL="0" indent="0" algn="ctr">
              <a:buNone/>
            </a:pPr>
            <a:endParaRPr lang="en-GB" dirty="0">
              <a:latin typeface="Calibri" panose="020F050202020403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33120" y="2348880"/>
            <a:ext cx="2958760" cy="2742547"/>
            <a:chOff x="559324" y="2348880"/>
            <a:chExt cx="2958760" cy="2742547"/>
          </a:xfrm>
        </p:grpSpPr>
        <p:sp>
          <p:nvSpPr>
            <p:cNvPr id="2" name="Isosceles Triangle 1"/>
            <p:cNvSpPr/>
            <p:nvPr/>
          </p:nvSpPr>
          <p:spPr>
            <a:xfrm>
              <a:off x="746575" y="2348880"/>
              <a:ext cx="2250250" cy="2295255"/>
            </a:xfrm>
            <a:prstGeom prst="triangle">
              <a:avLst>
                <a:gd name="adj" fmla="val 2634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Arc 2"/>
            <p:cNvSpPr/>
            <p:nvPr/>
          </p:nvSpPr>
          <p:spPr>
            <a:xfrm rot="3629493">
              <a:off x="498817" y="4055947"/>
              <a:ext cx="909173" cy="788159"/>
            </a:xfrm>
            <a:prstGeom prst="arc">
              <a:avLst>
                <a:gd name="adj1" fmla="val 12214309"/>
                <a:gd name="adj2" fmla="val 1953270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Arc 5"/>
            <p:cNvSpPr/>
            <p:nvPr/>
          </p:nvSpPr>
          <p:spPr>
            <a:xfrm rot="9994491">
              <a:off x="960664" y="2348880"/>
              <a:ext cx="909173" cy="788159"/>
            </a:xfrm>
            <a:prstGeom prst="arc">
              <a:avLst>
                <a:gd name="adj1" fmla="val 13517167"/>
                <a:gd name="adj2" fmla="val 19275286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Arc 7"/>
            <p:cNvSpPr/>
            <p:nvPr/>
          </p:nvSpPr>
          <p:spPr>
            <a:xfrm rot="16579959" flipH="1">
              <a:off x="2475793" y="4160304"/>
              <a:ext cx="943370" cy="918876"/>
            </a:xfrm>
            <a:prstGeom prst="arc">
              <a:avLst>
                <a:gd name="adj1" fmla="val 5527046"/>
                <a:gd name="adj2" fmla="val 1311933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00931" y="2742959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45°</a:t>
              </a:r>
              <a:endParaRPr lang="en-GB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01029" y="4250411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75°</a:t>
              </a:r>
              <a:endParaRPr lang="en-GB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79402" y="4149080"/>
              <a:ext cx="6386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i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2400" b="1" dirty="0" smtClean="0">
                  <a:solidFill>
                    <a:srgbClr val="FF0000"/>
                  </a:solidFill>
                </a:rPr>
                <a:t>°</a:t>
              </a:r>
              <a:endParaRPr lang="en-GB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 rot="10800000">
            <a:off x="3086836" y="1770269"/>
            <a:ext cx="2888932" cy="2783637"/>
            <a:chOff x="107893" y="2348880"/>
            <a:chExt cx="2888932" cy="2783637"/>
          </a:xfrm>
        </p:grpSpPr>
        <p:sp>
          <p:nvSpPr>
            <p:cNvPr id="27" name="Isosceles Triangle 26"/>
            <p:cNvSpPr/>
            <p:nvPr/>
          </p:nvSpPr>
          <p:spPr>
            <a:xfrm>
              <a:off x="746575" y="2348880"/>
              <a:ext cx="2250250" cy="2295255"/>
            </a:xfrm>
            <a:prstGeom prst="triangle">
              <a:avLst>
                <a:gd name="adj" fmla="val 2634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Arc 27"/>
            <p:cNvSpPr/>
            <p:nvPr/>
          </p:nvSpPr>
          <p:spPr>
            <a:xfrm rot="14424271">
              <a:off x="232492" y="4215425"/>
              <a:ext cx="909173" cy="925011"/>
            </a:xfrm>
            <a:prstGeom prst="arc">
              <a:avLst>
                <a:gd name="adj1" fmla="val 6941246"/>
                <a:gd name="adj2" fmla="val 3127221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Arc 28"/>
            <p:cNvSpPr/>
            <p:nvPr/>
          </p:nvSpPr>
          <p:spPr>
            <a:xfrm rot="9994491">
              <a:off x="960664" y="2348880"/>
              <a:ext cx="909173" cy="788159"/>
            </a:xfrm>
            <a:prstGeom prst="arc">
              <a:avLst>
                <a:gd name="adj1" fmla="val 13517167"/>
                <a:gd name="adj2" fmla="val 19275286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Arc 29"/>
            <p:cNvSpPr/>
            <p:nvPr/>
          </p:nvSpPr>
          <p:spPr>
            <a:xfrm rot="17970507" flipH="1">
              <a:off x="2088489" y="4040998"/>
              <a:ext cx="909173" cy="788159"/>
            </a:xfrm>
            <a:prstGeom prst="arc">
              <a:avLst>
                <a:gd name="adj1" fmla="val 12638916"/>
                <a:gd name="adj2" fmla="val 1953270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TextBox 30"/>
            <p:cNvSpPr txBox="1"/>
            <p:nvPr/>
          </p:nvSpPr>
          <p:spPr>
            <a:xfrm rot="10800000">
              <a:off x="1052998" y="2631518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45°</a:t>
              </a:r>
              <a:endParaRPr lang="en-GB" b="1" dirty="0"/>
            </a:p>
          </p:txBody>
        </p:sp>
        <p:sp>
          <p:nvSpPr>
            <p:cNvPr id="32" name="TextBox 31"/>
            <p:cNvSpPr txBox="1"/>
            <p:nvPr/>
          </p:nvSpPr>
          <p:spPr>
            <a:xfrm rot="10800000">
              <a:off x="2031482" y="4209354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60°</a:t>
              </a:r>
              <a:endParaRPr lang="en-GB" b="1" dirty="0"/>
            </a:p>
          </p:txBody>
        </p:sp>
        <p:sp>
          <p:nvSpPr>
            <p:cNvPr id="33" name="TextBox 32"/>
            <p:cNvSpPr txBox="1"/>
            <p:nvPr/>
          </p:nvSpPr>
          <p:spPr>
            <a:xfrm rot="10800000">
              <a:off x="107893" y="4543474"/>
              <a:ext cx="6386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i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2400" b="1" dirty="0" smtClean="0">
                  <a:solidFill>
                    <a:srgbClr val="FF0000"/>
                  </a:solidFill>
                </a:rPr>
                <a:t>°</a:t>
              </a:r>
              <a:endParaRPr lang="en-GB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 rot="4583637">
            <a:off x="6185364" y="2330963"/>
            <a:ext cx="2437501" cy="3478241"/>
            <a:chOff x="559324" y="1426372"/>
            <a:chExt cx="2437501" cy="3478241"/>
          </a:xfrm>
        </p:grpSpPr>
        <p:sp>
          <p:nvSpPr>
            <p:cNvPr id="35" name="Isosceles Triangle 34"/>
            <p:cNvSpPr/>
            <p:nvPr/>
          </p:nvSpPr>
          <p:spPr>
            <a:xfrm>
              <a:off x="746575" y="2348880"/>
              <a:ext cx="2250250" cy="2295255"/>
            </a:xfrm>
            <a:prstGeom prst="triangle">
              <a:avLst>
                <a:gd name="adj" fmla="val 2634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Arc 35"/>
            <p:cNvSpPr/>
            <p:nvPr/>
          </p:nvSpPr>
          <p:spPr>
            <a:xfrm rot="3629493">
              <a:off x="498817" y="4055947"/>
              <a:ext cx="909173" cy="788159"/>
            </a:xfrm>
            <a:prstGeom prst="arc">
              <a:avLst>
                <a:gd name="adj1" fmla="val 12214309"/>
                <a:gd name="adj2" fmla="val 1953270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Arc 36"/>
            <p:cNvSpPr/>
            <p:nvPr/>
          </p:nvSpPr>
          <p:spPr>
            <a:xfrm rot="21047104">
              <a:off x="768797" y="1642036"/>
              <a:ext cx="909173" cy="788159"/>
            </a:xfrm>
            <a:prstGeom prst="arc">
              <a:avLst>
                <a:gd name="adj1" fmla="val 13517167"/>
                <a:gd name="adj2" fmla="val 19275286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Arc 37"/>
            <p:cNvSpPr/>
            <p:nvPr/>
          </p:nvSpPr>
          <p:spPr>
            <a:xfrm rot="17970507" flipH="1">
              <a:off x="2088489" y="4040998"/>
              <a:ext cx="909173" cy="788159"/>
            </a:xfrm>
            <a:prstGeom prst="arc">
              <a:avLst>
                <a:gd name="adj1" fmla="val 12638916"/>
                <a:gd name="adj2" fmla="val 1953270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TextBox 38"/>
            <p:cNvSpPr txBox="1"/>
            <p:nvPr/>
          </p:nvSpPr>
          <p:spPr>
            <a:xfrm rot="17016363">
              <a:off x="796830" y="4138280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7</a:t>
              </a:r>
              <a:r>
                <a:rPr lang="en-GB" b="1" dirty="0" smtClean="0"/>
                <a:t>5°</a:t>
              </a:r>
              <a:endParaRPr lang="en-GB" b="1" dirty="0"/>
            </a:p>
          </p:txBody>
        </p:sp>
        <p:sp>
          <p:nvSpPr>
            <p:cNvPr id="40" name="TextBox 39"/>
            <p:cNvSpPr txBox="1"/>
            <p:nvPr/>
          </p:nvSpPr>
          <p:spPr>
            <a:xfrm rot="16838767">
              <a:off x="2225416" y="4146116"/>
              <a:ext cx="638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60°</a:t>
              </a:r>
              <a:endParaRPr lang="en-GB" b="1" dirty="0"/>
            </a:p>
          </p:txBody>
        </p:sp>
        <p:sp>
          <p:nvSpPr>
            <p:cNvPr id="41" name="TextBox 40"/>
            <p:cNvSpPr txBox="1"/>
            <p:nvPr/>
          </p:nvSpPr>
          <p:spPr>
            <a:xfrm rot="17016363">
              <a:off x="928577" y="1514880"/>
              <a:ext cx="6386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i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2400" b="1" dirty="0" smtClean="0">
                  <a:solidFill>
                    <a:srgbClr val="FF0000"/>
                  </a:solidFill>
                </a:rPr>
                <a:t>°</a:t>
              </a:r>
              <a:endParaRPr lang="en-GB" sz="24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5" name="Straight Connector 14"/>
          <p:cNvCxnSpPr>
            <a:stCxn id="2" idx="2"/>
          </p:cNvCxnSpPr>
          <p:nvPr/>
        </p:nvCxnSpPr>
        <p:spPr>
          <a:xfrm>
            <a:off x="720371" y="4644135"/>
            <a:ext cx="333037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35" idx="0"/>
          </p:cNvCxnSpPr>
          <p:nvPr/>
        </p:nvCxnSpPr>
        <p:spPr>
          <a:xfrm flipV="1">
            <a:off x="8094619" y="2742960"/>
            <a:ext cx="564714" cy="7086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034828" y="3451642"/>
            <a:ext cx="9476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72772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" t="5500"/>
          <a:stretch/>
        </p:blipFill>
        <p:spPr bwMode="auto">
          <a:xfrm>
            <a:off x="60705" y="1763815"/>
            <a:ext cx="9083295" cy="174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5" y="3832743"/>
            <a:ext cx="24288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945" y="3647004"/>
            <a:ext cx="706755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28391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 In your books:</a:t>
            </a:r>
          </a:p>
          <a:p>
            <a:pPr marL="0" indent="0" algn="ctr"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Write a maths sentence for each letter.</a:t>
            </a:r>
          </a:p>
          <a:p>
            <a:pPr marL="0" indent="0" algn="ctr">
              <a:buNone/>
            </a:pPr>
            <a:r>
              <a:rPr lang="en-GB" sz="2800" dirty="0" smtClean="0">
                <a:latin typeface="Calibri" panose="020F0502020204030204" pitchFamily="34" charset="0"/>
              </a:rPr>
              <a:t>Find the missing angles</a:t>
            </a:r>
          </a:p>
          <a:p>
            <a:pPr marL="0" indent="0" algn="ctr">
              <a:buNone/>
            </a:pPr>
            <a:endParaRPr lang="en-GB" sz="2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773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28097" y="-967958"/>
            <a:ext cx="6777816" cy="891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23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268942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>
                <a:latin typeface="Calibri" panose="020F0502020204030204" pitchFamily="34" charset="0"/>
              </a:rPr>
              <a:t>Challenge</a:t>
            </a:r>
          </a:p>
          <a:p>
            <a:pPr marL="0" indent="0" algn="ctr">
              <a:buFontTx/>
              <a:buNone/>
            </a:pPr>
            <a:endParaRPr lang="en-GB" kern="0" dirty="0">
              <a:latin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91"/>
          <a:stretch/>
        </p:blipFill>
        <p:spPr bwMode="auto">
          <a:xfrm>
            <a:off x="1556665" y="998730"/>
            <a:ext cx="5535615" cy="527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04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268942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>
                <a:latin typeface="Calibri" panose="020F0502020204030204" pitchFamily="34" charset="0"/>
              </a:rPr>
              <a:t>Challenge</a:t>
            </a:r>
          </a:p>
          <a:p>
            <a:pPr marL="0" indent="0" algn="ctr">
              <a:buFontTx/>
              <a:buNone/>
            </a:pPr>
            <a:endParaRPr lang="en-GB" kern="0" dirty="0">
              <a:latin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7" r="39171" b="3860"/>
          <a:stretch/>
        </p:blipFill>
        <p:spPr bwMode="auto">
          <a:xfrm>
            <a:off x="1196625" y="1238377"/>
            <a:ext cx="6500065" cy="465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85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268942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>
                <a:latin typeface="Calibri" panose="020F0502020204030204" pitchFamily="34" charset="0"/>
              </a:rPr>
              <a:t>Challenge</a:t>
            </a:r>
          </a:p>
          <a:p>
            <a:pPr marL="0" indent="0" algn="ctr">
              <a:buFontTx/>
              <a:buNone/>
            </a:pPr>
            <a:endParaRPr lang="en-GB" kern="0" dirty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104"/>
          <a:stretch/>
        </p:blipFill>
        <p:spPr bwMode="auto">
          <a:xfrm>
            <a:off x="1826695" y="998730"/>
            <a:ext cx="4793024" cy="5413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1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268942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>
                <a:latin typeface="Calibri" panose="020F0502020204030204" pitchFamily="34" charset="0"/>
              </a:rPr>
              <a:t>Challenge</a:t>
            </a:r>
          </a:p>
          <a:p>
            <a:pPr marL="0" indent="0" algn="ctr">
              <a:buFontTx/>
              <a:buNone/>
            </a:pPr>
            <a:endParaRPr lang="en-GB" kern="0" dirty="0">
              <a:latin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155"/>
          <a:stretch/>
        </p:blipFill>
        <p:spPr bwMode="auto">
          <a:xfrm>
            <a:off x="445835" y="268942"/>
            <a:ext cx="4590511" cy="649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94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 11 Dividing Decimals</Template>
  <TotalTime>2765</TotalTime>
  <Words>270</Words>
  <Application>Microsoft Office PowerPoint</Application>
  <PresentationFormat>On-screen Show (4:3)</PresentationFormat>
  <Paragraphs>69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Default Design</vt:lpstr>
      <vt:lpstr>Bluecoat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B. Poole</dc:creator>
  <cp:lastModifiedBy>Elder, L</cp:lastModifiedBy>
  <cp:revision>100</cp:revision>
  <cp:lastPrinted>2016-01-14T08:58:26Z</cp:lastPrinted>
  <dcterms:created xsi:type="dcterms:W3CDTF">2015-11-24T15:55:32Z</dcterms:created>
  <dcterms:modified xsi:type="dcterms:W3CDTF">2019-01-25T15:07:07Z</dcterms:modified>
</cp:coreProperties>
</file>