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2"/>
  </p:notesMasterIdLst>
  <p:sldIdLst>
    <p:sldId id="256" r:id="rId14"/>
    <p:sldId id="257" r:id="rId15"/>
    <p:sldId id="261" r:id="rId16"/>
    <p:sldId id="258" r:id="rId17"/>
    <p:sldId id="262" r:id="rId18"/>
    <p:sldId id="260" r:id="rId19"/>
    <p:sldId id="263" r:id="rId20"/>
    <p:sldId id="259" r:id="rId21"/>
    <p:sldId id="264" r:id="rId22"/>
    <p:sldId id="265" r:id="rId23"/>
    <p:sldId id="267" r:id="rId24"/>
    <p:sldId id="268" r:id="rId25"/>
    <p:sldId id="270" r:id="rId26"/>
    <p:sldId id="271" r:id="rId27"/>
    <p:sldId id="272" r:id="rId28"/>
    <p:sldId id="273" r:id="rId29"/>
    <p:sldId id="266" r:id="rId30"/>
    <p:sldId id="26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08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BB7E6-8549-445B-BA78-20B7024AF6F9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7703A-EFEF-43F5-BFD6-961E8A441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45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7703A-EFEF-43F5-BFD6-961E8A44190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20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7703A-EFEF-43F5-BFD6-961E8A441903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07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7703A-EFEF-43F5-BFD6-961E8A441903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07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7703A-EFEF-43F5-BFD6-961E8A441903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07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  <a:r>
              <a:rPr lang="en-GB" baseline="0" dirty="0" err="1" smtClean="0"/>
              <a:t>Nrich</a:t>
            </a:r>
            <a:r>
              <a:rPr lang="en-GB" baseline="0" smtClean="0"/>
              <a:t>     https://nrich.maths.org/6263/solution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7703A-EFEF-43F5-BFD6-961E8A44190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3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0BFF150-74A8-404B-BF0C-B3CE2F5420AD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A71AE56-F932-4D29-A820-C54B9C61EA4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25/01/2019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7" t="37196" r="44824" b="26382"/>
          <a:stretch/>
        </p:blipFill>
        <p:spPr bwMode="auto">
          <a:xfrm>
            <a:off x="323528" y="1585826"/>
            <a:ext cx="2731933" cy="3532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88640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Have you ever noticed the numbers painted on </a:t>
            </a:r>
          </a:p>
          <a:p>
            <a:pPr algn="ctr"/>
            <a:r>
              <a:rPr lang="en-GB" sz="2400" dirty="0" smtClean="0"/>
              <a:t>airport runways?</a:t>
            </a:r>
            <a:endParaRPr lang="en-GB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t="36504" r="40128" b="18922"/>
          <a:stretch>
            <a:fillRect/>
          </a:stretch>
        </p:blipFill>
        <p:spPr bwMode="auto">
          <a:xfrm>
            <a:off x="3347864" y="1592151"/>
            <a:ext cx="2625506" cy="349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7" t="39171" r="38933" b="20465"/>
          <a:stretch>
            <a:fillRect/>
          </a:stretch>
        </p:blipFill>
        <p:spPr bwMode="auto">
          <a:xfrm>
            <a:off x="6318348" y="1579547"/>
            <a:ext cx="2574131" cy="342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5517232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These numbers represent </a:t>
            </a:r>
            <a:r>
              <a:rPr lang="en-GB" sz="2400" b="1" dirty="0" smtClean="0">
                <a:solidFill>
                  <a:srgbClr val="FF0000"/>
                </a:solidFill>
              </a:rPr>
              <a:t>BEARINGS</a:t>
            </a:r>
            <a:r>
              <a:rPr lang="en-GB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4280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This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en-GB" dirty="0" smtClean="0"/>
                  <a:t> represents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7" t="37196" r="44824" b="26382"/>
          <a:stretch/>
        </p:blipFill>
        <p:spPr bwMode="auto">
          <a:xfrm>
            <a:off x="683568" y="1556792"/>
            <a:ext cx="2808312" cy="358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4" y="1448853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7544" y="551723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le 1"/>
              <p:cNvSpPr txBox="1">
                <a:spLocks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2800" kern="0" dirty="0" smtClean="0"/>
                  <a:t>The plane will need to be facing 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kern="0" smtClean="0">
                        <a:latin typeface="Cambria Math"/>
                      </a:rPr>
                      <m:t>40</m:t>
                    </m:r>
                    <m:r>
                      <a:rPr lang="en-GB" sz="2800" b="0" i="1" kern="0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GB" sz="2800" kern="0" dirty="0" smtClean="0"/>
                  <a:t> from North in the clockwise direction to land on this runway</a:t>
                </a:r>
                <a:endParaRPr lang="en-GB" sz="2800" kern="0" dirty="0"/>
              </a:p>
            </p:txBody>
          </p:sp>
        </mc:Choice>
        <mc:Fallback xmlns="">
          <p:sp>
            <p:nvSpPr>
              <p:cNvPr id="1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blipFill rotWithShape="1">
                <a:blip r:embed="rId5"/>
                <a:stretch>
                  <a:fillRect t="-15426" r="-166" b="-244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54549">
            <a:off x="5666604" y="2597222"/>
            <a:ext cx="1662515" cy="179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41" y="2418320"/>
            <a:ext cx="1662515" cy="179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84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This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en-GB" dirty="0" smtClean="0"/>
                  <a:t> represents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7" t="37196" r="44824" b="26382"/>
          <a:stretch/>
        </p:blipFill>
        <p:spPr bwMode="auto">
          <a:xfrm>
            <a:off x="683568" y="1556792"/>
            <a:ext cx="2808312" cy="358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4" y="1448853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7544" y="551723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le 1"/>
              <p:cNvSpPr txBox="1">
                <a:spLocks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2800" kern="0" dirty="0" smtClean="0">
                    <a:solidFill>
                      <a:srgbClr val="000000"/>
                    </a:solidFill>
                  </a:rPr>
                  <a:t>The pilot will need to land the plane with a </a:t>
                </a:r>
                <a:r>
                  <a:rPr lang="en-GB" sz="2800" b="1" kern="0" dirty="0" smtClean="0">
                    <a:solidFill>
                      <a:srgbClr val="FF0000"/>
                    </a:solidFill>
                  </a:rPr>
                  <a:t>bearing</a:t>
                </a:r>
                <a:r>
                  <a:rPr lang="en-GB" sz="2800" kern="0" dirty="0" smtClean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b="0" i="0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0</m:t>
                    </m:r>
                    <m:r>
                      <a:rPr lang="en-GB" sz="28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40</m:t>
                    </m:r>
                    <m:r>
                      <a:rPr lang="en-GB" sz="2800" i="1" kern="0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blipFill rotWithShape="1">
                <a:blip r:embed="rId5"/>
                <a:stretch>
                  <a:fillRect b="-58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41" y="2418320"/>
            <a:ext cx="1662515" cy="179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05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What does this number </a:t>
            </a:r>
            <a:br>
              <a:rPr lang="en-GB" sz="4000" dirty="0" smtClean="0"/>
            </a:br>
            <a:r>
              <a:rPr lang="en-GB" sz="4000" dirty="0" smtClean="0"/>
              <a:t>tell the pilot? </a:t>
            </a:r>
            <a:endParaRPr lang="en-GB" sz="4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7" t="44953" r="38933" b="25062"/>
          <a:stretch/>
        </p:blipFill>
        <p:spPr bwMode="auto">
          <a:xfrm>
            <a:off x="467544" y="1844824"/>
            <a:ext cx="3351473" cy="331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63820">
            <a:off x="5444472" y="2306411"/>
            <a:ext cx="1689358" cy="18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2800" kern="0" dirty="0" smtClean="0"/>
                  <a:t>The plane will need to be facing 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kern="0" smtClean="0">
                        <a:latin typeface="Cambria Math"/>
                      </a:rPr>
                      <m:t>150</m:t>
                    </m:r>
                    <m:r>
                      <a:rPr lang="en-GB" sz="2800" b="0" i="1" kern="0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GB" sz="2800" kern="0" dirty="0" smtClean="0"/>
                  <a:t> from North in the clockwise direction to land on this runway</a:t>
                </a:r>
                <a:endParaRPr lang="en-GB" sz="2800" kern="0" dirty="0"/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blipFill rotWithShape="1">
                <a:blip r:embed="rId6"/>
                <a:stretch>
                  <a:fillRect t="-15426" r="-1494" b="-244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What does this number </a:t>
            </a:r>
            <a:br>
              <a:rPr lang="en-GB" sz="4000" dirty="0" smtClean="0"/>
            </a:br>
            <a:r>
              <a:rPr lang="en-GB" sz="4000" dirty="0" smtClean="0"/>
              <a:t>tell the pilot? </a:t>
            </a:r>
            <a:endParaRPr lang="en-GB" sz="4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7" t="44953" r="38933" b="25062"/>
          <a:stretch/>
        </p:blipFill>
        <p:spPr bwMode="auto">
          <a:xfrm>
            <a:off x="467544" y="1844824"/>
            <a:ext cx="3351473" cy="331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63820">
            <a:off x="5444472" y="2306411"/>
            <a:ext cx="1689358" cy="18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2800" kern="0" dirty="0" smtClean="0">
                    <a:solidFill>
                      <a:srgbClr val="000000"/>
                    </a:solidFill>
                  </a:rPr>
                  <a:t>The pilot will need to land the plane with a </a:t>
                </a:r>
                <a:r>
                  <a:rPr lang="en-GB" sz="2800" b="1" kern="0" dirty="0" smtClean="0">
                    <a:solidFill>
                      <a:srgbClr val="FF0000"/>
                    </a:solidFill>
                  </a:rPr>
                  <a:t>bearing</a:t>
                </a:r>
                <a:r>
                  <a:rPr lang="en-GB" sz="2800" kern="0" dirty="0" smtClean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150</m:t>
                    </m:r>
                    <m:r>
                      <a:rPr lang="en-GB" sz="2800" i="1" kern="0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blipFill rotWithShape="1">
                <a:blip r:embed="rId6"/>
                <a:stretch>
                  <a:fillRect b="-58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79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What does this number </a:t>
            </a:r>
            <a:br>
              <a:rPr lang="en-GB" sz="4000" dirty="0" smtClean="0"/>
            </a:br>
            <a:r>
              <a:rPr lang="en-GB" sz="4000" dirty="0" smtClean="0"/>
              <a:t>tell the pilot? </a:t>
            </a:r>
            <a:endParaRPr lang="en-GB" sz="4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18939">
            <a:off x="5653607" y="2936289"/>
            <a:ext cx="1689358" cy="18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2800" kern="0" dirty="0" smtClean="0">
                    <a:solidFill>
                      <a:srgbClr val="000000"/>
                    </a:solidFill>
                  </a:rPr>
                  <a:t>The plane will need to be facing 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kern="0" smtClean="0">
                        <a:solidFill>
                          <a:srgbClr val="000000"/>
                        </a:solidFill>
                        <a:latin typeface="Cambria Math"/>
                      </a:rPr>
                      <m:t>33</m:t>
                    </m:r>
                    <m:r>
                      <a:rPr lang="en-GB" sz="2800" i="1" kern="0" smtClean="0">
                        <a:solidFill>
                          <a:srgbClr val="000000"/>
                        </a:solidFill>
                        <a:latin typeface="Cambria Math"/>
                      </a:rPr>
                      <m:t>0</m:t>
                    </m:r>
                    <m:r>
                      <a:rPr lang="en-GB" sz="2800" i="1" kern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GB" sz="2800" kern="0" dirty="0" smtClean="0">
                    <a:solidFill>
                      <a:srgbClr val="000000"/>
                    </a:solidFill>
                  </a:rPr>
                  <a:t> from North in the clockwise direction to land on this runway</a:t>
                </a:r>
                <a:endParaRPr lang="en-GB" sz="28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blipFill rotWithShape="1">
                <a:blip r:embed="rId5"/>
                <a:stretch>
                  <a:fillRect t="-15426" r="-1494" b="-244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t="36504" r="40128" b="18922"/>
          <a:stretch>
            <a:fillRect/>
          </a:stretch>
        </p:blipFill>
        <p:spPr bwMode="auto">
          <a:xfrm>
            <a:off x="1331640" y="1623325"/>
            <a:ext cx="2625506" cy="349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18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What does this number </a:t>
            </a:r>
            <a:br>
              <a:rPr lang="en-GB" sz="4000" dirty="0" smtClean="0"/>
            </a:br>
            <a:r>
              <a:rPr lang="en-GB" sz="4000" dirty="0" smtClean="0"/>
              <a:t>tell the pilot? </a:t>
            </a:r>
            <a:endParaRPr lang="en-GB" sz="4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lelder\AppData\Local\Microsoft\Windows\Temporary Internet Files\Content.IE5\Z5OW14EM\Airplane-pictogram-by-Rones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18939">
            <a:off x="5653607" y="2936289"/>
            <a:ext cx="1689358" cy="18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2800" kern="0" dirty="0" smtClean="0">
                    <a:solidFill>
                      <a:srgbClr val="000000"/>
                    </a:solidFill>
                  </a:rPr>
                  <a:t>The pilot will need to land the plane with a </a:t>
                </a:r>
                <a:r>
                  <a:rPr lang="en-GB" sz="2800" b="1" kern="0" dirty="0" smtClean="0">
                    <a:solidFill>
                      <a:srgbClr val="FF0000"/>
                    </a:solidFill>
                  </a:rPr>
                  <a:t>bearing</a:t>
                </a:r>
                <a:r>
                  <a:rPr lang="en-GB" sz="2800" kern="0" dirty="0" smtClean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b="0" i="1" kern="0" smtClean="0">
                        <a:solidFill>
                          <a:srgbClr val="000000"/>
                        </a:solidFill>
                        <a:latin typeface="Cambria Math"/>
                      </a:rPr>
                      <m:t>330</m:t>
                    </m:r>
                    <m:r>
                      <a:rPr lang="en-GB" sz="2800" b="0" i="1" kern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5445224"/>
                <a:ext cx="7344816" cy="1143000"/>
              </a:xfrm>
              <a:prstGeom prst="rect">
                <a:avLst/>
              </a:prstGeom>
              <a:blipFill rotWithShape="1">
                <a:blip r:embed="rId5"/>
                <a:stretch>
                  <a:fillRect b="-58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t="36504" r="40128" b="18922"/>
          <a:stretch>
            <a:fillRect/>
          </a:stretch>
        </p:blipFill>
        <p:spPr bwMode="auto">
          <a:xfrm>
            <a:off x="1331640" y="1623325"/>
            <a:ext cx="2625506" cy="349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58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2800" dirty="0" smtClean="0"/>
              <a:t>Draw the </a:t>
            </a:r>
            <a:r>
              <a:rPr lang="en-GB" sz="2800" b="1" dirty="0" smtClean="0">
                <a:solidFill>
                  <a:srgbClr val="FF0000"/>
                </a:solidFill>
              </a:rPr>
              <a:t>bearings</a:t>
            </a:r>
            <a:r>
              <a:rPr lang="en-GB" sz="2800" dirty="0" smtClean="0"/>
              <a:t> on your compass for these landing runways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9"/>
          <a:stretch/>
        </p:blipFill>
        <p:spPr bwMode="auto">
          <a:xfrm>
            <a:off x="2987824" y="3174120"/>
            <a:ext cx="1945642" cy="122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4"/>
          <a:stretch/>
        </p:blipFill>
        <p:spPr bwMode="auto">
          <a:xfrm>
            <a:off x="344024" y="3068960"/>
            <a:ext cx="1920306" cy="116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07" y="4864422"/>
            <a:ext cx="1907405" cy="145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1"/>
          <a:stretch/>
        </p:blipFill>
        <p:spPr bwMode="auto">
          <a:xfrm>
            <a:off x="2987824" y="1400236"/>
            <a:ext cx="1990703" cy="1420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36" y="1772816"/>
            <a:ext cx="374332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" t="26227" r="9426" b="4131"/>
          <a:stretch/>
        </p:blipFill>
        <p:spPr bwMode="auto">
          <a:xfrm>
            <a:off x="3032885" y="4922668"/>
            <a:ext cx="1945642" cy="130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9" b="-16803"/>
          <a:stretch/>
        </p:blipFill>
        <p:spPr bwMode="auto">
          <a:xfrm>
            <a:off x="339505" y="1484784"/>
            <a:ext cx="2009439" cy="144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60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/>
              <a:t>Here is the </a:t>
            </a:r>
            <a:r>
              <a:rPr lang="en-GB" sz="4000" b="1" dirty="0" smtClean="0">
                <a:solidFill>
                  <a:srgbClr val="FF0000"/>
                </a:solidFill>
              </a:rPr>
              <a:t>bearing</a:t>
            </a:r>
            <a:r>
              <a:rPr lang="en-GB" sz="4000" dirty="0" smtClean="0"/>
              <a:t> of B </a:t>
            </a:r>
            <a:r>
              <a:rPr lang="en-GB" sz="4000" b="1" dirty="0" smtClean="0"/>
              <a:t>from A</a:t>
            </a:r>
            <a:r>
              <a:rPr lang="en-GB" sz="4000" dirty="0" smtClean="0"/>
              <a:t> </a:t>
            </a:r>
            <a:endParaRPr lang="en-GB" sz="4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72489"/>
            <a:ext cx="2368340" cy="378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12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B </a:t>
            </a:r>
            <a:br>
              <a:rPr lang="en-GB" dirty="0" smtClean="0"/>
            </a:br>
            <a:r>
              <a:rPr lang="en-GB" dirty="0" smtClean="0"/>
              <a:t>from A?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6952"/>
            <a:ext cx="3240360" cy="356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32773" y="4909809"/>
                <a:ext cx="7537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𝟔𝟖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773" y="4909809"/>
                <a:ext cx="75373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683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B </a:t>
            </a:r>
            <a:br>
              <a:rPr lang="en-GB" dirty="0" smtClean="0"/>
            </a:br>
            <a:r>
              <a:rPr lang="en-GB" dirty="0" smtClean="0"/>
              <a:t>from A?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-5846"/>
          <a:stretch/>
        </p:blipFill>
        <p:spPr bwMode="auto">
          <a:xfrm>
            <a:off x="3457575" y="2863561"/>
            <a:ext cx="222885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63554" y="4167138"/>
                <a:ext cx="106311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𝟏𝟑𝟐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54" y="4167138"/>
                <a:ext cx="106311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50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B </a:t>
            </a:r>
            <a:br>
              <a:rPr lang="en-GB" dirty="0" smtClean="0"/>
            </a:br>
            <a:r>
              <a:rPr lang="en-GB" dirty="0" smtClean="0"/>
              <a:t>from A?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362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83968" y="4186623"/>
                <a:ext cx="118814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𝟏𝟑𝟓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186623"/>
                <a:ext cx="1188146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15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B </a:t>
            </a:r>
            <a:br>
              <a:rPr lang="en-GB" dirty="0" smtClean="0"/>
            </a:br>
            <a:r>
              <a:rPr lang="en-GB" dirty="0" smtClean="0"/>
              <a:t>from A?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127" y="2924944"/>
            <a:ext cx="34099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05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</a:t>
            </a:r>
            <a:r>
              <a:rPr lang="en-GB" dirty="0" smtClean="0"/>
              <a:t>A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from </a:t>
            </a:r>
            <a:r>
              <a:rPr lang="en-GB" dirty="0" smtClean="0"/>
              <a:t>B?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127" y="2924944"/>
            <a:ext cx="34099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491880" y="4328574"/>
                <a:ext cx="8130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𝟏𝟒𝟎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4328574"/>
                <a:ext cx="813043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873371" y="4869160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𝟕𝟎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371" y="4869160"/>
                <a:ext cx="61106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652120" y="2060848"/>
                <a:ext cx="143821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𝟐𝟐𝟎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060848"/>
                <a:ext cx="1438214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790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B </a:t>
            </a:r>
            <a:br>
              <a:rPr lang="en-GB" dirty="0" smtClean="0"/>
            </a:br>
            <a:r>
              <a:rPr lang="en-GB" dirty="0" smtClean="0"/>
              <a:t>from A?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40195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796136" y="2132856"/>
                <a:ext cx="118814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𝟎𝟕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132856"/>
                <a:ext cx="1188146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923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the bearing of B </a:t>
            </a:r>
            <a:br>
              <a:rPr lang="en-GB" dirty="0" smtClean="0"/>
            </a:br>
            <a:r>
              <a:rPr lang="en-GB" dirty="0" smtClean="0"/>
              <a:t>from A?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539" y="2935281"/>
            <a:ext cx="40195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796136" y="2132856"/>
                <a:ext cx="118814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𝟐𝟓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132856"/>
                <a:ext cx="1188146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563888" y="4206622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𝟏𝟎𝟓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4206622"/>
                <a:ext cx="74892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945862" y="4908735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𝟏𝟐𝟓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862" y="4908735"/>
                <a:ext cx="748923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782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Your Turn: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1. Calculate the bearing of A from B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4550"/>
            <a:ext cx="7179516" cy="20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437111"/>
            <a:ext cx="2592288" cy="1655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21144"/>
            <a:ext cx="1895682" cy="223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37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95536" y="1772816"/>
                <a:ext cx="842493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In a village, the pub is 300m due north of the school, and the church is 300m from the pub, at a bearing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060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What is the bearing of the school from the church?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772816"/>
                <a:ext cx="8424936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651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4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207</TotalTime>
  <Words>273</Words>
  <Application>Microsoft Office PowerPoint</Application>
  <PresentationFormat>On-screen Show (4:3)</PresentationFormat>
  <Paragraphs>49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This 4 represents 40°</vt:lpstr>
      <vt:lpstr>This 4 represents 40°</vt:lpstr>
      <vt:lpstr>What does this number  tell the pilot? </vt:lpstr>
      <vt:lpstr>What does this number  tell the pilot? </vt:lpstr>
      <vt:lpstr>What does this number  tell the pilot? </vt:lpstr>
      <vt:lpstr>What does this number  tell the pilot? </vt:lpstr>
      <vt:lpstr>Draw the bearings on your compass for these landing runways</vt:lpstr>
      <vt:lpstr>Here is the bearing of B from A </vt:lpstr>
      <vt:lpstr>On your whiteboards:   What is the bearing of B  from A?</vt:lpstr>
      <vt:lpstr>On your whiteboards:   What is the bearing of B  from A?</vt:lpstr>
      <vt:lpstr>On your whiteboards:   What is the bearing of B  from A?</vt:lpstr>
      <vt:lpstr>On your whiteboards:   What is the bearing of B  from A?</vt:lpstr>
      <vt:lpstr>On your whiteboards:   What is the bearing of A  from B?</vt:lpstr>
      <vt:lpstr>On your whiteboards:   What is the bearing of B  from A?</vt:lpstr>
      <vt:lpstr>On your whiteboards:   What is the bearing of B  from A?</vt:lpstr>
      <vt:lpstr>Your Turn: 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16</cp:revision>
  <dcterms:created xsi:type="dcterms:W3CDTF">2018-12-12T13:50:38Z</dcterms:created>
  <dcterms:modified xsi:type="dcterms:W3CDTF">2019-01-25T15:01:50Z</dcterms:modified>
</cp:coreProperties>
</file>