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8" r:id="rId2"/>
    <p:sldMasterId id="2147483780" r:id="rId3"/>
    <p:sldMasterId id="2147483792" r:id="rId4"/>
    <p:sldMasterId id="2147483804" r:id="rId5"/>
    <p:sldMasterId id="2147483816" r:id="rId6"/>
    <p:sldMasterId id="2147483828" r:id="rId7"/>
    <p:sldMasterId id="2147483840" r:id="rId8"/>
    <p:sldMasterId id="2147483852" r:id="rId9"/>
    <p:sldMasterId id="2147483864" r:id="rId10"/>
    <p:sldMasterId id="2147483876" r:id="rId11"/>
    <p:sldMasterId id="2147483888" r:id="rId12"/>
    <p:sldMasterId id="2147483900" r:id="rId13"/>
    <p:sldMasterId id="2147483912" r:id="rId14"/>
  </p:sldMasterIdLst>
  <p:notesMasterIdLst>
    <p:notesMasterId r:id="rId27"/>
  </p:notesMasterIdLst>
  <p:sldIdLst>
    <p:sldId id="291" r:id="rId15"/>
    <p:sldId id="292" r:id="rId16"/>
    <p:sldId id="301" r:id="rId17"/>
    <p:sldId id="302" r:id="rId18"/>
    <p:sldId id="303" r:id="rId19"/>
    <p:sldId id="304" r:id="rId20"/>
    <p:sldId id="305" r:id="rId21"/>
    <p:sldId id="306" r:id="rId22"/>
    <p:sldId id="307" r:id="rId23"/>
    <p:sldId id="308" r:id="rId24"/>
    <p:sldId id="309" r:id="rId25"/>
    <p:sldId id="30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939" autoAdjust="0"/>
  </p:normalViewPr>
  <p:slideViewPr>
    <p:cSldViewPr snapToGrid="0">
      <p:cViewPr varScale="1">
        <p:scale>
          <a:sx n="108" d="100"/>
          <a:sy n="108" d="100"/>
        </p:scale>
        <p:origin x="10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slide" Target="slides/slide7.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CFCC55-F7E6-4B1A-8A04-B6AFD4854BC4}" type="datetimeFigureOut">
              <a:rPr lang="en-GB" smtClean="0"/>
              <a:t>23/01/2019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A34ADF-77D2-4F29-8222-927F11921E30}" type="slidenum">
              <a:rPr lang="en-GB" smtClean="0"/>
              <a:t>‹#›</a:t>
            </a:fld>
            <a:endParaRPr lang="en-GB"/>
          </a:p>
        </p:txBody>
      </p:sp>
    </p:spTree>
    <p:extLst>
      <p:ext uri="{BB962C8B-B14F-4D97-AF65-F5344CB8AC3E}">
        <p14:creationId xmlns:p14="http://schemas.microsoft.com/office/powerpoint/2010/main" val="2647851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Timed spaced retrieval</a:t>
            </a:r>
            <a:r>
              <a:rPr lang="en-GB" baseline="0" dirty="0" smtClean="0"/>
              <a:t> – non calculator </a:t>
            </a:r>
          </a:p>
        </p:txBody>
      </p:sp>
      <p:sp>
        <p:nvSpPr>
          <p:cNvPr id="4" name="Slide Number Placeholder 3"/>
          <p:cNvSpPr>
            <a:spLocks noGrp="1"/>
          </p:cNvSpPr>
          <p:nvPr>
            <p:ph type="sldNum" sz="quarter" idx="10"/>
          </p:nvPr>
        </p:nvSpPr>
        <p:spPr/>
        <p:txBody>
          <a:bodyPr/>
          <a:lstStyle/>
          <a:p>
            <a:fld id="{DBA973CF-0582-44F8-A2FD-E23FDF5F9944}"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144312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C59AECB-8CEB-4725-BFF8-4BEABEB2E91D}"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2403833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Task 1 </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t>3</a:t>
            </a:fld>
            <a:endParaRPr lang="en-GB"/>
          </a:p>
        </p:txBody>
      </p:sp>
    </p:spTree>
    <p:extLst>
      <p:ext uri="{BB962C8B-B14F-4D97-AF65-F5344CB8AC3E}">
        <p14:creationId xmlns:p14="http://schemas.microsoft.com/office/powerpoint/2010/main" val="2072817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Questioning and recapping</a:t>
            </a:r>
            <a:r>
              <a:rPr lang="en-GB" baseline="0" dirty="0" smtClean="0"/>
              <a:t> from last lesson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A34ADF-77D2-4F29-8222-927F11921E3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912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Task 2 – Match the</a:t>
            </a:r>
            <a:r>
              <a:rPr lang="en-GB" baseline="0" dirty="0" smtClean="0"/>
              <a:t> objects to their sizes. If students find this difficult ask them to put the objects and values in order of size., smallest to largest. The blank cards are for students to estimate the remaining sizes. </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t>6</a:t>
            </a:fld>
            <a:endParaRPr lang="en-GB"/>
          </a:p>
        </p:txBody>
      </p:sp>
    </p:spTree>
    <p:extLst>
      <p:ext uri="{BB962C8B-B14F-4D97-AF65-F5344CB8AC3E}">
        <p14:creationId xmlns:p14="http://schemas.microsoft.com/office/powerpoint/2010/main" val="1849925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t>7</a:t>
            </a:fld>
            <a:endParaRPr lang="en-GB"/>
          </a:p>
        </p:txBody>
      </p:sp>
    </p:spTree>
    <p:extLst>
      <p:ext uri="{BB962C8B-B14F-4D97-AF65-F5344CB8AC3E}">
        <p14:creationId xmlns:p14="http://schemas.microsoft.com/office/powerpoint/2010/main" val="1523652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order of size </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t>8</a:t>
            </a:fld>
            <a:endParaRPr lang="en-GB"/>
          </a:p>
        </p:txBody>
      </p:sp>
    </p:spTree>
    <p:extLst>
      <p:ext uri="{BB962C8B-B14F-4D97-AF65-F5344CB8AC3E}">
        <p14:creationId xmlns:p14="http://schemas.microsoft.com/office/powerpoint/2010/main" val="2465475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2.07 × 10</a:t>
            </a:r>
            <a:r>
              <a:rPr lang="en-GB" sz="1200" kern="1200" baseline="30000" dirty="0" smtClean="0">
                <a:solidFill>
                  <a:schemeClr val="tx1"/>
                </a:solidFill>
                <a:effectLst/>
                <a:latin typeface="+mn-lt"/>
                <a:ea typeface="+mn-ea"/>
                <a:cs typeface="+mn-cs"/>
              </a:rPr>
              <a:t>13</a:t>
            </a:r>
            <a:r>
              <a:rPr lang="en-GB" sz="1200" kern="1200" dirty="0" smtClean="0">
                <a:solidFill>
                  <a:schemeClr val="tx1"/>
                </a:solidFill>
                <a:effectLst/>
                <a:latin typeface="+mn-lt"/>
                <a:ea typeface="+mn-ea"/>
                <a:cs typeface="+mn-cs"/>
              </a:rPr>
              <a:t> or 2.1 × 10</a:t>
            </a:r>
            <a:r>
              <a:rPr lang="en-GB" sz="1200" kern="1200" baseline="30000" dirty="0" smtClean="0">
                <a:solidFill>
                  <a:schemeClr val="tx1"/>
                </a:solidFill>
                <a:effectLst/>
                <a:latin typeface="+mn-lt"/>
                <a:ea typeface="+mn-ea"/>
                <a:cs typeface="+mn-cs"/>
              </a:rPr>
              <a:t>13</a:t>
            </a:r>
            <a:r>
              <a:rPr lang="en-GB" sz="1200" kern="1200" dirty="0" smtClean="0">
                <a:solidFill>
                  <a:schemeClr val="tx1"/>
                </a:solidFill>
                <a:effectLst/>
                <a:latin typeface="+mn-lt"/>
                <a:ea typeface="+mn-ea"/>
                <a:cs typeface="+mn-cs"/>
              </a:rPr>
              <a:t> or 2 × 10</a:t>
            </a:r>
            <a:r>
              <a:rPr lang="en-GB" sz="1200" kern="1200" baseline="30000" dirty="0" smtClean="0">
                <a:solidFill>
                  <a:schemeClr val="tx1"/>
                </a:solidFill>
                <a:effectLst/>
                <a:latin typeface="+mn-lt"/>
                <a:ea typeface="+mn-ea"/>
                <a:cs typeface="+mn-cs"/>
              </a:rPr>
              <a:t>13</a:t>
            </a:r>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t>12</a:t>
            </a:fld>
            <a:endParaRPr lang="en-GB"/>
          </a:p>
        </p:txBody>
      </p:sp>
    </p:spTree>
    <p:extLst>
      <p:ext uri="{BB962C8B-B14F-4D97-AF65-F5344CB8AC3E}">
        <p14:creationId xmlns:p14="http://schemas.microsoft.com/office/powerpoint/2010/main" val="3736206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5" name="Rectangle 5"/>
          <p:cNvSpPr>
            <a:spLocks noGrp="1" noChangeArrowheads="1"/>
          </p:cNvSpPr>
          <p:nvPr>
            <p:ph type="ftr" sz="quarter" idx="11"/>
          </p:nvPr>
        </p:nvSpPr>
        <p:spPr>
          <a:ln/>
        </p:spPr>
        <p:txBody>
          <a:bodyPr/>
          <a:lstStyle>
            <a:lvl1pPr>
              <a:defRPr/>
            </a:lvl1pPr>
          </a:lstStyle>
          <a:p>
            <a:endParaRPr lang="en-GB" dirty="0"/>
          </a:p>
        </p:txBody>
      </p:sp>
      <p:sp>
        <p:nvSpPr>
          <p:cNvPr id="6"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308591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5" name="Rectangle 5"/>
          <p:cNvSpPr>
            <a:spLocks noGrp="1" noChangeArrowheads="1"/>
          </p:cNvSpPr>
          <p:nvPr>
            <p:ph type="ftr" sz="quarter" idx="11"/>
          </p:nvPr>
        </p:nvSpPr>
        <p:spPr>
          <a:ln/>
        </p:spPr>
        <p:txBody>
          <a:bodyPr/>
          <a:lstStyle>
            <a:lvl1pPr>
              <a:defRPr/>
            </a:lvl1pPr>
          </a:lstStyle>
          <a:p>
            <a:endParaRPr lang="en-GB" dirty="0"/>
          </a:p>
        </p:txBody>
      </p:sp>
      <p:sp>
        <p:nvSpPr>
          <p:cNvPr id="6"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5" name="Rectangle 5"/>
          <p:cNvSpPr>
            <a:spLocks noGrp="1" noChangeArrowheads="1"/>
          </p:cNvSpPr>
          <p:nvPr>
            <p:ph type="ftr" sz="quarter" idx="11"/>
          </p:nvPr>
        </p:nvSpPr>
        <p:spPr>
          <a:ln/>
        </p:spPr>
        <p:txBody>
          <a:bodyPr/>
          <a:lstStyle>
            <a:lvl1pPr>
              <a:defRPr/>
            </a:lvl1pPr>
          </a:lstStyle>
          <a:p>
            <a:endParaRPr lang="en-GB" dirty="0"/>
          </a:p>
        </p:txBody>
      </p:sp>
      <p:sp>
        <p:nvSpPr>
          <p:cNvPr id="6"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6" name="Rectangle 5"/>
          <p:cNvSpPr>
            <a:spLocks noGrp="1" noChangeArrowheads="1"/>
          </p:cNvSpPr>
          <p:nvPr>
            <p:ph type="ftr" sz="quarter" idx="11"/>
          </p:nvPr>
        </p:nvSpPr>
        <p:spPr>
          <a:ln/>
        </p:spPr>
        <p:txBody>
          <a:bodyPr/>
          <a:lstStyle>
            <a:lvl1pPr>
              <a:defRPr/>
            </a:lvl1pPr>
          </a:lstStyle>
          <a:p>
            <a:endParaRPr lang="en-GB" dirty="0"/>
          </a:p>
        </p:txBody>
      </p:sp>
      <p:sp>
        <p:nvSpPr>
          <p:cNvPr id="7"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8" name="Rectangle 5"/>
          <p:cNvSpPr>
            <a:spLocks noGrp="1" noChangeArrowheads="1"/>
          </p:cNvSpPr>
          <p:nvPr>
            <p:ph type="ftr" sz="quarter" idx="11"/>
          </p:nvPr>
        </p:nvSpPr>
        <p:spPr>
          <a:ln/>
        </p:spPr>
        <p:txBody>
          <a:bodyPr/>
          <a:lstStyle>
            <a:lvl1pPr>
              <a:defRPr/>
            </a:lvl1pPr>
          </a:lstStyle>
          <a:p>
            <a:endParaRPr lang="en-GB" dirty="0"/>
          </a:p>
        </p:txBody>
      </p:sp>
      <p:sp>
        <p:nvSpPr>
          <p:cNvPr id="9"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4" name="Rectangle 5"/>
          <p:cNvSpPr>
            <a:spLocks noGrp="1" noChangeArrowheads="1"/>
          </p:cNvSpPr>
          <p:nvPr>
            <p:ph type="ftr" sz="quarter" idx="11"/>
          </p:nvPr>
        </p:nvSpPr>
        <p:spPr>
          <a:ln/>
        </p:spPr>
        <p:txBody>
          <a:bodyPr/>
          <a:lstStyle>
            <a:lvl1pPr>
              <a:defRPr/>
            </a:lvl1pPr>
          </a:lstStyle>
          <a:p>
            <a:endParaRPr lang="en-GB" dirty="0"/>
          </a:p>
        </p:txBody>
      </p:sp>
      <p:sp>
        <p:nvSpPr>
          <p:cNvPr id="5"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3" name="Rectangle 5"/>
          <p:cNvSpPr>
            <a:spLocks noGrp="1" noChangeArrowheads="1"/>
          </p:cNvSpPr>
          <p:nvPr>
            <p:ph type="ftr" sz="quarter" idx="11"/>
          </p:nvPr>
        </p:nvSpPr>
        <p:spPr>
          <a:ln/>
        </p:spPr>
        <p:txBody>
          <a:bodyPr/>
          <a:lstStyle>
            <a:lvl1pPr>
              <a:defRPr/>
            </a:lvl1pPr>
          </a:lstStyle>
          <a:p>
            <a:endParaRPr lang="en-GB" dirty="0"/>
          </a:p>
        </p:txBody>
      </p:sp>
      <p:sp>
        <p:nvSpPr>
          <p:cNvPr id="4"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291302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6" name="Rectangle 5"/>
          <p:cNvSpPr>
            <a:spLocks noGrp="1" noChangeArrowheads="1"/>
          </p:cNvSpPr>
          <p:nvPr>
            <p:ph type="ftr" sz="quarter" idx="11"/>
          </p:nvPr>
        </p:nvSpPr>
        <p:spPr>
          <a:ln/>
        </p:spPr>
        <p:txBody>
          <a:bodyPr/>
          <a:lstStyle>
            <a:lvl1pPr>
              <a:defRPr/>
            </a:lvl1pPr>
          </a:lstStyle>
          <a:p>
            <a:endParaRPr lang="en-GB" dirty="0"/>
          </a:p>
        </p:txBody>
      </p:sp>
      <p:sp>
        <p:nvSpPr>
          <p:cNvPr id="7"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6" name="Rectangle 5"/>
          <p:cNvSpPr>
            <a:spLocks noGrp="1" noChangeArrowheads="1"/>
          </p:cNvSpPr>
          <p:nvPr>
            <p:ph type="ftr" sz="quarter" idx="11"/>
          </p:nvPr>
        </p:nvSpPr>
        <p:spPr>
          <a:ln/>
        </p:spPr>
        <p:txBody>
          <a:bodyPr/>
          <a:lstStyle>
            <a:lvl1pPr>
              <a:defRPr/>
            </a:lvl1pPr>
          </a:lstStyle>
          <a:p>
            <a:endParaRPr lang="en-GB" dirty="0"/>
          </a:p>
        </p:txBody>
      </p:sp>
      <p:sp>
        <p:nvSpPr>
          <p:cNvPr id="7"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5" name="Rectangle 5"/>
          <p:cNvSpPr>
            <a:spLocks noGrp="1" noChangeArrowheads="1"/>
          </p:cNvSpPr>
          <p:nvPr>
            <p:ph type="ftr" sz="quarter" idx="11"/>
          </p:nvPr>
        </p:nvSpPr>
        <p:spPr>
          <a:ln/>
        </p:spPr>
        <p:txBody>
          <a:bodyPr/>
          <a:lstStyle>
            <a:lvl1pPr>
              <a:defRPr/>
            </a:lvl1pPr>
          </a:lstStyle>
          <a:p>
            <a:endParaRPr lang="en-GB" dirty="0"/>
          </a:p>
        </p:txBody>
      </p:sp>
      <p:sp>
        <p:nvSpPr>
          <p:cNvPr id="6"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23/01/2019</a:t>
            </a:fld>
            <a:endParaRPr lang="en-GB" dirty="0"/>
          </a:p>
        </p:txBody>
      </p:sp>
      <p:sp>
        <p:nvSpPr>
          <p:cNvPr id="5" name="Rectangle 5"/>
          <p:cNvSpPr>
            <a:spLocks noGrp="1" noChangeArrowheads="1"/>
          </p:cNvSpPr>
          <p:nvPr>
            <p:ph type="ftr" sz="quarter" idx="11"/>
          </p:nvPr>
        </p:nvSpPr>
        <p:spPr>
          <a:ln/>
        </p:spPr>
        <p:txBody>
          <a:bodyPr/>
          <a:lstStyle>
            <a:lvl1pPr>
              <a:defRPr/>
            </a:lvl1pPr>
          </a:lstStyle>
          <a:p>
            <a:endParaRPr lang="en-GB" dirty="0"/>
          </a:p>
        </p:txBody>
      </p:sp>
      <p:sp>
        <p:nvSpPr>
          <p:cNvPr id="6"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1953781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859111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8878798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7953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7710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3593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9130210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444888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4021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7059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7817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859111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88787980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7953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7710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3593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9130210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444888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4021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7059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1/23/2019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78176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0178841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790780681"/>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3910748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6158566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5625234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2437983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1951715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2973838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9489603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1315298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0641844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76211698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02767764"/>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88576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3195166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84199257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6623786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720373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98907893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0201585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9051528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20098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15EDFCEB-2D55-41BE-AFBD-06A05C7CDE1B}" type="datetimeFigureOut">
              <a:rPr lang="en-GB" smtClean="0"/>
              <a:t>23/01/2019</a:t>
            </a:fld>
            <a:endParaRPr lang="en-GB"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FE38112E-1CFD-46E5-8FFB-1CB110F9E374}" type="slidenum">
              <a:rPr lang="en-GB" smtClean="0"/>
              <a:t>‹#›</a:t>
            </a:fld>
            <a:endParaRPr lang="en-GB"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6"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8"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0"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pPr/>
              <a:t>1/23/2019</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pPr/>
              <a:t>‹#›</a:t>
            </a:fld>
            <a:endParaRPr lang="en-US"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7"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9"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1"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3"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pPr/>
              <a:t>1/23/2019</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pPr/>
              <a:t>‹#›</a:t>
            </a:fld>
            <a:endParaRPr lang="en-US"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9"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1"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3"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23/01/2019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5"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solidFill>
                  <a:srgbClr val="000000"/>
                </a:solidFill>
              </a:rPr>
              <a:pPr/>
              <a:t>1/23/2019</a:t>
            </a:fld>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solidFill>
                  <a:srgbClr val="000000"/>
                </a:solidFill>
              </a:rPr>
              <a:pPr/>
              <a:t>‹#›</a:t>
            </a:fld>
            <a:endParaRPr lang="en-US" dirty="0">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6" y="5800491"/>
            <a:ext cx="813547" cy="933450"/>
          </a:xfrm>
          <a:prstGeom prst="rect">
            <a:avLst/>
          </a:prstGeom>
        </p:spPr>
      </p:pic>
    </p:spTree>
    <p:extLst>
      <p:ext uri="{BB962C8B-B14F-4D97-AF65-F5344CB8AC3E}">
        <p14:creationId xmlns:p14="http://schemas.microsoft.com/office/powerpoint/2010/main" val="656355904"/>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3058B5EA-6C48-449E-938C-48D3777E6206}" type="datetimeFigureOut">
              <a:rPr lang="en-GB" smtClean="0">
                <a:solidFill>
                  <a:srgbClr val="000000"/>
                </a:solidFill>
              </a:rPr>
              <a:pPr/>
              <a:t>23/01/2019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8927F384-CA92-446D-99E2-DF82E8D23D8E}"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extLst>
      <p:ext uri="{BB962C8B-B14F-4D97-AF65-F5344CB8AC3E}">
        <p14:creationId xmlns:p14="http://schemas.microsoft.com/office/powerpoint/2010/main" val="1596708537"/>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44.xml"/><Relationship Id="rId6"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4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45.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5.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4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45.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p:cNvSpPr txBox="1"/>
              <p:nvPr/>
            </p:nvSpPr>
            <p:spPr>
              <a:xfrm>
                <a:off x="179512" y="188640"/>
                <a:ext cx="7848872" cy="1938992"/>
              </a:xfrm>
              <a:prstGeom prst="rect">
                <a:avLst/>
              </a:prstGeom>
              <a:noFill/>
            </p:spPr>
            <p:txBody>
              <a:bodyPr wrap="square" rtlCol="0">
                <a:spAutoFit/>
              </a:bodyPr>
              <a:lstStyle/>
              <a:p>
                <a:r>
                  <a:rPr lang="en-GB" sz="2400" b="1" dirty="0" smtClean="0">
                    <a:solidFill>
                      <a:srgbClr val="000000"/>
                    </a:solidFill>
                  </a:rPr>
                  <a:t>A skill needed for today: </a:t>
                </a:r>
              </a:p>
              <a:p>
                <a:endParaRPr lang="en-GB" sz="2400" dirty="0">
                  <a:solidFill>
                    <a:srgbClr val="000000"/>
                  </a:solidFill>
                </a:endParaRPr>
              </a:p>
              <a:p>
                <a:r>
                  <a:rPr lang="en-GB" sz="2400" dirty="0" smtClean="0">
                    <a:solidFill>
                      <a:srgbClr val="000000"/>
                    </a:solidFill>
                  </a:rPr>
                  <a:t>Work out </a:t>
                </a:r>
                <a14:m>
                  <m:oMath xmlns:m="http://schemas.openxmlformats.org/officeDocument/2006/math">
                    <m:sSup>
                      <m:sSupPr>
                        <m:ctrlPr>
                          <a:rPr lang="en-GB" sz="2400" i="1" smtClean="0">
                            <a:solidFill>
                              <a:srgbClr val="000000"/>
                            </a:solidFill>
                            <a:latin typeface="Cambria Math" panose="02040503050406030204" pitchFamily="18" charset="0"/>
                            <a:ea typeface="Cambria Math"/>
                          </a:rPr>
                        </m:ctrlPr>
                      </m:sSupPr>
                      <m:e>
                        <m:r>
                          <a:rPr lang="en-GB" sz="2400" i="1" smtClean="0">
                            <a:solidFill>
                              <a:srgbClr val="000000"/>
                            </a:solidFill>
                            <a:latin typeface="Cambria Math"/>
                            <a:ea typeface="Cambria Math"/>
                          </a:rPr>
                          <m:t>10</m:t>
                        </m:r>
                      </m:e>
                      <m:sup>
                        <m:r>
                          <a:rPr lang="en-GB" sz="2400" b="0" i="1" smtClean="0">
                            <a:solidFill>
                              <a:srgbClr val="000000"/>
                            </a:solidFill>
                            <a:latin typeface="Cambria Math" panose="02040503050406030204" pitchFamily="18" charset="0"/>
                            <a:ea typeface="Cambria Math"/>
                          </a:rPr>
                          <m:t>−3</m:t>
                        </m:r>
                      </m:sup>
                    </m:sSup>
                  </m:oMath>
                </a14:m>
                <a:endParaRPr lang="en-GB" sz="2400" dirty="0" smtClean="0">
                  <a:solidFill>
                    <a:srgbClr val="000000"/>
                  </a:solidFill>
                </a:endParaRPr>
              </a:p>
              <a:p>
                <a:r>
                  <a:rPr lang="en-GB" sz="2400" dirty="0" smtClean="0">
                    <a:solidFill>
                      <a:srgbClr val="000000"/>
                    </a:solidFill>
                  </a:rPr>
                  <a:t> </a:t>
                </a:r>
              </a:p>
              <a:p>
                <a:r>
                  <a:rPr lang="en-GB" sz="2400" dirty="0" smtClean="0">
                    <a:solidFill>
                      <a:srgbClr val="000000"/>
                    </a:solidFill>
                  </a:rPr>
                  <a:t>Give your answer as a fraction and decimal. </a:t>
                </a:r>
                <a:endParaRPr lang="en-GB" sz="2400" dirty="0">
                  <a:solidFill>
                    <a:srgbClr val="000000"/>
                  </a:solidFill>
                </a:endParaRPr>
              </a:p>
            </p:txBody>
          </p:sp>
        </mc:Choice>
        <mc:Fallback>
          <p:sp>
            <p:nvSpPr>
              <p:cNvPr id="4" name="TextBox 3"/>
              <p:cNvSpPr txBox="1">
                <a:spLocks noRot="1" noChangeAspect="1" noMove="1" noResize="1" noEditPoints="1" noAdjustHandles="1" noChangeArrowheads="1" noChangeShapeType="1" noTextEdit="1"/>
              </p:cNvSpPr>
              <p:nvPr/>
            </p:nvSpPr>
            <p:spPr>
              <a:xfrm>
                <a:off x="179512" y="188640"/>
                <a:ext cx="7848872" cy="1938992"/>
              </a:xfrm>
              <a:prstGeom prst="rect">
                <a:avLst/>
              </a:prstGeom>
              <a:blipFill>
                <a:blip r:embed="rId3"/>
                <a:stretch>
                  <a:fillRect l="-1165" t="-2201" b="-6604"/>
                </a:stretch>
              </a:blipFill>
            </p:spPr>
            <p:txBody>
              <a:bodyPr/>
              <a:lstStyle/>
              <a:p>
                <a:r>
                  <a:rPr lang="en-GB">
                    <a:noFill/>
                  </a:rPr>
                  <a:t> </a:t>
                </a:r>
              </a:p>
            </p:txBody>
          </p:sp>
        </mc:Fallback>
      </mc:AlternateContent>
      <p:sp>
        <p:nvSpPr>
          <p:cNvPr id="5" name="TextBox 4"/>
          <p:cNvSpPr txBox="1"/>
          <p:nvPr/>
        </p:nvSpPr>
        <p:spPr>
          <a:xfrm>
            <a:off x="146145" y="2236040"/>
            <a:ext cx="8602317" cy="1569660"/>
          </a:xfrm>
          <a:prstGeom prst="rect">
            <a:avLst/>
          </a:prstGeom>
          <a:noFill/>
        </p:spPr>
        <p:txBody>
          <a:bodyPr wrap="square" rtlCol="0">
            <a:spAutoFit/>
          </a:bodyPr>
          <a:lstStyle/>
          <a:p>
            <a:endParaRPr lang="en-GB" sz="2400" b="1" dirty="0" smtClean="0">
              <a:solidFill>
                <a:srgbClr val="000000"/>
              </a:solidFill>
            </a:endParaRPr>
          </a:p>
          <a:p>
            <a:r>
              <a:rPr lang="en-GB" sz="2400" b="1" dirty="0" smtClean="0">
                <a:solidFill>
                  <a:srgbClr val="000000"/>
                </a:solidFill>
              </a:rPr>
              <a:t>From last term:</a:t>
            </a:r>
          </a:p>
          <a:p>
            <a:endParaRPr lang="en-GB" sz="2400" b="1" dirty="0" smtClean="0">
              <a:solidFill>
                <a:srgbClr val="000000"/>
              </a:solidFill>
            </a:endParaRPr>
          </a:p>
          <a:p>
            <a:r>
              <a:rPr lang="en-GB" sz="2400" dirty="0" smtClean="0">
                <a:solidFill>
                  <a:srgbClr val="000000"/>
                </a:solidFill>
              </a:rPr>
              <a:t>Work out the missing </a:t>
            </a:r>
            <a:r>
              <a:rPr lang="en-GB" sz="2400" dirty="0" smtClean="0">
                <a:solidFill>
                  <a:srgbClr val="000000"/>
                </a:solidFill>
              </a:rPr>
              <a:t>length, q</a:t>
            </a:r>
            <a:endParaRPr lang="en-GB" sz="2400" dirty="0">
              <a:solidFill>
                <a:srgbClr val="000000"/>
              </a:solidFill>
            </a:endParaRPr>
          </a:p>
        </p:txBody>
      </p:sp>
      <mc:AlternateContent xmlns:mc="http://schemas.openxmlformats.org/markup-compatibility/2006">
        <mc:Choice xmlns:a14="http://schemas.microsoft.com/office/drawing/2010/main" Requires="a14">
          <p:sp>
            <p:nvSpPr>
              <p:cNvPr id="6" name="TextBox 5"/>
              <p:cNvSpPr txBox="1"/>
              <p:nvPr/>
            </p:nvSpPr>
            <p:spPr>
              <a:xfrm>
                <a:off x="212287" y="4437112"/>
                <a:ext cx="8536175" cy="1877437"/>
              </a:xfrm>
              <a:prstGeom prst="rect">
                <a:avLst/>
              </a:prstGeom>
              <a:noFill/>
            </p:spPr>
            <p:txBody>
              <a:bodyPr wrap="square" rtlCol="0">
                <a:spAutoFit/>
              </a:bodyPr>
              <a:lstStyle/>
              <a:p>
                <a:endParaRPr lang="en-GB" sz="2000" dirty="0" smtClean="0">
                  <a:solidFill>
                    <a:srgbClr val="000000"/>
                  </a:solidFill>
                </a:endParaRPr>
              </a:p>
              <a:p>
                <a:r>
                  <a:rPr lang="en-GB" sz="2400" b="1" dirty="0" smtClean="0">
                    <a:solidFill>
                      <a:srgbClr val="000000"/>
                    </a:solidFill>
                  </a:rPr>
                  <a:t>From last year: </a:t>
                </a:r>
              </a:p>
              <a:p>
                <a:endParaRPr lang="en-GB" sz="2400" dirty="0">
                  <a:solidFill>
                    <a:srgbClr val="000000"/>
                  </a:solidFill>
                </a:endParaRPr>
              </a:p>
              <a:p>
                <a:r>
                  <a:rPr lang="en-GB" sz="2400" dirty="0" smtClean="0">
                    <a:solidFill>
                      <a:srgbClr val="000000"/>
                    </a:solidFill>
                  </a:rPr>
                  <a:t>Factorise </a:t>
                </a:r>
                <a14:m>
                  <m:oMath xmlns:m="http://schemas.openxmlformats.org/officeDocument/2006/math">
                    <m:sSup>
                      <m:sSupPr>
                        <m:ctrlPr>
                          <a:rPr lang="en-GB" sz="2400" i="1" smtClean="0">
                            <a:solidFill>
                              <a:srgbClr val="000000"/>
                            </a:solidFill>
                            <a:latin typeface="Cambria Math" panose="02040503050406030204" pitchFamily="18" charset="0"/>
                          </a:rPr>
                        </m:ctrlPr>
                      </m:sSupPr>
                      <m:e>
                        <m:r>
                          <a:rPr lang="en-GB" sz="2400" b="0" i="1" smtClean="0">
                            <a:solidFill>
                              <a:srgbClr val="000000"/>
                            </a:solidFill>
                            <a:latin typeface="Cambria Math" panose="02040503050406030204" pitchFamily="18" charset="0"/>
                          </a:rPr>
                          <m:t>4</m:t>
                        </m:r>
                        <m:r>
                          <a:rPr lang="en-GB" sz="2400" b="0" i="1" smtClean="0">
                            <a:solidFill>
                              <a:srgbClr val="000000"/>
                            </a:solidFill>
                            <a:latin typeface="Cambria Math" panose="02040503050406030204" pitchFamily="18" charset="0"/>
                          </a:rPr>
                          <m:t>𝑥</m:t>
                        </m:r>
                      </m:e>
                      <m:sup>
                        <m:r>
                          <a:rPr lang="en-GB" sz="2400" b="0" i="1" smtClean="0">
                            <a:solidFill>
                              <a:srgbClr val="000000"/>
                            </a:solidFill>
                            <a:latin typeface="Cambria Math" panose="02040503050406030204" pitchFamily="18" charset="0"/>
                          </a:rPr>
                          <m:t>2</m:t>
                        </m:r>
                      </m:sup>
                    </m:sSup>
                    <m:r>
                      <a:rPr lang="en-GB" sz="2400" b="0" i="1" smtClean="0">
                        <a:solidFill>
                          <a:srgbClr val="000000"/>
                        </a:solidFill>
                        <a:latin typeface="Cambria Math" panose="02040503050406030204" pitchFamily="18" charset="0"/>
                      </a:rPr>
                      <m:t>−1</m:t>
                    </m:r>
                  </m:oMath>
                </a14:m>
                <a:endParaRPr lang="en-GB" sz="2400" dirty="0" smtClean="0">
                  <a:solidFill>
                    <a:srgbClr val="000000"/>
                  </a:solidFill>
                </a:endParaRPr>
              </a:p>
              <a:p>
                <a:endParaRPr lang="en-GB" sz="2400" dirty="0">
                  <a:solidFill>
                    <a:srgbClr val="000000"/>
                  </a:solidFill>
                </a:endParaRPr>
              </a:p>
            </p:txBody>
          </p:sp>
        </mc:Choice>
        <mc:Fallback>
          <p:sp>
            <p:nvSpPr>
              <p:cNvPr id="6" name="TextBox 5"/>
              <p:cNvSpPr txBox="1">
                <a:spLocks noRot="1" noChangeAspect="1" noMove="1" noResize="1" noEditPoints="1" noAdjustHandles="1" noChangeArrowheads="1" noChangeShapeType="1" noTextEdit="1"/>
              </p:cNvSpPr>
              <p:nvPr/>
            </p:nvSpPr>
            <p:spPr>
              <a:xfrm>
                <a:off x="212287" y="4437112"/>
                <a:ext cx="8536175" cy="1877437"/>
              </a:xfrm>
              <a:prstGeom prst="rect">
                <a:avLst/>
              </a:prstGeom>
              <a:blipFill>
                <a:blip r:embed="rId4"/>
                <a:stretch>
                  <a:fillRect l="-11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8028384" y="260648"/>
                <a:ext cx="792088" cy="7920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1" i="1">
                          <a:solidFill>
                            <a:srgbClr val="000000"/>
                          </a:solidFill>
                          <a:latin typeface="Cambria Math"/>
                        </a:rPr>
                        <m:t>𝟑</m:t>
                      </m:r>
                    </m:oMath>
                  </m:oMathPara>
                </a14:m>
                <a:endParaRPr lang="en-GB" b="1" dirty="0">
                  <a:solidFill>
                    <a:srgbClr val="00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8028384" y="260648"/>
                <a:ext cx="792088" cy="792088"/>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8028384" y="1047908"/>
                <a:ext cx="792088" cy="79208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1" i="1">
                          <a:solidFill>
                            <a:srgbClr val="000000"/>
                          </a:solidFill>
                          <a:latin typeface="Cambria Math"/>
                        </a:rPr>
                        <m:t>𝟐</m:t>
                      </m:r>
                    </m:oMath>
                  </m:oMathPara>
                </a14:m>
                <a:endParaRPr lang="en-GB" b="1" dirty="0">
                  <a:solidFill>
                    <a:srgbClr val="000000"/>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8028384" y="1047908"/>
                <a:ext cx="792088" cy="792088"/>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8028384" y="1839996"/>
                <a:ext cx="792088" cy="79208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1" i="1">
                          <a:solidFill>
                            <a:srgbClr val="000000"/>
                          </a:solidFill>
                          <a:latin typeface="Cambria Math"/>
                        </a:rPr>
                        <m:t>𝟏</m:t>
                      </m:r>
                    </m:oMath>
                  </m:oMathPara>
                </a14:m>
                <a:endParaRPr lang="en-GB" b="1" dirty="0">
                  <a:solidFill>
                    <a:srgbClr val="000000"/>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8028384" y="1839996"/>
                <a:ext cx="792088" cy="792088"/>
              </a:xfrm>
              <a:prstGeom prst="rect">
                <a:avLst/>
              </a:prstGeom>
              <a:blipFill rotWithShape="1">
                <a:blip r:embed="rId8"/>
                <a:stretch>
                  <a:fillRect/>
                </a:stretch>
              </a:blipFill>
            </p:spPr>
            <p:txBody>
              <a:bodyPr/>
              <a:lstStyle/>
              <a:p>
                <a:r>
                  <a:rPr lang="en-GB">
                    <a:noFill/>
                  </a:rPr>
                  <a:t> </a:t>
                </a:r>
              </a:p>
            </p:txBody>
          </p:sp>
        </mc:Fallback>
      </mc:AlternateContent>
      <p:sp>
        <p:nvSpPr>
          <p:cNvPr id="9" name="Rectangle 8"/>
          <p:cNvSpPr/>
          <p:nvPr/>
        </p:nvSpPr>
        <p:spPr>
          <a:xfrm>
            <a:off x="4447303" y="2708920"/>
            <a:ext cx="340721" cy="311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pic>
        <p:nvPicPr>
          <p:cNvPr id="11" name="Picture 10"/>
          <p:cNvPicPr>
            <a:picLocks noChangeAspect="1"/>
          </p:cNvPicPr>
          <p:nvPr/>
        </p:nvPicPr>
        <p:blipFill>
          <a:blip r:embed="rId9"/>
          <a:stretch>
            <a:fillRect/>
          </a:stretch>
        </p:blipFill>
        <p:spPr>
          <a:xfrm>
            <a:off x="4553221" y="2544417"/>
            <a:ext cx="3305735" cy="2717214"/>
          </a:xfrm>
          <a:prstGeom prst="rect">
            <a:avLst/>
          </a:prstGeom>
        </p:spPr>
      </p:pic>
    </p:spTree>
    <p:extLst>
      <p:ext uri="{BB962C8B-B14F-4D97-AF65-F5344CB8AC3E}">
        <p14:creationId xmlns:p14="http://schemas.microsoft.com/office/powerpoint/2010/main" val="378557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9000"/>
                                        <p:tgtEl>
                                          <p:spTgt spid="2"/>
                                        </p:tgtEl>
                                      </p:cBhvr>
                                    </p:animEffect>
                                    <p:set>
                                      <p:cBhvr>
                                        <p:cTn id="7" dur="1" fill="hold">
                                          <p:stCondLst>
                                            <p:cond delay="58999"/>
                                          </p:stCondLst>
                                        </p:cTn>
                                        <p:tgtEl>
                                          <p:spTgt spid="2"/>
                                        </p:tgtEl>
                                        <p:attrNameLst>
                                          <p:attrName>style.visibility</p:attrName>
                                        </p:attrNameLst>
                                      </p:cBhvr>
                                      <p:to>
                                        <p:strVal val="hidden"/>
                                      </p:to>
                                    </p:set>
                                  </p:childTnLst>
                                </p:cTn>
                              </p:par>
                            </p:childTnLst>
                          </p:cTn>
                        </p:par>
                        <p:par>
                          <p:cTn id="8" fill="hold">
                            <p:stCondLst>
                              <p:cond delay="59000"/>
                            </p:stCondLst>
                            <p:childTnLst>
                              <p:par>
                                <p:cTn id="9" presetID="22" presetClass="exit" presetSubtype="1" fill="hold" grpId="0" nodeType="afterEffect">
                                  <p:stCondLst>
                                    <p:cond delay="0"/>
                                  </p:stCondLst>
                                  <p:childTnLst>
                                    <p:animEffect transition="out" filter="wipe(up)">
                                      <p:cBhvr>
                                        <p:cTn id="10" dur="59000"/>
                                        <p:tgtEl>
                                          <p:spTgt spid="7"/>
                                        </p:tgtEl>
                                      </p:cBhvr>
                                    </p:animEffect>
                                    <p:set>
                                      <p:cBhvr>
                                        <p:cTn id="11" dur="1" fill="hold">
                                          <p:stCondLst>
                                            <p:cond delay="58999"/>
                                          </p:stCondLst>
                                        </p:cTn>
                                        <p:tgtEl>
                                          <p:spTgt spid="7"/>
                                        </p:tgtEl>
                                        <p:attrNameLst>
                                          <p:attrName>style.visibility</p:attrName>
                                        </p:attrNameLst>
                                      </p:cBhvr>
                                      <p:to>
                                        <p:strVal val="hidden"/>
                                      </p:to>
                                    </p:set>
                                  </p:childTnLst>
                                </p:cTn>
                              </p:par>
                            </p:childTnLst>
                          </p:cTn>
                        </p:par>
                        <p:par>
                          <p:cTn id="12" fill="hold">
                            <p:stCondLst>
                              <p:cond delay="118000"/>
                            </p:stCondLst>
                            <p:childTnLst>
                              <p:par>
                                <p:cTn id="13" presetID="22" presetClass="exit" presetSubtype="4" fill="hold" grpId="0" nodeType="afterEffect">
                                  <p:stCondLst>
                                    <p:cond delay="0"/>
                                  </p:stCondLst>
                                  <p:childTnLst>
                                    <p:animEffect transition="out" filter="wipe(down)">
                                      <p:cBhvr>
                                        <p:cTn id="14" dur="59000"/>
                                        <p:tgtEl>
                                          <p:spTgt spid="8"/>
                                        </p:tgtEl>
                                      </p:cBhvr>
                                    </p:animEffect>
                                    <p:set>
                                      <p:cBhvr>
                                        <p:cTn id="15" dur="1" fill="hold">
                                          <p:stCondLst>
                                            <p:cond delay="58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GB" b="1" dirty="0" smtClean="0"/>
              <a:t>Mark your work </a:t>
            </a:r>
            <a:endParaRPr lang="en-GB"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539552" y="836712"/>
                <a:ext cx="8229600" cy="4525963"/>
              </a:xfrm>
            </p:spPr>
            <p:txBody>
              <a:bodyPr/>
              <a:lstStyle/>
              <a:p>
                <a:pPr marL="0" indent="0">
                  <a:buNone/>
                </a:pPr>
                <a:endParaRPr lang="en-GB" dirty="0" smtClean="0"/>
              </a:p>
              <a:p>
                <a:pPr marL="0" indent="0">
                  <a:buNone/>
                </a:pPr>
                <a14:m>
                  <m:oMathPara xmlns:m="http://schemas.openxmlformats.org/officeDocument/2006/math">
                    <m:oMathParaPr>
                      <m:jc m:val="left"/>
                    </m:oMathParaPr>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1000</m:t>
                          </m:r>
                        </m:den>
                      </m:f>
                      <m:r>
                        <a:rPr lang="en-GB" b="0" i="1" smtClean="0">
                          <a:latin typeface="Cambria Math" panose="02040503050406030204" pitchFamily="18" charset="0"/>
                        </a:rPr>
                        <m:t>=0.001</m:t>
                      </m:r>
                    </m:oMath>
                  </m:oMathPara>
                </a14:m>
                <a:endParaRPr lang="en-GB" dirty="0"/>
              </a:p>
              <a:p>
                <a:pPr marL="0" indent="0">
                  <a:buNone/>
                </a:pPr>
                <a:endParaRPr lang="en-GB" dirty="0" smtClean="0"/>
              </a:p>
              <a:p>
                <a:pPr marL="0" indent="0">
                  <a:buNone/>
                </a:pPr>
                <a:endParaRPr lang="en-GB" dirty="0" smtClean="0"/>
              </a:p>
              <a:p>
                <a:pPr marL="0" indent="0">
                  <a:buNone/>
                </a:pPr>
                <a:r>
                  <a:rPr lang="en-GB" dirty="0" smtClean="0"/>
                  <a:t>4.0 cm </a:t>
                </a:r>
                <a:endParaRPr lang="en-GB" dirty="0"/>
              </a:p>
              <a:p>
                <a:pPr marL="0" indent="0">
                  <a:buNone/>
                </a:pPr>
                <a:endParaRPr lang="en-GB" b="0" i="1" dirty="0" smtClean="0">
                  <a:latin typeface="Cambria Math"/>
                </a:endParaRPr>
              </a:p>
              <a:p>
                <a:pPr marL="0" indent="0">
                  <a:buNone/>
                </a:pPr>
                <a:endParaRPr lang="en-GB" b="0" i="1" dirty="0" smtClean="0">
                  <a:latin typeface="Cambria Math"/>
                </a:endParaRPr>
              </a:p>
              <a:p>
                <a:pPr marL="0" indent="0">
                  <a:buNone/>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+1)(2</m:t>
                      </m:r>
                      <m:r>
                        <a:rPr lang="en-GB" b="0" i="1" smtClean="0">
                          <a:latin typeface="Cambria Math" panose="02040503050406030204" pitchFamily="18" charset="0"/>
                        </a:rPr>
                        <m:t>𝑥</m:t>
                      </m:r>
                      <m:r>
                        <a:rPr lang="en-GB" b="0" i="1" smtClean="0">
                          <a:latin typeface="Cambria Math" panose="02040503050406030204" pitchFamily="18" charset="0"/>
                        </a:rPr>
                        <m:t>−1)</m:t>
                      </m:r>
                    </m:oMath>
                  </m:oMathPara>
                </a14:m>
                <a:endParaRPr lang="en-GB" dirty="0"/>
              </a:p>
              <a:p>
                <a:pPr marL="0" indent="0">
                  <a:buNone/>
                </a:pP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539552" y="836712"/>
                <a:ext cx="8229600" cy="4525963"/>
              </a:xfrm>
              <a:blipFill>
                <a:blip r:embed="rId3"/>
                <a:stretch>
                  <a:fillRect l="-1926" b="-7402"/>
                </a:stretch>
              </a:blipFill>
            </p:spPr>
            <p:txBody>
              <a:bodyPr/>
              <a:lstStyle/>
              <a:p>
                <a:r>
                  <a:rPr lang="en-GB">
                    <a:noFill/>
                  </a:rPr>
                  <a:t> </a:t>
                </a:r>
              </a:p>
            </p:txBody>
          </p:sp>
        </mc:Fallback>
      </mc:AlternateContent>
    </p:spTree>
    <p:extLst>
      <p:ext uri="{BB962C8B-B14F-4D97-AF65-F5344CB8AC3E}">
        <p14:creationId xmlns:p14="http://schemas.microsoft.com/office/powerpoint/2010/main" val="22203107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r="11841"/>
          <a:stretch/>
        </p:blipFill>
        <p:spPr>
          <a:xfrm>
            <a:off x="1003176" y="1156322"/>
            <a:ext cx="6920144" cy="4923969"/>
          </a:xfrm>
          <a:prstGeom prst="rect">
            <a:avLst/>
          </a:prstGeom>
        </p:spPr>
      </p:pic>
      <p:sp>
        <p:nvSpPr>
          <p:cNvPr id="5" name="Rectangle 4"/>
          <p:cNvSpPr/>
          <p:nvPr/>
        </p:nvSpPr>
        <p:spPr>
          <a:xfrm>
            <a:off x="7395098" y="916626"/>
            <a:ext cx="1056443" cy="37530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79899" y="177554"/>
            <a:ext cx="8984201" cy="461665"/>
          </a:xfrm>
          <a:prstGeom prst="rect">
            <a:avLst/>
          </a:prstGeom>
          <a:noFill/>
        </p:spPr>
        <p:txBody>
          <a:bodyPr wrap="square" rtlCol="0">
            <a:spAutoFit/>
          </a:bodyPr>
          <a:lstStyle/>
          <a:p>
            <a:r>
              <a:rPr lang="en-GB" sz="2400" dirty="0" smtClean="0"/>
              <a:t>In pairs, put these numbers into groups of 3 that are equivalent</a:t>
            </a:r>
            <a:r>
              <a:rPr lang="en-GB" dirty="0" smtClean="0"/>
              <a:t>.  </a:t>
            </a:r>
            <a:endParaRPr lang="en-GB" dirty="0"/>
          </a:p>
        </p:txBody>
      </p:sp>
    </p:spTree>
    <p:extLst>
      <p:ext uri="{BB962C8B-B14F-4D97-AF65-F5344CB8AC3E}">
        <p14:creationId xmlns:p14="http://schemas.microsoft.com/office/powerpoint/2010/main" val="23664076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Check your work</a:t>
            </a:r>
            <a:endParaRPr lang="en-GB" dirty="0"/>
          </a:p>
        </p:txBody>
      </p:sp>
      <p:pic>
        <p:nvPicPr>
          <p:cNvPr id="4" name="Content Placeholder 3"/>
          <p:cNvPicPr>
            <a:picLocks noGrp="1" noChangeAspect="1"/>
          </p:cNvPicPr>
          <p:nvPr>
            <p:ph idx="1"/>
          </p:nvPr>
        </p:nvPicPr>
        <p:blipFill>
          <a:blip r:embed="rId2"/>
          <a:stretch>
            <a:fillRect/>
          </a:stretch>
        </p:blipFill>
        <p:spPr>
          <a:xfrm>
            <a:off x="3406117" y="1600200"/>
            <a:ext cx="2331765" cy="4525963"/>
          </a:xfrm>
          <a:prstGeom prst="rect">
            <a:avLst/>
          </a:prstGeom>
        </p:spPr>
      </p:pic>
    </p:spTree>
    <p:extLst>
      <p:ext uri="{BB962C8B-B14F-4D97-AF65-F5344CB8AC3E}">
        <p14:creationId xmlns:p14="http://schemas.microsoft.com/office/powerpoint/2010/main" val="1919442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r="11841"/>
          <a:stretch/>
        </p:blipFill>
        <p:spPr>
          <a:xfrm>
            <a:off x="932155" y="1156322"/>
            <a:ext cx="6920144" cy="4923969"/>
          </a:xfrm>
          <a:prstGeom prst="rect">
            <a:avLst/>
          </a:prstGeom>
        </p:spPr>
      </p:pic>
      <p:sp>
        <p:nvSpPr>
          <p:cNvPr id="5" name="Rectangle 4"/>
          <p:cNvSpPr/>
          <p:nvPr/>
        </p:nvSpPr>
        <p:spPr>
          <a:xfrm>
            <a:off x="7231601" y="952420"/>
            <a:ext cx="1056443" cy="37530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Arial"/>
            </a:endParaRPr>
          </a:p>
        </p:txBody>
      </p:sp>
      <p:sp>
        <p:nvSpPr>
          <p:cNvPr id="6" name="TextBox 5"/>
          <p:cNvSpPr txBox="1"/>
          <p:nvPr/>
        </p:nvSpPr>
        <p:spPr>
          <a:xfrm>
            <a:off x="79899" y="355107"/>
            <a:ext cx="89842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smtClean="0">
                <a:ln>
                  <a:noFill/>
                </a:ln>
                <a:solidFill>
                  <a:srgbClr val="000000"/>
                </a:solidFill>
                <a:effectLst/>
                <a:uLnTx/>
                <a:uFillTx/>
                <a:latin typeface="Arial"/>
                <a:ea typeface="+mn-ea"/>
                <a:cs typeface="Arial"/>
              </a:rPr>
              <a:t>Which of these values</a:t>
            </a:r>
            <a:r>
              <a:rPr kumimoji="0" lang="en-GB" sz="2400" b="0" i="0" u="none" strike="noStrike" kern="1200" cap="none" spc="0" normalizeH="0" noProof="0" dirty="0" smtClean="0">
                <a:ln>
                  <a:noFill/>
                </a:ln>
                <a:solidFill>
                  <a:srgbClr val="000000"/>
                </a:solidFill>
                <a:effectLst/>
                <a:uLnTx/>
                <a:uFillTx/>
                <a:latin typeface="Arial"/>
                <a:ea typeface="+mn-ea"/>
                <a:cs typeface="Arial"/>
              </a:rPr>
              <a:t> are written in STANDARD FORM?</a:t>
            </a:r>
            <a:endParaRPr kumimoji="0" lang="en-GB" sz="18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Oval 1"/>
          <p:cNvSpPr/>
          <p:nvPr/>
        </p:nvSpPr>
        <p:spPr>
          <a:xfrm>
            <a:off x="932155" y="1156322"/>
            <a:ext cx="1757779" cy="7346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3392749" y="2595984"/>
            <a:ext cx="1757779" cy="7346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1562469" y="2595984"/>
            <a:ext cx="1757779" cy="7346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5143129" y="3970826"/>
            <a:ext cx="1757779" cy="7346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2513859" y="3970826"/>
            <a:ext cx="1757779" cy="7346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4571999" y="5410488"/>
            <a:ext cx="1757779" cy="7346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8141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0743" y="284086"/>
            <a:ext cx="4848885" cy="5975674"/>
          </a:xfrm>
          <a:prstGeom prst="rect">
            <a:avLst/>
          </a:prstGeom>
        </p:spPr>
      </p:pic>
      <p:pic>
        <p:nvPicPr>
          <p:cNvPr id="5" name="Picture 4"/>
          <p:cNvPicPr>
            <a:picLocks noChangeAspect="1"/>
          </p:cNvPicPr>
          <p:nvPr/>
        </p:nvPicPr>
        <p:blipFill>
          <a:blip r:embed="rId4"/>
          <a:stretch>
            <a:fillRect/>
          </a:stretch>
        </p:blipFill>
        <p:spPr>
          <a:xfrm>
            <a:off x="4885031" y="949911"/>
            <a:ext cx="4043824" cy="5787269"/>
          </a:xfrm>
          <a:prstGeom prst="rect">
            <a:avLst/>
          </a:prstGeom>
        </p:spPr>
      </p:pic>
    </p:spTree>
    <p:extLst>
      <p:ext uri="{BB962C8B-B14F-4D97-AF65-F5344CB8AC3E}">
        <p14:creationId xmlns:p14="http://schemas.microsoft.com/office/powerpoint/2010/main" val="1653383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1495" y="1783842"/>
            <a:ext cx="3715305" cy="1143000"/>
          </a:xfrm>
        </p:spPr>
        <p:txBody>
          <a:bodyPr/>
          <a:lstStyle/>
          <a:p>
            <a:r>
              <a:rPr lang="en-GB" dirty="0" smtClean="0"/>
              <a:t>Now match these values to your other cards. </a:t>
            </a:r>
            <a:endParaRPr lang="en-GB" dirty="0"/>
          </a:p>
        </p:txBody>
      </p:sp>
      <p:pic>
        <p:nvPicPr>
          <p:cNvPr id="4" name="Picture 3"/>
          <p:cNvPicPr>
            <a:picLocks noChangeAspect="1"/>
          </p:cNvPicPr>
          <p:nvPr/>
        </p:nvPicPr>
        <p:blipFill>
          <a:blip r:embed="rId3"/>
          <a:stretch>
            <a:fillRect/>
          </a:stretch>
        </p:blipFill>
        <p:spPr>
          <a:xfrm>
            <a:off x="205157" y="130529"/>
            <a:ext cx="4543425" cy="6543675"/>
          </a:xfrm>
          <a:prstGeom prst="rect">
            <a:avLst/>
          </a:prstGeom>
        </p:spPr>
      </p:pic>
    </p:spTree>
    <p:extLst>
      <p:ext uri="{BB962C8B-B14F-4D97-AF65-F5344CB8AC3E}">
        <p14:creationId xmlns:p14="http://schemas.microsoft.com/office/powerpoint/2010/main" val="187101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Answers</a:t>
            </a:r>
            <a:endParaRPr lang="en-GB" dirty="0"/>
          </a:p>
        </p:txBody>
      </p:sp>
      <p:pic>
        <p:nvPicPr>
          <p:cNvPr id="4" name="Content Placeholder 3"/>
          <p:cNvPicPr>
            <a:picLocks noGrp="1" noChangeAspect="1"/>
          </p:cNvPicPr>
          <p:nvPr>
            <p:ph idx="1"/>
          </p:nvPr>
        </p:nvPicPr>
        <p:blipFill>
          <a:blip r:embed="rId3"/>
          <a:stretch>
            <a:fillRect/>
          </a:stretch>
        </p:blipFill>
        <p:spPr>
          <a:xfrm>
            <a:off x="457200" y="1648865"/>
            <a:ext cx="8229600" cy="3505355"/>
          </a:xfrm>
          <a:prstGeom prst="rect">
            <a:avLst/>
          </a:prstGeom>
        </p:spPr>
      </p:pic>
    </p:spTree>
    <p:extLst>
      <p:ext uri="{BB962C8B-B14F-4D97-AF65-F5344CB8AC3E}">
        <p14:creationId xmlns:p14="http://schemas.microsoft.com/office/powerpoint/2010/main" val="40457409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Title: Very Small Numbers </a:t>
            </a:r>
            <a:endParaRPr lang="en-GB" u="sng"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lgn="ctr">
                  <a:buNone/>
                </a:pPr>
                <a:r>
                  <a:rPr lang="en-GB" sz="2400" dirty="0" smtClean="0"/>
                  <a:t>When a value written in </a:t>
                </a:r>
                <a:r>
                  <a:rPr lang="en-GB" sz="2400" b="1" dirty="0" smtClean="0">
                    <a:solidFill>
                      <a:srgbClr val="FF0000"/>
                    </a:solidFill>
                  </a:rPr>
                  <a:t>standard form </a:t>
                </a:r>
                <a:r>
                  <a:rPr lang="en-GB" sz="2400" dirty="0" smtClean="0"/>
                  <a:t>has a </a:t>
                </a:r>
                <a:r>
                  <a:rPr lang="en-GB" sz="2400" b="1" dirty="0" smtClean="0">
                    <a:solidFill>
                      <a:srgbClr val="FF0000"/>
                    </a:solidFill>
                  </a:rPr>
                  <a:t>negative index </a:t>
                </a:r>
                <a:r>
                  <a:rPr lang="en-GB" sz="2400" dirty="0" smtClean="0"/>
                  <a:t>the value will be smaller than 1. </a:t>
                </a:r>
              </a:p>
              <a:p>
                <a:pPr marL="0" indent="0" algn="ctr">
                  <a:buNone/>
                </a:pPr>
                <a:endParaRPr lang="en-GB" sz="2400" dirty="0"/>
              </a:p>
              <a:p>
                <a:pPr marL="0" indent="0" algn="ctr">
                  <a:buNone/>
                </a:pPr>
                <a:r>
                  <a:rPr lang="en-GB" sz="2400" dirty="0" smtClean="0"/>
                  <a:t>For example </a:t>
                </a:r>
                <a14:m>
                  <m:oMath xmlns:m="http://schemas.openxmlformats.org/officeDocument/2006/math">
                    <m:r>
                      <a:rPr lang="en-GB" sz="2400" b="0" i="1" smtClean="0">
                        <a:latin typeface="Cambria Math" panose="02040503050406030204" pitchFamily="18" charset="0"/>
                      </a:rPr>
                      <m:t>4.2 </m:t>
                    </m:r>
                    <m:r>
                      <a:rPr lang="en-GB" sz="2400" b="0" i="1" smtClean="0">
                        <a:latin typeface="Cambria Math" panose="02040503050406030204" pitchFamily="18" charset="0"/>
                        <a:ea typeface="Cambria Math" panose="02040503050406030204" pitchFamily="18" charset="0"/>
                      </a:rPr>
                      <m:t>×</m:t>
                    </m:r>
                    <m:sSup>
                      <m:sSupPr>
                        <m:ctrlPr>
                          <a:rPr lang="en-GB" sz="2400" b="0" i="1" smtClean="0">
                            <a:latin typeface="Cambria Math" panose="02040503050406030204" pitchFamily="18" charset="0"/>
                            <a:ea typeface="Cambria Math" panose="02040503050406030204" pitchFamily="18" charset="0"/>
                          </a:rPr>
                        </m:ctrlPr>
                      </m:sSupPr>
                      <m:e>
                        <m:r>
                          <a:rPr lang="en-GB" sz="2400" b="0" i="1" smtClean="0">
                            <a:latin typeface="Cambria Math" panose="02040503050406030204" pitchFamily="18" charset="0"/>
                            <a:ea typeface="Cambria Math" panose="02040503050406030204" pitchFamily="18" charset="0"/>
                          </a:rPr>
                          <m:t>10</m:t>
                        </m:r>
                      </m:e>
                      <m:sup>
                        <m:r>
                          <a:rPr lang="en-GB" sz="2400" b="0" i="1" smtClean="0">
                            <a:solidFill>
                              <a:srgbClr val="FF0000"/>
                            </a:solidFill>
                            <a:latin typeface="Cambria Math" panose="02040503050406030204" pitchFamily="18" charset="0"/>
                            <a:ea typeface="Cambria Math" panose="02040503050406030204" pitchFamily="18" charset="0"/>
                          </a:rPr>
                          <m:t>−2</m:t>
                        </m:r>
                      </m:sup>
                    </m:sSup>
                    <m:r>
                      <a:rPr lang="en-GB" sz="2400" b="0" i="1" smtClean="0">
                        <a:latin typeface="Cambria Math" panose="02040503050406030204" pitchFamily="18" charset="0"/>
                        <a:ea typeface="Cambria Math" panose="02040503050406030204" pitchFamily="18" charset="0"/>
                      </a:rPr>
                      <m:t>=4.2 ×0.01=</m:t>
                    </m:r>
                    <m:r>
                      <a:rPr lang="en-GB" sz="2400" b="0" i="1" smtClean="0">
                        <a:solidFill>
                          <a:srgbClr val="FF0000"/>
                        </a:solidFill>
                        <a:latin typeface="Cambria Math" panose="02040503050406030204" pitchFamily="18" charset="0"/>
                        <a:ea typeface="Cambria Math" panose="02040503050406030204" pitchFamily="18" charset="0"/>
                      </a:rPr>
                      <m:t>0.0</m:t>
                    </m:r>
                    <m:r>
                      <a:rPr lang="en-GB" sz="2400" b="0" i="1" smtClean="0">
                        <a:latin typeface="Cambria Math" panose="02040503050406030204" pitchFamily="18" charset="0"/>
                        <a:ea typeface="Cambria Math" panose="02040503050406030204" pitchFamily="18" charset="0"/>
                      </a:rPr>
                      <m:t>42</m:t>
                    </m:r>
                  </m:oMath>
                </a14:m>
                <a:endParaRPr lang="en-GB" sz="2400" dirty="0" smtClean="0"/>
              </a:p>
              <a:p>
                <a:pPr marL="0" indent="0" algn="ctr">
                  <a:buNone/>
                </a:pPr>
                <a:endParaRPr lang="en-GB" sz="2800" dirty="0"/>
              </a:p>
              <a:p>
                <a:pPr marL="0" indent="0" algn="ctr">
                  <a:buNone/>
                </a:pPr>
                <a:r>
                  <a:rPr lang="en-GB" sz="2400" dirty="0" smtClean="0"/>
                  <a:t>Your turn…..Write the following as normal values</a:t>
                </a:r>
              </a:p>
              <a:p>
                <a:pPr marL="0" indent="0" algn="ctr">
                  <a:buNone/>
                </a:pPr>
                <a:endParaRPr lang="en-GB" sz="2400" dirty="0" smtClean="0"/>
              </a:p>
              <a:p>
                <a:pPr marL="514350" indent="-514350" algn="ctr">
                  <a:buAutoNum type="alphaLcParenR"/>
                </a:pPr>
                <a14:m>
                  <m:oMath xmlns:m="http://schemas.openxmlformats.org/officeDocument/2006/math">
                    <m:r>
                      <a:rPr lang="en-GB" sz="2400" b="0" i="1" smtClean="0">
                        <a:latin typeface="Cambria Math" panose="02040503050406030204" pitchFamily="18" charset="0"/>
                      </a:rPr>
                      <m:t>6.3 </m:t>
                    </m:r>
                    <m:r>
                      <a:rPr lang="en-GB" sz="2400" b="0" i="1" smtClean="0">
                        <a:latin typeface="Cambria Math" panose="02040503050406030204" pitchFamily="18" charset="0"/>
                        <a:ea typeface="Cambria Math" panose="02040503050406030204" pitchFamily="18" charset="0"/>
                      </a:rPr>
                      <m:t>×</m:t>
                    </m:r>
                    <m:sSup>
                      <m:sSupPr>
                        <m:ctrlPr>
                          <a:rPr lang="en-GB" sz="2400" b="0" i="1" smtClean="0">
                            <a:latin typeface="Cambria Math" panose="02040503050406030204" pitchFamily="18" charset="0"/>
                            <a:ea typeface="Cambria Math" panose="02040503050406030204" pitchFamily="18" charset="0"/>
                          </a:rPr>
                        </m:ctrlPr>
                      </m:sSupPr>
                      <m:e>
                        <m:r>
                          <a:rPr lang="en-GB" sz="2400" b="0" i="1" smtClean="0">
                            <a:latin typeface="Cambria Math" panose="02040503050406030204" pitchFamily="18" charset="0"/>
                            <a:ea typeface="Cambria Math" panose="02040503050406030204" pitchFamily="18" charset="0"/>
                          </a:rPr>
                          <m:t>10</m:t>
                        </m:r>
                      </m:e>
                      <m:sup>
                        <m:r>
                          <a:rPr lang="en-GB" sz="2400" b="0" i="1" smtClean="0">
                            <a:latin typeface="Cambria Math" panose="02040503050406030204" pitchFamily="18" charset="0"/>
                            <a:ea typeface="Cambria Math" panose="02040503050406030204" pitchFamily="18" charset="0"/>
                          </a:rPr>
                          <m:t>−4</m:t>
                        </m:r>
                      </m:sup>
                    </m:sSup>
                  </m:oMath>
                </a14:m>
                <a:endParaRPr lang="en-GB" sz="2400" b="0" dirty="0" smtClean="0">
                  <a:ea typeface="Cambria Math" panose="02040503050406030204" pitchFamily="18" charset="0"/>
                </a:endParaRPr>
              </a:p>
              <a:p>
                <a:pPr marL="514350" indent="-514350" algn="ctr">
                  <a:buAutoNum type="alphaLcParenR"/>
                </a:pPr>
                <a14:m>
                  <m:oMath xmlns:m="http://schemas.openxmlformats.org/officeDocument/2006/math">
                    <m:r>
                      <a:rPr lang="en-GB" sz="2400" b="0" i="1" smtClean="0">
                        <a:latin typeface="Cambria Math" panose="02040503050406030204" pitchFamily="18" charset="0"/>
                      </a:rPr>
                      <m:t>6.37</m:t>
                    </m:r>
                    <m:r>
                      <a:rPr lang="en-GB" sz="2400" b="0" i="1" smtClean="0">
                        <a:latin typeface="Cambria Math" panose="02040503050406030204" pitchFamily="18" charset="0"/>
                        <a:ea typeface="Cambria Math" panose="02040503050406030204" pitchFamily="18" charset="0"/>
                      </a:rPr>
                      <m:t>×</m:t>
                    </m:r>
                    <m:sSup>
                      <m:sSupPr>
                        <m:ctrlPr>
                          <a:rPr lang="en-GB" sz="2400" b="0" i="1" smtClean="0">
                            <a:latin typeface="Cambria Math" panose="02040503050406030204" pitchFamily="18" charset="0"/>
                            <a:ea typeface="Cambria Math" panose="02040503050406030204" pitchFamily="18" charset="0"/>
                          </a:rPr>
                        </m:ctrlPr>
                      </m:sSupPr>
                      <m:e>
                        <m:r>
                          <a:rPr lang="en-GB" sz="2400" b="0" i="1" smtClean="0">
                            <a:latin typeface="Cambria Math" panose="02040503050406030204" pitchFamily="18" charset="0"/>
                            <a:ea typeface="Cambria Math" panose="02040503050406030204" pitchFamily="18" charset="0"/>
                          </a:rPr>
                          <m:t>10</m:t>
                        </m:r>
                      </m:e>
                      <m:sup>
                        <m:r>
                          <a:rPr lang="en-GB" sz="2400" b="0" i="1" smtClean="0">
                            <a:latin typeface="Cambria Math" panose="02040503050406030204" pitchFamily="18" charset="0"/>
                            <a:ea typeface="Cambria Math" panose="02040503050406030204" pitchFamily="18" charset="0"/>
                          </a:rPr>
                          <m:t>−4</m:t>
                        </m:r>
                      </m:sup>
                    </m:sSup>
                  </m:oMath>
                </a14:m>
                <a:endParaRPr lang="en-GB" sz="2400" b="0" dirty="0" smtClean="0">
                  <a:ea typeface="Cambria Math" panose="02040503050406030204" pitchFamily="18" charset="0"/>
                </a:endParaRPr>
              </a:p>
              <a:p>
                <a:pPr marL="514350" indent="-514350" algn="ctr">
                  <a:buAutoNum type="alphaLcParenR"/>
                </a:pPr>
                <a14:m>
                  <m:oMath xmlns:m="http://schemas.openxmlformats.org/officeDocument/2006/math">
                    <m:r>
                      <a:rPr lang="en-GB" sz="2400" b="0" i="1" smtClean="0">
                        <a:latin typeface="Cambria Math" panose="02040503050406030204" pitchFamily="18" charset="0"/>
                      </a:rPr>
                      <m:t>6.07</m:t>
                    </m:r>
                    <m:r>
                      <a:rPr lang="en-GB" sz="2400" b="0" i="1" smtClean="0">
                        <a:latin typeface="Cambria Math" panose="02040503050406030204" pitchFamily="18" charset="0"/>
                        <a:ea typeface="Cambria Math" panose="02040503050406030204" pitchFamily="18" charset="0"/>
                      </a:rPr>
                      <m:t>×</m:t>
                    </m:r>
                    <m:sSup>
                      <m:sSupPr>
                        <m:ctrlPr>
                          <a:rPr lang="en-GB" sz="2400" b="0" i="1" smtClean="0">
                            <a:latin typeface="Cambria Math" panose="02040503050406030204" pitchFamily="18" charset="0"/>
                            <a:ea typeface="Cambria Math" panose="02040503050406030204" pitchFamily="18" charset="0"/>
                          </a:rPr>
                        </m:ctrlPr>
                      </m:sSupPr>
                      <m:e>
                        <m:r>
                          <a:rPr lang="en-GB" sz="2400" b="0" i="1" smtClean="0">
                            <a:latin typeface="Cambria Math" panose="02040503050406030204" pitchFamily="18" charset="0"/>
                            <a:ea typeface="Cambria Math" panose="02040503050406030204" pitchFamily="18" charset="0"/>
                          </a:rPr>
                          <m:t>10</m:t>
                        </m:r>
                      </m:e>
                      <m:sup>
                        <m:r>
                          <a:rPr lang="en-GB" sz="2400" b="0" i="1" smtClean="0">
                            <a:latin typeface="Cambria Math" panose="02040503050406030204" pitchFamily="18" charset="0"/>
                            <a:ea typeface="Cambria Math" panose="02040503050406030204" pitchFamily="18" charset="0"/>
                          </a:rPr>
                          <m:t>−4</m:t>
                        </m:r>
                      </m:sup>
                    </m:sSup>
                  </m:oMath>
                </a14:m>
                <a:endParaRPr lang="en-GB" sz="2400" dirty="0" smtClean="0"/>
              </a:p>
              <a:p>
                <a:pPr marL="514350" indent="-514350" algn="ctr">
                  <a:buAutoNum type="alphaLcParenR"/>
                </a:pPr>
                <a14:m>
                  <m:oMath xmlns:m="http://schemas.openxmlformats.org/officeDocument/2006/math">
                    <m:r>
                      <a:rPr lang="en-GB" sz="2400" b="0" i="1" smtClean="0">
                        <a:latin typeface="Cambria Math" panose="02040503050406030204" pitchFamily="18" charset="0"/>
                      </a:rPr>
                      <m:t>6.730</m:t>
                    </m:r>
                    <m:r>
                      <a:rPr lang="en-GB" sz="2400" b="0" i="1" smtClean="0">
                        <a:latin typeface="Cambria Math" panose="02040503050406030204" pitchFamily="18" charset="0"/>
                        <a:ea typeface="Cambria Math" panose="02040503050406030204" pitchFamily="18" charset="0"/>
                      </a:rPr>
                      <m:t>×</m:t>
                    </m:r>
                    <m:sSup>
                      <m:sSupPr>
                        <m:ctrlPr>
                          <a:rPr lang="en-GB" sz="2400" b="0" i="1" smtClean="0">
                            <a:latin typeface="Cambria Math" panose="02040503050406030204" pitchFamily="18" charset="0"/>
                            <a:ea typeface="Cambria Math" panose="02040503050406030204" pitchFamily="18" charset="0"/>
                          </a:rPr>
                        </m:ctrlPr>
                      </m:sSupPr>
                      <m:e>
                        <m:r>
                          <a:rPr lang="en-GB" sz="2400" b="0" i="1" smtClean="0">
                            <a:latin typeface="Cambria Math" panose="02040503050406030204" pitchFamily="18" charset="0"/>
                            <a:ea typeface="Cambria Math" panose="02040503050406030204" pitchFamily="18" charset="0"/>
                          </a:rPr>
                          <m:t>10</m:t>
                        </m:r>
                      </m:e>
                      <m:sup>
                        <m:r>
                          <a:rPr lang="en-GB" sz="2400" b="0" i="1" smtClean="0">
                            <a:latin typeface="Cambria Math" panose="02040503050406030204" pitchFamily="18" charset="0"/>
                            <a:ea typeface="Cambria Math" panose="02040503050406030204" pitchFamily="18" charset="0"/>
                          </a:rPr>
                          <m:t>−6</m:t>
                        </m:r>
                      </m:sup>
                    </m:sSup>
                  </m:oMath>
                </a14:m>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943" b="-10108"/>
                </a:stretch>
              </a:blipFill>
            </p:spPr>
            <p:txBody>
              <a:bodyPr/>
              <a:lstStyle/>
              <a:p>
                <a:r>
                  <a:rPr lang="en-GB">
                    <a:noFill/>
                  </a:rPr>
                  <a:t> </a:t>
                </a:r>
              </a:p>
            </p:txBody>
          </p:sp>
        </mc:Fallback>
      </mc:AlternateContent>
    </p:spTree>
    <p:extLst>
      <p:ext uri="{BB962C8B-B14F-4D97-AF65-F5344CB8AC3E}">
        <p14:creationId xmlns:p14="http://schemas.microsoft.com/office/powerpoint/2010/main" val="10999106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Further Practise </a:t>
            </a:r>
            <a:endParaRPr lang="en-GB" dirty="0"/>
          </a:p>
        </p:txBody>
      </p:sp>
      <p:pic>
        <p:nvPicPr>
          <p:cNvPr id="4" name="Content Placeholder 3"/>
          <p:cNvPicPr>
            <a:picLocks noGrp="1" noChangeAspect="1"/>
          </p:cNvPicPr>
          <p:nvPr>
            <p:ph idx="1"/>
          </p:nvPr>
        </p:nvPicPr>
        <p:blipFill rotWithShape="1">
          <a:blip r:embed="rId2"/>
          <a:srcRect l="5169" r="5802"/>
          <a:stretch/>
        </p:blipFill>
        <p:spPr>
          <a:xfrm>
            <a:off x="346229" y="1631803"/>
            <a:ext cx="4358935" cy="2551354"/>
          </a:xfrm>
          <a:prstGeom prst="rect">
            <a:avLst/>
          </a:prstGeom>
          <a:ln>
            <a:solidFill>
              <a:schemeClr val="tx1"/>
            </a:solidFill>
          </a:ln>
        </p:spPr>
      </p:pic>
      <p:sp>
        <p:nvSpPr>
          <p:cNvPr id="5" name="TextBox 4"/>
          <p:cNvSpPr txBox="1"/>
          <p:nvPr/>
        </p:nvSpPr>
        <p:spPr>
          <a:xfrm>
            <a:off x="0" y="1291970"/>
            <a:ext cx="4909352" cy="369332"/>
          </a:xfrm>
          <a:prstGeom prst="rect">
            <a:avLst/>
          </a:prstGeom>
          <a:noFill/>
        </p:spPr>
        <p:txBody>
          <a:bodyPr wrap="square" rtlCol="0">
            <a:spAutoFit/>
          </a:bodyPr>
          <a:lstStyle/>
          <a:p>
            <a:pPr algn="ctr"/>
            <a:r>
              <a:rPr lang="en-GB" dirty="0" smtClean="0"/>
              <a:t>Write these numbers in standard form: </a:t>
            </a:r>
            <a:endParaRPr lang="en-GB" dirty="0"/>
          </a:p>
        </p:txBody>
      </p:sp>
      <p:pic>
        <p:nvPicPr>
          <p:cNvPr id="6" name="Picture 5"/>
          <p:cNvPicPr>
            <a:picLocks noChangeAspect="1"/>
          </p:cNvPicPr>
          <p:nvPr/>
        </p:nvPicPr>
        <p:blipFill>
          <a:blip r:embed="rId3"/>
          <a:stretch>
            <a:fillRect/>
          </a:stretch>
        </p:blipFill>
        <p:spPr>
          <a:xfrm>
            <a:off x="3870664" y="4522990"/>
            <a:ext cx="5150713" cy="2282985"/>
          </a:xfrm>
          <a:prstGeom prst="rect">
            <a:avLst/>
          </a:prstGeom>
          <a:ln>
            <a:solidFill>
              <a:schemeClr val="tx1"/>
            </a:solidFill>
          </a:ln>
        </p:spPr>
      </p:pic>
      <p:sp>
        <p:nvSpPr>
          <p:cNvPr id="7" name="TextBox 6"/>
          <p:cNvSpPr txBox="1"/>
          <p:nvPr/>
        </p:nvSpPr>
        <p:spPr>
          <a:xfrm>
            <a:off x="3870664" y="4153658"/>
            <a:ext cx="4909352" cy="369332"/>
          </a:xfrm>
          <a:prstGeom prst="rect">
            <a:avLst/>
          </a:prstGeom>
          <a:noFill/>
        </p:spPr>
        <p:txBody>
          <a:bodyPr wrap="square" rtlCol="0">
            <a:spAutoFit/>
          </a:bodyPr>
          <a:lstStyle/>
          <a:p>
            <a:pPr algn="ctr"/>
            <a:r>
              <a:rPr lang="en-GB" dirty="0" smtClean="0"/>
              <a:t>Put these values in order</a:t>
            </a:r>
            <a:endParaRPr lang="en-GB" dirty="0"/>
          </a:p>
        </p:txBody>
      </p:sp>
    </p:spTree>
    <p:extLst>
      <p:ext uri="{BB962C8B-B14F-4D97-AF65-F5344CB8AC3E}">
        <p14:creationId xmlns:p14="http://schemas.microsoft.com/office/powerpoint/2010/main" val="2706061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Mark your work </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0534173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4"/>
          <p:cNvSpPr txBox="1">
            <a:spLocks noChangeArrowheads="1"/>
          </p:cNvSpPr>
          <p:nvPr/>
        </p:nvSpPr>
        <p:spPr bwMode="auto">
          <a:xfrm>
            <a:off x="347730" y="336214"/>
            <a:ext cx="8561602"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4800" b="1" dirty="0" smtClean="0">
                <a:solidFill>
                  <a:srgbClr val="000000"/>
                </a:solidFill>
                <a:latin typeface="Euphemia" panose="020B0503040102020104" pitchFamily="34" charset="0"/>
              </a:rPr>
              <a:t>Challenge </a:t>
            </a:r>
          </a:p>
          <a:p>
            <a:endParaRPr lang="en-GB" dirty="0" smtClean="0"/>
          </a:p>
          <a:p>
            <a:endParaRPr lang="en-GB" dirty="0" smtClean="0"/>
          </a:p>
          <a:p>
            <a:pPr algn="ctr" eaLnBrk="1" hangingPunct="1"/>
            <a:endParaRPr lang="en-GB" altLang="en-US" sz="4800" b="1" dirty="0">
              <a:solidFill>
                <a:srgbClr val="000000"/>
              </a:solidFill>
              <a:latin typeface="Euphemia" panose="020B0503040102020104" pitchFamily="34" charset="0"/>
            </a:endParaRPr>
          </a:p>
          <a:p>
            <a:pPr algn="ctr" eaLnBrk="1" hangingPunct="1"/>
            <a:endParaRPr lang="en-GB" altLang="en-US" sz="4800" b="1" dirty="0">
              <a:solidFill>
                <a:srgbClr val="000000"/>
              </a:solidFill>
              <a:latin typeface="Euphemia" panose="020B0503040102020104" pitchFamily="34" charset="0"/>
            </a:endParaRPr>
          </a:p>
          <a:p>
            <a:pPr eaLnBrk="1" hangingPunct="1"/>
            <a:endParaRPr lang="en-GB" altLang="en-US" sz="3200" dirty="0">
              <a:solidFill>
                <a:srgbClr val="000000"/>
              </a:solidFill>
              <a:latin typeface="Euphemia" panose="020B0503040102020104" pitchFamily="34" charset="0"/>
            </a:endParaRPr>
          </a:p>
          <a:p>
            <a:pPr eaLnBrk="1" hangingPunct="1"/>
            <a:endParaRPr lang="en-GB" altLang="en-US" sz="3200" dirty="0" smtClean="0">
              <a:solidFill>
                <a:srgbClr val="000000"/>
              </a:solidFill>
              <a:latin typeface="Euphemia" panose="020B0503040102020104" pitchFamily="34" charset="0"/>
            </a:endParaRPr>
          </a:p>
        </p:txBody>
      </p:sp>
      <p:pic>
        <p:nvPicPr>
          <p:cNvPr id="3" name="Picture 2"/>
          <p:cNvPicPr>
            <a:picLocks noChangeAspect="1"/>
          </p:cNvPicPr>
          <p:nvPr/>
        </p:nvPicPr>
        <p:blipFill rotWithShape="1">
          <a:blip r:embed="rId3"/>
          <a:srcRect l="-1" r="14680"/>
          <a:stretch/>
        </p:blipFill>
        <p:spPr>
          <a:xfrm>
            <a:off x="1497852" y="1922461"/>
            <a:ext cx="6261358" cy="1131457"/>
          </a:xfrm>
          <a:prstGeom prst="rect">
            <a:avLst/>
          </a:prstGeom>
        </p:spPr>
      </p:pic>
    </p:spTree>
    <p:extLst>
      <p:ext uri="{BB962C8B-B14F-4D97-AF65-F5344CB8AC3E}">
        <p14:creationId xmlns:p14="http://schemas.microsoft.com/office/powerpoint/2010/main" val="4228209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2.xml><?xml version="1.0" encoding="utf-8"?>
<a:theme xmlns:a="http://schemas.openxmlformats.org/drawingml/2006/main" name="1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3.xml><?xml version="1.0" encoding="utf-8"?>
<a:theme xmlns:a="http://schemas.openxmlformats.org/drawingml/2006/main" name="2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4.xml><?xml version="1.0" encoding="utf-8"?>
<a:theme xmlns:a="http://schemas.openxmlformats.org/drawingml/2006/main" name="3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5.xml><?xml version="1.0" encoding="utf-8"?>
<a:theme xmlns:a="http://schemas.openxmlformats.org/drawingml/2006/main" name="1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6.xml><?xml version="1.0" encoding="utf-8"?>
<a:theme xmlns:a="http://schemas.openxmlformats.org/drawingml/2006/main" name="4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7.xml><?xml version="1.0" encoding="utf-8"?>
<a:theme xmlns:a="http://schemas.openxmlformats.org/drawingml/2006/main" name="5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8.xml><?xml version="1.0" encoding="utf-8"?>
<a:theme xmlns:a="http://schemas.openxmlformats.org/drawingml/2006/main" name="6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9.xml><?xml version="1.0" encoding="utf-8"?>
<a:theme xmlns:a="http://schemas.openxmlformats.org/drawingml/2006/main" name="2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10.xml><?xml version="1.0" encoding="utf-8"?>
<a:theme xmlns:a="http://schemas.openxmlformats.org/drawingml/2006/main" name="7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11.xml><?xml version="1.0" encoding="utf-8"?>
<a:theme xmlns:a="http://schemas.openxmlformats.org/drawingml/2006/main" name="8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12.xml><?xml version="1.0" encoding="utf-8"?>
<a:theme xmlns:a="http://schemas.openxmlformats.org/drawingml/2006/main" name="9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13.xml><?xml version="1.0" encoding="utf-8"?>
<a:theme xmlns:a="http://schemas.openxmlformats.org/drawingml/2006/main" name="3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14.xml><?xml version="1.0" encoding="utf-8"?>
<a:theme xmlns:a="http://schemas.openxmlformats.org/drawingml/2006/main" name="1_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coat" id="{36F09A4B-91E1-4E8C-877E-48F15A955044}" vid="{0AB1EBC5-FB0A-4F54-87BE-1EB7397C9FD6}"/>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Bluecoat</Template>
  <TotalTime>346</TotalTime>
  <Words>196</Words>
  <Application>Microsoft Office PowerPoint</Application>
  <PresentationFormat>On-screen Show (4:3)</PresentationFormat>
  <Paragraphs>64</Paragraphs>
  <Slides>12</Slides>
  <Notes>8</Notes>
  <HiddenSlides>0</HiddenSlides>
  <MMClips>0</MMClips>
  <ScaleCrop>false</ScaleCrop>
  <HeadingPairs>
    <vt:vector size="6" baseType="variant">
      <vt:variant>
        <vt:lpstr>Fonts Used</vt:lpstr>
      </vt:variant>
      <vt:variant>
        <vt:i4>6</vt:i4>
      </vt:variant>
      <vt:variant>
        <vt:lpstr>Theme</vt:lpstr>
      </vt:variant>
      <vt:variant>
        <vt:i4>14</vt:i4>
      </vt:variant>
      <vt:variant>
        <vt:lpstr>Slide Titles</vt:lpstr>
      </vt:variant>
      <vt:variant>
        <vt:i4>12</vt:i4>
      </vt:variant>
    </vt:vector>
  </HeadingPairs>
  <TitlesOfParts>
    <vt:vector size="32" baseType="lpstr">
      <vt:lpstr>ＭＳ Ｐゴシック</vt:lpstr>
      <vt:lpstr>Arial</vt:lpstr>
      <vt:lpstr>Calibri</vt:lpstr>
      <vt:lpstr>Cambria Math</vt:lpstr>
      <vt:lpstr>Comic Sans MS</vt:lpstr>
      <vt:lpstr>Euphemia</vt:lpstr>
      <vt:lpstr>Archway</vt:lpstr>
      <vt:lpstr>1_ArchwayMaster</vt:lpstr>
      <vt:lpstr>2_ArchwayMaster</vt:lpstr>
      <vt:lpstr>3_ArchwayMaster</vt:lpstr>
      <vt:lpstr>1_Archway PPT</vt:lpstr>
      <vt:lpstr>4_ArchwayMaster</vt:lpstr>
      <vt:lpstr>5_ArchwayMaster</vt:lpstr>
      <vt:lpstr>6_ArchwayMaster</vt:lpstr>
      <vt:lpstr>2_Archway PPT</vt:lpstr>
      <vt:lpstr>7_ArchwayMaster</vt:lpstr>
      <vt:lpstr>8_ArchwayMaster</vt:lpstr>
      <vt:lpstr>9_ArchwayMaster</vt:lpstr>
      <vt:lpstr>3_Archway PPT</vt:lpstr>
      <vt:lpstr>1_Archway</vt:lpstr>
      <vt:lpstr>PowerPoint Presentation</vt:lpstr>
      <vt:lpstr>Mark your work </vt:lpstr>
      <vt:lpstr>PowerPoint Presentation</vt:lpstr>
      <vt:lpstr>Check your work</vt:lpstr>
      <vt:lpstr>PowerPoint Presentation</vt:lpstr>
      <vt:lpstr>PowerPoint Presentation</vt:lpstr>
      <vt:lpstr>Now match these values to your other cards. </vt:lpstr>
      <vt:lpstr>Answers</vt:lpstr>
      <vt:lpstr>Title: Very Small Numbers </vt:lpstr>
      <vt:lpstr>Further Practise </vt:lpstr>
      <vt:lpstr>Mark your work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Laura Elder</cp:lastModifiedBy>
  <cp:revision>31</cp:revision>
  <dcterms:created xsi:type="dcterms:W3CDTF">2016-04-17T16:30:05Z</dcterms:created>
  <dcterms:modified xsi:type="dcterms:W3CDTF">2019-01-23T15:48:03Z</dcterms:modified>
</cp:coreProperties>
</file>