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 id="2147483780" r:id="rId3"/>
    <p:sldMasterId id="2147483792" r:id="rId4"/>
    <p:sldMasterId id="2147483804" r:id="rId5"/>
    <p:sldMasterId id="2147483816" r:id="rId6"/>
    <p:sldMasterId id="2147483828" r:id="rId7"/>
    <p:sldMasterId id="2147483840" r:id="rId8"/>
    <p:sldMasterId id="2147483852" r:id="rId9"/>
    <p:sldMasterId id="2147483864" r:id="rId10"/>
    <p:sldMasterId id="2147483876" r:id="rId11"/>
    <p:sldMasterId id="2147483888" r:id="rId12"/>
    <p:sldMasterId id="2147483900" r:id="rId13"/>
    <p:sldMasterId id="2147483912" r:id="rId14"/>
  </p:sldMasterIdLst>
  <p:notesMasterIdLst>
    <p:notesMasterId r:id="rId31"/>
  </p:notesMasterIdLst>
  <p:sldIdLst>
    <p:sldId id="291" r:id="rId15"/>
    <p:sldId id="292" r:id="rId16"/>
    <p:sldId id="293" r:id="rId17"/>
    <p:sldId id="294" r:id="rId18"/>
    <p:sldId id="257" r:id="rId19"/>
    <p:sldId id="279" r:id="rId20"/>
    <p:sldId id="278" r:id="rId21"/>
    <p:sldId id="281" r:id="rId22"/>
    <p:sldId id="280" r:id="rId23"/>
    <p:sldId id="272" r:id="rId24"/>
    <p:sldId id="282" r:id="rId25"/>
    <p:sldId id="296" r:id="rId26"/>
    <p:sldId id="297" r:id="rId27"/>
    <p:sldId id="298" r:id="rId28"/>
    <p:sldId id="299" r:id="rId29"/>
    <p:sldId id="30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39" autoAdjust="0"/>
  </p:normalViewPr>
  <p:slideViewPr>
    <p:cSldViewPr snapToGrid="0">
      <p:cViewPr varScale="1">
        <p:scale>
          <a:sx n="105" d="100"/>
          <a:sy n="105" d="100"/>
        </p:scale>
        <p:origin x="-16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tableStyles" Target="tableStyle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FCC55-F7E6-4B1A-8A04-B6AFD4854BC4}" type="datetimeFigureOut">
              <a:rPr lang="en-GB" smtClean="0"/>
              <a:t>10/01/2019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A34ADF-77D2-4F29-8222-927F11921E30}" type="slidenum">
              <a:rPr lang="en-GB" smtClean="0"/>
              <a:t>‹#›</a:t>
            </a:fld>
            <a:endParaRPr lang="en-GB"/>
          </a:p>
        </p:txBody>
      </p:sp>
    </p:spTree>
    <p:extLst>
      <p:ext uri="{BB962C8B-B14F-4D97-AF65-F5344CB8AC3E}">
        <p14:creationId xmlns:p14="http://schemas.microsoft.com/office/powerpoint/2010/main" val="2647851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Timed spaced retrieval</a:t>
            </a:r>
            <a:r>
              <a:rPr lang="en-GB" baseline="0" dirty="0" smtClean="0"/>
              <a:t> – non calculator </a:t>
            </a:r>
          </a:p>
        </p:txBody>
      </p:sp>
      <p:sp>
        <p:nvSpPr>
          <p:cNvPr id="4" name="Slide Number Placeholder 3"/>
          <p:cNvSpPr>
            <a:spLocks noGrp="1"/>
          </p:cNvSpPr>
          <p:nvPr>
            <p:ph type="sldNum" sz="quarter" idx="10"/>
          </p:nvPr>
        </p:nvSpPr>
        <p:spPr/>
        <p:txBody>
          <a:bodyPr/>
          <a:lstStyle/>
          <a:p>
            <a:fld id="{DBA973CF-0582-44F8-A2FD-E23FDF5F9944}"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1443123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403833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students in pairs</a:t>
            </a:r>
            <a:r>
              <a:rPr lang="en-GB" baseline="0" dirty="0" smtClean="0"/>
              <a:t> to work out the number that can be evaulated for each of these calculations</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3089018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students in pairs</a:t>
            </a:r>
            <a:r>
              <a:rPr lang="en-GB" baseline="0" dirty="0" smtClean="0"/>
              <a:t> to work out the number that can be evaulated for each of these calculations</a:t>
            </a:r>
            <a:endParaRPr lang="en-GB" dirty="0"/>
          </a:p>
        </p:txBody>
      </p:sp>
      <p:sp>
        <p:nvSpPr>
          <p:cNvPr id="4" name="Slide Number Placeholder 3"/>
          <p:cNvSpPr>
            <a:spLocks noGrp="1"/>
          </p:cNvSpPr>
          <p:nvPr>
            <p:ph type="sldNum" sz="quarter" idx="10"/>
          </p:nvPr>
        </p:nvSpPr>
        <p:spPr/>
        <p:txBody>
          <a:bodyPr/>
          <a:lstStyle/>
          <a:p>
            <a:fld id="{FC59AECB-8CEB-4725-BFF8-4BEABEB2E91D}"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3089018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share whiteboards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7</a:t>
            </a:fld>
            <a:endParaRPr lang="en-GB"/>
          </a:p>
        </p:txBody>
      </p:sp>
    </p:spTree>
    <p:extLst>
      <p:ext uri="{BB962C8B-B14F-4D97-AF65-F5344CB8AC3E}">
        <p14:creationId xmlns:p14="http://schemas.microsoft.com/office/powerpoint/2010/main" val="1095169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Allows</a:t>
            </a:r>
            <a:r>
              <a:rPr lang="en-GB" baseline="0" dirty="0" smtClean="0"/>
              <a:t> easier comparison of numbers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8</a:t>
            </a:fld>
            <a:endParaRPr lang="en-GB"/>
          </a:p>
        </p:txBody>
      </p:sp>
    </p:spTree>
    <p:extLst>
      <p:ext uri="{BB962C8B-B14F-4D97-AF65-F5344CB8AC3E}">
        <p14:creationId xmlns:p14="http://schemas.microsoft.com/office/powerpoint/2010/main" val="1070254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share whiteboards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1095169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share whiteboards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1095169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share whiteboards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109516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share whiteboards</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109516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2.07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or 2.1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or 2 × 10</a:t>
            </a:r>
            <a:r>
              <a:rPr lang="en-GB" sz="1200" kern="1200" baseline="30000" dirty="0" smtClean="0">
                <a:solidFill>
                  <a:schemeClr val="tx1"/>
                </a:solidFill>
                <a:effectLst/>
                <a:latin typeface="+mn-lt"/>
                <a:ea typeface="+mn-ea"/>
                <a:cs typeface="+mn-cs"/>
              </a:rPr>
              <a:t>13</a:t>
            </a:r>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85A34ADF-77D2-4F29-8222-927F11921E30}" type="slidenum">
              <a:rPr lang="en-GB" smtClean="0"/>
              <a:t>16</a:t>
            </a:fld>
            <a:endParaRPr lang="en-GB"/>
          </a:p>
        </p:txBody>
      </p:sp>
    </p:spTree>
    <p:extLst>
      <p:ext uri="{BB962C8B-B14F-4D97-AF65-F5344CB8AC3E}">
        <p14:creationId xmlns:p14="http://schemas.microsoft.com/office/powerpoint/2010/main" val="3736206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8" name="Rectangle 5"/>
          <p:cNvSpPr>
            <a:spLocks noGrp="1" noChangeArrowheads="1"/>
          </p:cNvSpPr>
          <p:nvPr>
            <p:ph type="ftr" sz="quarter" idx="11"/>
          </p:nvPr>
        </p:nvSpPr>
        <p:spPr>
          <a:ln/>
        </p:spPr>
        <p:txBody>
          <a:bodyPr/>
          <a:lstStyle>
            <a:lvl1pPr>
              <a:defRPr/>
            </a:lvl1pPr>
          </a:lstStyle>
          <a:p>
            <a:endParaRPr lang="en-GB" dirty="0"/>
          </a:p>
        </p:txBody>
      </p:sp>
      <p:sp>
        <p:nvSpPr>
          <p:cNvPr id="9"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4" name="Rectangle 5"/>
          <p:cNvSpPr>
            <a:spLocks noGrp="1" noChangeArrowheads="1"/>
          </p:cNvSpPr>
          <p:nvPr>
            <p:ph type="ftr" sz="quarter" idx="11"/>
          </p:nvPr>
        </p:nvSpPr>
        <p:spPr>
          <a:ln/>
        </p:spPr>
        <p:txBody>
          <a:bodyPr/>
          <a:lstStyle>
            <a:lvl1pPr>
              <a:defRPr/>
            </a:lvl1pPr>
          </a:lstStyle>
          <a:p>
            <a:endParaRPr lang="en-GB" dirty="0"/>
          </a:p>
        </p:txBody>
      </p:sp>
      <p:sp>
        <p:nvSpPr>
          <p:cNvPr id="5"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3" name="Rectangle 5"/>
          <p:cNvSpPr>
            <a:spLocks noGrp="1" noChangeArrowheads="1"/>
          </p:cNvSpPr>
          <p:nvPr>
            <p:ph type="ftr" sz="quarter" idx="11"/>
          </p:nvPr>
        </p:nvSpPr>
        <p:spPr>
          <a:ln/>
        </p:spPr>
        <p:txBody>
          <a:bodyPr/>
          <a:lstStyle>
            <a:lvl1pPr>
              <a:defRPr/>
            </a:lvl1pPr>
          </a:lstStyle>
          <a:p>
            <a:endParaRPr lang="en-GB" dirty="0"/>
          </a:p>
        </p:txBody>
      </p:sp>
      <p:sp>
        <p:nvSpPr>
          <p:cNvPr id="4"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6" name="Rectangle 5"/>
          <p:cNvSpPr>
            <a:spLocks noGrp="1" noChangeArrowheads="1"/>
          </p:cNvSpPr>
          <p:nvPr>
            <p:ph type="ftr" sz="quarter" idx="11"/>
          </p:nvPr>
        </p:nvSpPr>
        <p:spPr>
          <a:ln/>
        </p:spPr>
        <p:txBody>
          <a:bodyPr/>
          <a:lstStyle>
            <a:lvl1pPr>
              <a:defRPr/>
            </a:lvl1pPr>
          </a:lstStyle>
          <a:p>
            <a:endParaRPr lang="en-GB" dirty="0"/>
          </a:p>
        </p:txBody>
      </p:sp>
      <p:sp>
        <p:nvSpPr>
          <p:cNvPr id="7"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5EDFCEB-2D55-41BE-AFBD-06A05C7CDE1B}" type="datetimeFigureOut">
              <a:rPr lang="en-GB" smtClean="0"/>
              <a:t>10/01/2019</a:t>
            </a:fld>
            <a:endParaRPr lang="en-GB" dirty="0"/>
          </a:p>
        </p:txBody>
      </p:sp>
      <p:sp>
        <p:nvSpPr>
          <p:cNvPr id="5" name="Rectangle 5"/>
          <p:cNvSpPr>
            <a:spLocks noGrp="1" noChangeArrowheads="1"/>
          </p:cNvSpPr>
          <p:nvPr>
            <p:ph type="ftr" sz="quarter" idx="11"/>
          </p:nvPr>
        </p:nvSpPr>
        <p:spPr>
          <a:ln/>
        </p:spPr>
        <p:txBody>
          <a:bodyPr/>
          <a:lstStyle>
            <a:lvl1pPr>
              <a:defRPr/>
            </a:lvl1pPr>
          </a:lstStyle>
          <a:p>
            <a:endParaRPr lang="en-GB" dirty="0"/>
          </a:p>
        </p:txBody>
      </p:sp>
      <p:sp>
        <p:nvSpPr>
          <p:cNvPr id="6" name="Rectangle 6"/>
          <p:cNvSpPr>
            <a:spLocks noGrp="1" noChangeArrowheads="1"/>
          </p:cNvSpPr>
          <p:nvPr>
            <p:ph type="sldNum" sz="quarter" idx="12"/>
          </p:nvPr>
        </p:nvSpPr>
        <p:spPr>
          <a:ln/>
        </p:spPr>
        <p:txBody>
          <a:bodyPr/>
          <a:lstStyle>
            <a:lvl1pPr>
              <a:defRPr/>
            </a:lvl1pPr>
          </a:lstStyle>
          <a:p>
            <a:fld id="{FE38112E-1CFD-46E5-8FFB-1CB110F9E374}" type="slidenum">
              <a:rPr lang="en-GB" smtClean="0"/>
              <a:t>‹#›</a:t>
            </a:fld>
            <a:endParaRPr lang="en-GB" dirty="0"/>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1/10/2019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17884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90780681"/>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391074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15856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562523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43798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951715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297383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48960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31529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64184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7621169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02767764"/>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8857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3195166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84199257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662378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720373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9890789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020158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905152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27F384-CA92-446D-99E2-DF82E8D23D8E}"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20098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15EDFCEB-2D55-41BE-AFBD-06A05C7CDE1B}" type="datetimeFigureOut">
              <a:rPr lang="en-GB" smtClean="0"/>
              <a:t>10/01/2019</a:t>
            </a:fld>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FE38112E-1CFD-46E5-8FFB-1CB110F9E374}" type="slidenum">
              <a:rPr lang="en-GB" smtClean="0"/>
              <a:t>‹#›</a:t>
            </a:fld>
            <a:endParaRPr lang="en-GB"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6"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8"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0"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1/10/2019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7"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1/10/2019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5"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solidFill>
                  <a:srgbClr val="000000"/>
                </a:solidFill>
              </a:rPr>
              <a:pPr/>
              <a:t>1/10/2019</a:t>
            </a:fld>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solidFill>
                  <a:srgbClr val="000000"/>
                </a:solidFill>
              </a:rPr>
              <a:pPr/>
              <a:t>‹#›</a:t>
            </a:fld>
            <a:endParaRPr lang="en-US" dirty="0">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6" y="5800491"/>
            <a:ext cx="813547" cy="933450"/>
          </a:xfrm>
          <a:prstGeom prst="rect">
            <a:avLst/>
          </a:prstGeom>
        </p:spPr>
      </p:pic>
    </p:spTree>
    <p:extLst>
      <p:ext uri="{BB962C8B-B14F-4D97-AF65-F5344CB8AC3E}">
        <p14:creationId xmlns:p14="http://schemas.microsoft.com/office/powerpoint/2010/main" val="65635590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3058B5EA-6C48-449E-938C-48D3777E6206}" type="datetimeFigureOut">
              <a:rPr lang="en-GB" smtClean="0">
                <a:solidFill>
                  <a:srgbClr val="000000"/>
                </a:solidFill>
              </a:rPr>
              <a:pPr/>
              <a:t>10/01/2019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927F384-CA92-446D-99E2-DF82E8D23D8E}"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extLst>
      <p:ext uri="{BB962C8B-B14F-4D97-AF65-F5344CB8AC3E}">
        <p14:creationId xmlns:p14="http://schemas.microsoft.com/office/powerpoint/2010/main" val="1596708537"/>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4.xml"/><Relationship Id="rId6" Type="http://schemas.openxmlformats.org/officeDocument/2006/relationships/image" Target="../media/image5.png"/><Relationship Id="rId11" Type="http://schemas.openxmlformats.org/officeDocument/2006/relationships/image" Target="../media/image8.png"/><Relationship Id="rId10" Type="http://schemas.openxmlformats.org/officeDocument/2006/relationships/image" Target="../media/image4.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7.png"/><Relationship Id="rId7" Type="http://schemas.openxmlformats.org/officeDocument/2006/relationships/image" Target="../media/image110.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80.png"/></Relationships>
</file>

<file path=ppt/slides/_rels/slide1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7.png"/><Relationship Id="rId7" Type="http://schemas.openxmlformats.org/officeDocument/2006/relationships/image" Target="../media/image110.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media/image80.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179512" y="188640"/>
                <a:ext cx="7848872" cy="1231940"/>
              </a:xfrm>
              <a:prstGeom prst="rect">
                <a:avLst/>
              </a:prstGeom>
              <a:noFill/>
            </p:spPr>
            <p:txBody>
              <a:bodyPr wrap="square" rtlCol="0">
                <a:spAutoFit/>
              </a:bodyPr>
              <a:lstStyle/>
              <a:p>
                <a:r>
                  <a:rPr lang="en-GB" sz="2400" b="1" dirty="0" smtClean="0">
                    <a:solidFill>
                      <a:srgbClr val="000000"/>
                    </a:solidFill>
                  </a:rPr>
                  <a:t>A skill needed for today: </a:t>
                </a:r>
              </a:p>
              <a:p>
                <a:endParaRPr lang="en-GB" sz="2400" dirty="0">
                  <a:solidFill>
                    <a:srgbClr val="000000"/>
                  </a:solidFill>
                </a:endParaRPr>
              </a:p>
              <a:p>
                <a:r>
                  <a:rPr lang="en-GB" sz="2400" dirty="0" smtClean="0">
                    <a:solidFill>
                      <a:srgbClr val="000000"/>
                    </a:solidFill>
                  </a:rPr>
                  <a:t>Work out </a:t>
                </a:r>
                <a14:m>
                  <m:oMath xmlns:m="http://schemas.openxmlformats.org/officeDocument/2006/math">
                    <m:r>
                      <a:rPr lang="en-GB" sz="2400" i="1" smtClean="0">
                        <a:solidFill>
                          <a:srgbClr val="000000"/>
                        </a:solidFill>
                        <a:latin typeface="Cambria Math"/>
                      </a:rPr>
                      <m:t>4.6 </m:t>
                    </m:r>
                    <m:r>
                      <a:rPr lang="en-GB" sz="2400" i="1" smtClean="0">
                        <a:solidFill>
                          <a:srgbClr val="000000"/>
                        </a:solidFill>
                        <a:latin typeface="Cambria Math"/>
                        <a:ea typeface="Cambria Math"/>
                      </a:rPr>
                      <m:t>×</m:t>
                    </m:r>
                    <m:sSup>
                      <m:sSupPr>
                        <m:ctrlPr>
                          <a:rPr lang="en-GB" sz="2400" i="1" smtClean="0">
                            <a:solidFill>
                              <a:srgbClr val="000000"/>
                            </a:solidFill>
                            <a:latin typeface="Cambria Math"/>
                            <a:ea typeface="Cambria Math"/>
                          </a:rPr>
                        </m:ctrlPr>
                      </m:sSupPr>
                      <m:e>
                        <m:r>
                          <a:rPr lang="en-GB" sz="2400" i="1" smtClean="0">
                            <a:solidFill>
                              <a:srgbClr val="000000"/>
                            </a:solidFill>
                            <a:latin typeface="Cambria Math"/>
                            <a:ea typeface="Cambria Math"/>
                          </a:rPr>
                          <m:t>10</m:t>
                        </m:r>
                      </m:e>
                      <m:sup>
                        <m:r>
                          <a:rPr lang="en-GB" sz="2400" i="1" smtClean="0">
                            <a:solidFill>
                              <a:srgbClr val="000000"/>
                            </a:solidFill>
                            <a:latin typeface="Cambria Math"/>
                            <a:ea typeface="Cambria Math"/>
                          </a:rPr>
                          <m:t>3</m:t>
                        </m:r>
                      </m:sup>
                    </m:sSup>
                  </m:oMath>
                </a14:m>
                <a:endParaRPr lang="en-GB" sz="2400" dirty="0">
                  <a:solidFill>
                    <a:srgbClr val="000000"/>
                  </a:solidFill>
                </a:endParaRPr>
              </a:p>
            </p:txBody>
          </p:sp>
        </mc:Choice>
        <mc:Fallback>
          <p:sp>
            <p:nvSpPr>
              <p:cNvPr id="4" name="TextBox 3"/>
              <p:cNvSpPr txBox="1">
                <a:spLocks noRot="1" noChangeAspect="1" noMove="1" noResize="1" noEditPoints="1" noAdjustHandles="1" noChangeArrowheads="1" noChangeShapeType="1" noTextEdit="1"/>
              </p:cNvSpPr>
              <p:nvPr/>
            </p:nvSpPr>
            <p:spPr>
              <a:xfrm>
                <a:off x="179512" y="188640"/>
                <a:ext cx="7848872" cy="1231940"/>
              </a:xfrm>
              <a:prstGeom prst="rect">
                <a:avLst/>
              </a:prstGeom>
              <a:blipFill rotWithShape="1">
                <a:blip r:embed="rId3"/>
                <a:stretch>
                  <a:fillRect l="-1165" t="-3465" b="-8416"/>
                </a:stretch>
              </a:blipFill>
            </p:spPr>
            <p:txBody>
              <a:bodyPr/>
              <a:lstStyle/>
              <a:p>
                <a:r>
                  <a:rPr lang="en-GB">
                    <a:noFill/>
                  </a:rPr>
                  <a:t> </a:t>
                </a:r>
              </a:p>
            </p:txBody>
          </p:sp>
        </mc:Fallback>
      </mc:AlternateContent>
      <p:sp>
        <p:nvSpPr>
          <p:cNvPr id="5" name="TextBox 4"/>
          <p:cNvSpPr txBox="1"/>
          <p:nvPr/>
        </p:nvSpPr>
        <p:spPr>
          <a:xfrm>
            <a:off x="146145" y="2236040"/>
            <a:ext cx="8602317" cy="1938992"/>
          </a:xfrm>
          <a:prstGeom prst="rect">
            <a:avLst/>
          </a:prstGeom>
          <a:noFill/>
        </p:spPr>
        <p:txBody>
          <a:bodyPr wrap="square" rtlCol="0">
            <a:spAutoFit/>
          </a:bodyPr>
          <a:lstStyle/>
          <a:p>
            <a:endParaRPr lang="en-GB" sz="2400" b="1" dirty="0" smtClean="0">
              <a:solidFill>
                <a:srgbClr val="000000"/>
              </a:solidFill>
            </a:endParaRPr>
          </a:p>
          <a:p>
            <a:r>
              <a:rPr lang="en-GB" sz="2400" b="1" dirty="0" smtClean="0">
                <a:solidFill>
                  <a:srgbClr val="000000"/>
                </a:solidFill>
              </a:rPr>
              <a:t>From last term:</a:t>
            </a:r>
          </a:p>
          <a:p>
            <a:endParaRPr lang="en-GB" sz="2400" b="1" dirty="0" smtClean="0">
              <a:solidFill>
                <a:srgbClr val="000000"/>
              </a:solidFill>
            </a:endParaRPr>
          </a:p>
          <a:p>
            <a:r>
              <a:rPr lang="en-GB" sz="2400" dirty="0" smtClean="0">
                <a:solidFill>
                  <a:srgbClr val="000000"/>
                </a:solidFill>
              </a:rPr>
              <a:t>Work out the missing angle, y.</a:t>
            </a:r>
          </a:p>
          <a:p>
            <a:endParaRPr lang="en-GB" sz="2400" dirty="0">
              <a:solidFill>
                <a:srgbClr val="000000"/>
              </a:solidFill>
            </a:endParaRPr>
          </a:p>
        </p:txBody>
      </p:sp>
      <p:sp>
        <p:nvSpPr>
          <p:cNvPr id="6" name="TextBox 5"/>
          <p:cNvSpPr txBox="1"/>
          <p:nvPr/>
        </p:nvSpPr>
        <p:spPr>
          <a:xfrm>
            <a:off x="212287" y="4437112"/>
            <a:ext cx="8536175" cy="2554545"/>
          </a:xfrm>
          <a:prstGeom prst="rect">
            <a:avLst/>
          </a:prstGeom>
          <a:noFill/>
        </p:spPr>
        <p:txBody>
          <a:bodyPr wrap="square" rtlCol="0">
            <a:spAutoFit/>
          </a:bodyPr>
          <a:lstStyle/>
          <a:p>
            <a:endParaRPr lang="en-GB" sz="2000" dirty="0" smtClean="0">
              <a:solidFill>
                <a:srgbClr val="000000"/>
              </a:solidFill>
            </a:endParaRPr>
          </a:p>
          <a:p>
            <a:r>
              <a:rPr lang="en-GB" sz="2400" b="1" dirty="0" smtClean="0">
                <a:solidFill>
                  <a:srgbClr val="000000"/>
                </a:solidFill>
              </a:rPr>
              <a:t>From last year: </a:t>
            </a:r>
          </a:p>
          <a:p>
            <a:endParaRPr lang="en-GB" sz="2400" dirty="0">
              <a:solidFill>
                <a:srgbClr val="000000"/>
              </a:solidFill>
            </a:endParaRPr>
          </a:p>
          <a:p>
            <a:r>
              <a:rPr lang="en-GB" sz="2400" dirty="0" smtClean="0">
                <a:solidFill>
                  <a:srgbClr val="000000"/>
                </a:solidFill>
              </a:rPr>
              <a:t>Copy and shade the correct region</a:t>
            </a:r>
          </a:p>
          <a:p>
            <a:endParaRPr lang="en-GB" sz="2400" dirty="0">
              <a:solidFill>
                <a:srgbClr val="000000"/>
              </a:solidFill>
            </a:endParaRPr>
          </a:p>
          <a:p>
            <a:r>
              <a:rPr lang="en-GB" sz="2400" dirty="0" smtClean="0">
                <a:solidFill>
                  <a:srgbClr val="000000"/>
                </a:solidFill>
              </a:rPr>
              <a:t>Challenge:           ?</a:t>
            </a:r>
            <a:endParaRPr lang="en-GB" sz="2400" dirty="0">
              <a:solidFill>
                <a:srgbClr val="000000"/>
              </a:solidFill>
            </a:endParaRPr>
          </a:p>
          <a:p>
            <a:endParaRPr lang="en-GB" sz="2000" dirty="0" smtClean="0">
              <a:solidFill>
                <a:srgbClr val="000000"/>
              </a:solidFill>
            </a:endParaRPr>
          </a:p>
        </p:txBody>
      </p:sp>
      <mc:AlternateContent xmlns:mc="http://schemas.openxmlformats.org/markup-compatibility/2006" xmlns:a14="http://schemas.microsoft.com/office/drawing/2010/main">
        <mc:Choice Requires="a14">
          <p:sp>
            <p:nvSpPr>
              <p:cNvPr id="2" name="Rectangle 1"/>
              <p:cNvSpPr/>
              <p:nvPr/>
            </p:nvSpPr>
            <p:spPr>
              <a:xfrm>
                <a:off x="8028384" y="260648"/>
                <a:ext cx="792088" cy="79208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𝟑</m:t>
                      </m:r>
                    </m:oMath>
                  </m:oMathPara>
                </a14:m>
                <a:endParaRPr lang="en-GB" b="1" dirty="0">
                  <a:solidFill>
                    <a:srgbClr val="00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8028384" y="260648"/>
                <a:ext cx="792088" cy="792088"/>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028384" y="1047908"/>
                <a:ext cx="792088"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𝟐</m:t>
                      </m:r>
                    </m:oMath>
                  </m:oMathPara>
                </a14:m>
                <a:endParaRPr lang="en-GB" b="1" dirty="0">
                  <a:solidFill>
                    <a:srgbClr val="000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8028384" y="1047908"/>
                <a:ext cx="792088" cy="792088"/>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8028384" y="1839996"/>
                <a:ext cx="792088" cy="79208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1" i="1">
                          <a:solidFill>
                            <a:srgbClr val="000000"/>
                          </a:solidFill>
                          <a:latin typeface="Cambria Math"/>
                        </a:rPr>
                        <m:t>𝟏</m:t>
                      </m:r>
                    </m:oMath>
                  </m:oMathPara>
                </a14:m>
                <a:endParaRPr lang="en-GB" b="1" dirty="0">
                  <a:solidFill>
                    <a:srgbClr val="00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8028384" y="1839996"/>
                <a:ext cx="792088" cy="792088"/>
              </a:xfrm>
              <a:prstGeom prst="rect">
                <a:avLst/>
              </a:prstGeom>
              <a:blipFill rotWithShape="1">
                <a:blip r:embed="rId8"/>
                <a:stretch>
                  <a:fillRect/>
                </a:stretch>
              </a:blipFill>
            </p:spPr>
            <p:txBody>
              <a:bodyPr/>
              <a:lstStyle/>
              <a:p>
                <a:r>
                  <a:rPr lang="en-GB">
                    <a:noFill/>
                  </a:rPr>
                  <a:t> </a:t>
                </a:r>
              </a:p>
            </p:txBody>
          </p:sp>
        </mc:Fallback>
      </mc:AlternateContent>
      <p:sp>
        <p:nvSpPr>
          <p:cNvPr id="9" name="Rectangle 8"/>
          <p:cNvSpPr/>
          <p:nvPr/>
        </p:nvSpPr>
        <p:spPr>
          <a:xfrm>
            <a:off x="4447303" y="2708920"/>
            <a:ext cx="340721" cy="311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3"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47303" y="1601105"/>
            <a:ext cx="3410721" cy="3208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20072" y="4809967"/>
            <a:ext cx="2340989" cy="197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63688" y="6309320"/>
            <a:ext cx="9906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557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9000"/>
                                        <p:tgtEl>
                                          <p:spTgt spid="2"/>
                                        </p:tgtEl>
                                      </p:cBhvr>
                                    </p:animEffect>
                                    <p:set>
                                      <p:cBhvr>
                                        <p:cTn id="7" dur="1" fill="hold">
                                          <p:stCondLst>
                                            <p:cond delay="58999"/>
                                          </p:stCondLst>
                                        </p:cTn>
                                        <p:tgtEl>
                                          <p:spTgt spid="2"/>
                                        </p:tgtEl>
                                        <p:attrNameLst>
                                          <p:attrName>style.visibility</p:attrName>
                                        </p:attrNameLst>
                                      </p:cBhvr>
                                      <p:to>
                                        <p:strVal val="hidden"/>
                                      </p:to>
                                    </p:set>
                                  </p:childTnLst>
                                </p:cTn>
                              </p:par>
                            </p:childTnLst>
                          </p:cTn>
                        </p:par>
                        <p:par>
                          <p:cTn id="8" fill="hold">
                            <p:stCondLst>
                              <p:cond delay="59000"/>
                            </p:stCondLst>
                            <p:childTnLst>
                              <p:par>
                                <p:cTn id="9" presetID="22" presetClass="exit" presetSubtype="1" fill="hold" grpId="0" nodeType="afterEffect">
                                  <p:stCondLst>
                                    <p:cond delay="0"/>
                                  </p:stCondLst>
                                  <p:childTnLst>
                                    <p:animEffect transition="out" filter="wipe(up)">
                                      <p:cBhvr>
                                        <p:cTn id="10" dur="59000"/>
                                        <p:tgtEl>
                                          <p:spTgt spid="7"/>
                                        </p:tgtEl>
                                      </p:cBhvr>
                                    </p:animEffect>
                                    <p:set>
                                      <p:cBhvr>
                                        <p:cTn id="11" dur="1" fill="hold">
                                          <p:stCondLst>
                                            <p:cond delay="58999"/>
                                          </p:stCondLst>
                                        </p:cTn>
                                        <p:tgtEl>
                                          <p:spTgt spid="7"/>
                                        </p:tgtEl>
                                        <p:attrNameLst>
                                          <p:attrName>style.visibility</p:attrName>
                                        </p:attrNameLst>
                                      </p:cBhvr>
                                      <p:to>
                                        <p:strVal val="hidden"/>
                                      </p:to>
                                    </p:set>
                                  </p:childTnLst>
                                </p:cTn>
                              </p:par>
                            </p:childTnLst>
                          </p:cTn>
                        </p:par>
                        <p:par>
                          <p:cTn id="12" fill="hold">
                            <p:stCondLst>
                              <p:cond delay="118000"/>
                            </p:stCondLst>
                            <p:childTnLst>
                              <p:par>
                                <p:cTn id="13" presetID="22" presetClass="exit" presetSubtype="4" fill="hold" grpId="0" nodeType="afterEffect">
                                  <p:stCondLst>
                                    <p:cond delay="0"/>
                                  </p:stCondLst>
                                  <p:childTnLst>
                                    <p:animEffect transition="out" filter="wipe(down)">
                                      <p:cBhvr>
                                        <p:cTn id="14" dur="59000"/>
                                        <p:tgtEl>
                                          <p:spTgt spid="8"/>
                                        </p:tgtEl>
                                      </p:cBhvr>
                                    </p:animEffect>
                                    <p:set>
                                      <p:cBhvr>
                                        <p:cTn id="15" dur="1" fill="hold">
                                          <p:stCondLst>
                                            <p:cond delay="58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Mark your work </a:t>
            </a:r>
            <a:endParaRPr lang="en-GB" b="1" dirty="0"/>
          </a:p>
        </p:txBody>
      </p:sp>
      <p:sp>
        <p:nvSpPr>
          <p:cNvPr id="3" name="Content Placeholder 2"/>
          <p:cNvSpPr>
            <a:spLocks noGrp="1"/>
          </p:cNvSpPr>
          <p:nvPr>
            <p:ph idx="1"/>
          </p:nvPr>
        </p:nvSpPr>
        <p:spPr>
          <a:xfrm>
            <a:off x="539552" y="836712"/>
            <a:ext cx="8229600" cy="4525963"/>
          </a:xfrm>
        </p:spPr>
        <p:txBody>
          <a:bodyPr/>
          <a:lstStyle/>
          <a:p>
            <a:pPr marL="0" indent="0">
              <a:buNone/>
            </a:pPr>
            <a:endParaRPr lang="en-GB" dirty="0" smtClean="0"/>
          </a:p>
          <a:p>
            <a:pPr marL="0" indent="0">
              <a:buNone/>
            </a:pPr>
            <a:r>
              <a:rPr lang="en-GB" dirty="0" smtClean="0"/>
              <a:t>4600</a:t>
            </a:r>
            <a:endParaRPr lang="en-GB" dirty="0"/>
          </a:p>
          <a:p>
            <a:pPr marL="0" indent="0">
              <a:buNone/>
            </a:pPr>
            <a:endParaRPr lang="en-GB" dirty="0"/>
          </a:p>
          <a:p>
            <a:pPr marL="0" indent="0">
              <a:buNone/>
            </a:pPr>
            <a:endParaRPr lang="en-GB" dirty="0" smtClean="0"/>
          </a:p>
          <a:p>
            <a:pPr marL="0" indent="0">
              <a:buNone/>
            </a:pPr>
            <a:r>
              <a:rPr lang="en-GB" dirty="0" smtClean="0"/>
              <a:t>64</a:t>
            </a:r>
            <a:r>
              <a:rPr lang="en-GB" baseline="30000" dirty="0" smtClean="0"/>
              <a:t>0</a:t>
            </a:r>
            <a:endParaRPr lang="en-GB" dirty="0" smtClean="0"/>
          </a:p>
          <a:p>
            <a:pPr marL="0" indent="0">
              <a:buNone/>
            </a:pPr>
            <a:endParaRPr lang="en-GB" dirty="0"/>
          </a:p>
          <a:p>
            <a:pPr marL="0" indent="0">
              <a:buNone/>
            </a:pPr>
            <a:endParaRPr lang="en-GB" b="0" i="1" dirty="0" smtClean="0">
              <a:latin typeface="Cambria Math"/>
            </a:endParaRPr>
          </a:p>
          <a:p>
            <a:pPr marL="0" indent="0">
              <a:buNone/>
            </a:pPr>
            <a:endParaRPr lang="en-GB" dirty="0"/>
          </a:p>
          <a:p>
            <a:pPr marL="0" indent="0">
              <a:buNone/>
            </a:pP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806982"/>
            <a:ext cx="2316485" cy="187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4785074"/>
            <a:ext cx="2232248" cy="185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310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b="1" dirty="0" smtClean="0"/>
              <a:t>What is the number? </a:t>
            </a:r>
            <a:endParaRPr lang="en-GB" sz="54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p>
                        <m:sSupPr>
                          <m:ctrlPr>
                            <a:rPr lang="en-GB" sz="6000" i="1" smtClean="0">
                              <a:latin typeface="Cambria Math"/>
                            </a:rPr>
                          </m:ctrlPr>
                        </m:sSupPr>
                        <m:e>
                          <m:r>
                            <a:rPr lang="en-GB" sz="6000" b="0" i="1" smtClean="0">
                              <a:latin typeface="Cambria Math"/>
                            </a:rPr>
                            <m:t>2</m:t>
                          </m:r>
                        </m:e>
                        <m:sup>
                          <m:r>
                            <a:rPr lang="en-GB" sz="6000" b="0" i="1" smtClean="0">
                              <a:latin typeface="Cambria Math"/>
                            </a:rPr>
                            <m:t>6</m:t>
                          </m:r>
                        </m:sup>
                      </m:sSup>
                      <m:r>
                        <a:rPr lang="en-GB" sz="6000" i="1" smtClean="0">
                          <a:latin typeface="Cambria Math"/>
                          <a:ea typeface="Cambria Math"/>
                        </a:rPr>
                        <m:t>×</m:t>
                      </m:r>
                      <m:sSup>
                        <m:sSupPr>
                          <m:ctrlPr>
                            <a:rPr lang="en-GB" sz="6000" i="1" smtClean="0">
                              <a:latin typeface="Cambria Math"/>
                              <a:ea typeface="Cambria Math"/>
                            </a:rPr>
                          </m:ctrlPr>
                        </m:sSupPr>
                        <m:e>
                          <m:r>
                            <a:rPr lang="en-GB" sz="6000" b="0" i="1" smtClean="0">
                              <a:latin typeface="Cambria Math"/>
                              <a:ea typeface="Cambria Math"/>
                            </a:rPr>
                            <m:t>5</m:t>
                          </m:r>
                        </m:e>
                        <m:sup>
                          <m:r>
                            <a:rPr lang="en-GB" sz="6000" b="0" i="1" smtClean="0">
                              <a:latin typeface="Cambria Math"/>
                              <a:ea typeface="Cambria Math"/>
                            </a:rPr>
                            <m:t>6</m:t>
                          </m:r>
                        </m:sup>
                      </m:sSup>
                    </m:oMath>
                  </m:oMathPara>
                </a14:m>
                <a:endParaRPr lang="en-GB" dirty="0" smtClean="0"/>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r>
                        <a:rPr lang="en-GB" sz="6000" b="0" i="1" smtClean="0">
                          <a:latin typeface="Cambria Math"/>
                        </a:rPr>
                        <m:t>1</m:t>
                      </m:r>
                      <m:r>
                        <a:rPr lang="en-GB" sz="6000" b="0" i="1" smtClean="0">
                          <a:latin typeface="Cambria Math"/>
                          <a:ea typeface="Cambria Math"/>
                        </a:rPr>
                        <m:t>×</m:t>
                      </m:r>
                      <m:sSup>
                        <m:sSupPr>
                          <m:ctrlPr>
                            <a:rPr lang="en-GB" sz="6000" b="0" i="1" smtClean="0">
                              <a:latin typeface="Cambria Math"/>
                              <a:ea typeface="Cambria Math"/>
                            </a:rPr>
                          </m:ctrlPr>
                        </m:sSupPr>
                        <m:e>
                          <m:r>
                            <a:rPr lang="en-GB" sz="6000" b="0" i="1" smtClean="0">
                              <a:latin typeface="Cambria Math"/>
                              <a:ea typeface="Cambria Math"/>
                            </a:rPr>
                            <m:t>10</m:t>
                          </m:r>
                        </m:e>
                        <m:sup>
                          <m:r>
                            <a:rPr lang="en-GB" sz="6000" b="0" i="1" smtClean="0">
                              <a:latin typeface="Cambria Math"/>
                              <a:ea typeface="Cambria Math"/>
                            </a:rPr>
                            <m:t>6</m:t>
                          </m:r>
                        </m:sup>
                      </m:sSup>
                    </m:oMath>
                  </m:oMathPara>
                </a14:m>
                <a:endParaRPr lang="en-GB" sz="3600" dirty="0" smtClean="0"/>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rad>
                        <m:radPr>
                          <m:degHide m:val="on"/>
                          <m:ctrlPr>
                            <a:rPr lang="en-GB" sz="6000" i="1" smtClean="0">
                              <a:latin typeface="Cambria Math"/>
                            </a:rPr>
                          </m:ctrlPr>
                        </m:radPr>
                        <m:deg/>
                        <m:e>
                          <m:sSup>
                            <m:sSupPr>
                              <m:ctrlPr>
                                <a:rPr lang="en-GB" sz="6000" i="1" smtClean="0">
                                  <a:latin typeface="Cambria Math"/>
                                </a:rPr>
                              </m:ctrlPr>
                            </m:sSupPr>
                            <m:e>
                              <m:r>
                                <a:rPr lang="en-GB" sz="6000" b="0" i="1" smtClean="0">
                                  <a:latin typeface="Cambria Math"/>
                                </a:rPr>
                                <m:t>10</m:t>
                              </m:r>
                            </m:e>
                            <m:sup>
                              <m:r>
                                <a:rPr lang="en-GB" sz="6000" b="0" i="1" smtClean="0">
                                  <a:latin typeface="Cambria Math"/>
                                </a:rPr>
                                <m:t>12</m:t>
                              </m:r>
                            </m:sup>
                          </m:sSup>
                        </m:e>
                      </m:rad>
                    </m:oMath>
                  </m:oMathPara>
                </a14:m>
                <a:endParaRPr lang="en-GB" dirty="0" smtClean="0"/>
              </a:p>
              <a:p>
                <a:pPr marL="0" indent="0">
                  <a:buNone/>
                </a:pPr>
                <a:endParaRPr lang="en-GB" dirty="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18840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TextBox 5"/>
              <p:cNvSpPr txBox="1"/>
              <p:nvPr/>
            </p:nvSpPr>
            <p:spPr>
              <a:xfrm>
                <a:off x="1323242" y="751743"/>
                <a:ext cx="6519605" cy="92333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sz="5400" b="0" i="1" smtClean="0">
                          <a:latin typeface="Cambria Math"/>
                        </a:rPr>
                        <m:t>1,000,000=1</m:t>
                      </m:r>
                      <m:r>
                        <a:rPr lang="en-GB" sz="5400" b="0" i="1" smtClean="0">
                          <a:latin typeface="Cambria Math"/>
                          <a:ea typeface="Cambria Math"/>
                        </a:rPr>
                        <m:t>×</m:t>
                      </m:r>
                      <m:sSup>
                        <m:sSupPr>
                          <m:ctrlPr>
                            <a:rPr lang="en-GB" sz="5400" b="0" i="1" smtClean="0">
                              <a:latin typeface="Cambria Math"/>
                              <a:ea typeface="Cambria Math"/>
                            </a:rPr>
                          </m:ctrlPr>
                        </m:sSupPr>
                        <m:e>
                          <m:r>
                            <a:rPr lang="en-GB" sz="5400" b="0" i="1" smtClean="0">
                              <a:latin typeface="Cambria Math"/>
                              <a:ea typeface="Cambria Math"/>
                            </a:rPr>
                            <m:t>10</m:t>
                          </m:r>
                        </m:e>
                        <m:sup>
                          <m:r>
                            <a:rPr lang="en-GB" sz="5400" b="0" i="1" smtClean="0">
                              <a:latin typeface="Cambria Math"/>
                              <a:ea typeface="Cambria Math"/>
                            </a:rPr>
                            <m:t>6</m:t>
                          </m:r>
                        </m:sup>
                      </m:sSup>
                    </m:oMath>
                  </m:oMathPara>
                </a14:m>
                <a:endParaRPr lang="en-GB" dirty="0"/>
              </a:p>
            </p:txBody>
          </p:sp>
        </mc:Choice>
        <mc:Fallback>
          <p:sp>
            <p:nvSpPr>
              <p:cNvPr id="6" name="TextBox 5"/>
              <p:cNvSpPr txBox="1">
                <a:spLocks noRot="1" noChangeAspect="1" noMove="1" noResize="1" noEditPoints="1" noAdjustHandles="1" noChangeArrowheads="1" noChangeShapeType="1" noTextEdit="1"/>
              </p:cNvSpPr>
              <p:nvPr/>
            </p:nvSpPr>
            <p:spPr>
              <a:xfrm>
                <a:off x="1323242" y="751743"/>
                <a:ext cx="6519605" cy="923330"/>
              </a:xfrm>
              <a:prstGeom prst="rect">
                <a:avLst/>
              </a:prstGeom>
              <a:blipFill rotWithShape="1">
                <a:blip r:embed="rId3"/>
                <a:stretch>
                  <a:fillRect/>
                </a:stretch>
              </a:blipFill>
            </p:spPr>
            <p:txBody>
              <a:bodyPr/>
              <a:lstStyle/>
              <a:p>
                <a:r>
                  <a:rPr lang="en-GB">
                    <a:noFill/>
                  </a:rPr>
                  <a:t> </a:t>
                </a:r>
              </a:p>
            </p:txBody>
          </p:sp>
        </mc:Fallback>
      </mc:AlternateContent>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5156" y="2501549"/>
            <a:ext cx="4171950"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8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p:cNvSpPr txBox="1">
            <a:spLocks noChangeArrowheads="1"/>
          </p:cNvSpPr>
          <p:nvPr/>
        </p:nvSpPr>
        <p:spPr bwMode="auto">
          <a:xfrm>
            <a:off x="199622" y="383415"/>
            <a:ext cx="874475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3200" dirty="0">
                <a:latin typeface="Euphemia" panose="020B0503040102020104" pitchFamily="34" charset="0"/>
              </a:rPr>
              <a:t>10 000 000 000 000 000 000 000 000 000 000 000 000 000 000 000 000 000 000 000 000 000 000 000 000 000 000 000 000 000 000 000 000 000</a:t>
            </a:r>
          </a:p>
        </p:txBody>
      </p:sp>
      <p:sp>
        <p:nvSpPr>
          <p:cNvPr id="5" name="TextBox 34"/>
          <p:cNvSpPr txBox="1">
            <a:spLocks noChangeArrowheads="1"/>
          </p:cNvSpPr>
          <p:nvPr/>
        </p:nvSpPr>
        <p:spPr bwMode="auto">
          <a:xfrm>
            <a:off x="611188" y="3215528"/>
            <a:ext cx="7921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dirty="0">
              <a:latin typeface="Calibri" panose="020F0502020204030204" pitchFamily="34" charset="0"/>
            </a:endParaRPr>
          </a:p>
        </p:txBody>
      </p:sp>
      <p:sp>
        <p:nvSpPr>
          <p:cNvPr id="2" name="TextBox 1"/>
          <p:cNvSpPr txBox="1"/>
          <p:nvPr/>
        </p:nvSpPr>
        <p:spPr>
          <a:xfrm>
            <a:off x="1687132" y="2445518"/>
            <a:ext cx="5628067" cy="1569660"/>
          </a:xfrm>
          <a:prstGeom prst="rect">
            <a:avLst/>
          </a:prstGeom>
          <a:noFill/>
        </p:spPr>
        <p:txBody>
          <a:bodyPr wrap="square" rtlCol="0">
            <a:spAutoFit/>
          </a:bodyPr>
          <a:lstStyle/>
          <a:p>
            <a:pPr algn="ctr"/>
            <a:r>
              <a:rPr lang="en-GB" sz="2400" dirty="0" smtClean="0">
                <a:latin typeface="Euphemia" panose="020B0503040102020104" pitchFamily="34" charset="0"/>
              </a:rPr>
              <a:t>This large number contains 100 zeroes. </a:t>
            </a:r>
          </a:p>
          <a:p>
            <a:pPr algn="ctr"/>
            <a:endParaRPr lang="en-GB" sz="2400" dirty="0">
              <a:latin typeface="Euphemia" panose="020B0503040102020104" pitchFamily="34" charset="0"/>
            </a:endParaRPr>
          </a:p>
          <a:p>
            <a:pPr algn="ctr"/>
            <a:r>
              <a:rPr lang="en-GB" sz="2400" dirty="0" smtClean="0">
                <a:latin typeface="Euphemia" panose="020B0503040102020104" pitchFamily="34" charset="0"/>
              </a:rPr>
              <a:t>What is this number called? </a:t>
            </a:r>
            <a:endParaRPr lang="en-GB" sz="2400" dirty="0">
              <a:latin typeface="Euphemia" panose="020B0503040102020104" pitchFamily="34" charset="0"/>
            </a:endParaRPr>
          </a:p>
        </p:txBody>
      </p:sp>
      <p:sp>
        <p:nvSpPr>
          <p:cNvPr id="7" name="TextBox 6"/>
          <p:cNvSpPr txBox="1"/>
          <p:nvPr/>
        </p:nvSpPr>
        <p:spPr>
          <a:xfrm>
            <a:off x="1687132" y="4201242"/>
            <a:ext cx="6568226" cy="646331"/>
          </a:xfrm>
          <a:prstGeom prst="rect">
            <a:avLst/>
          </a:prstGeom>
          <a:noFill/>
        </p:spPr>
        <p:txBody>
          <a:bodyPr wrap="square" rtlCol="0">
            <a:spAutoFit/>
          </a:bodyPr>
          <a:lstStyle/>
          <a:p>
            <a:pPr algn="ctr"/>
            <a:r>
              <a:rPr lang="en-GB" dirty="0" smtClean="0">
                <a:latin typeface="Euphemia" panose="020B0503040102020104" pitchFamily="34" charset="0"/>
              </a:rPr>
              <a:t>HINT : a very popular search engine was named after it… </a:t>
            </a:r>
            <a:endParaRPr lang="en-GB" dirty="0">
              <a:latin typeface="Euphemia" panose="020B0503040102020104" pitchFamily="34" charset="0"/>
            </a:endParaRPr>
          </a:p>
          <a:p>
            <a:pPr algn="ctr"/>
            <a:endParaRPr lang="en-GB"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3809" y="4667943"/>
            <a:ext cx="3028680" cy="908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498501" y="5628057"/>
            <a:ext cx="5434885" cy="461665"/>
          </a:xfrm>
          <a:prstGeom prst="rect">
            <a:avLst/>
          </a:prstGeom>
          <a:noFill/>
        </p:spPr>
        <p:txBody>
          <a:bodyPr wrap="square" rtlCol="0">
            <a:spAutoFit/>
          </a:bodyPr>
          <a:lstStyle/>
          <a:p>
            <a:r>
              <a:rPr lang="en-GB" sz="2400" dirty="0" smtClean="0">
                <a:latin typeface="Euphemia" panose="020B0503040102020104" pitchFamily="34" charset="0"/>
              </a:rPr>
              <a:t>But it’s actually spelt GOOGOL</a:t>
            </a:r>
            <a:r>
              <a:rPr lang="en-GB" sz="2400" dirty="0" smtClean="0"/>
              <a:t>.</a:t>
            </a:r>
            <a:endParaRPr lang="en-GB" sz="2400" dirty="0"/>
          </a:p>
        </p:txBody>
      </p:sp>
    </p:spTree>
    <p:custDataLst>
      <p:tags r:id="rId1"/>
    </p:custDataLst>
    <p:extLst>
      <p:ext uri="{BB962C8B-B14F-4D97-AF65-F5344CB8AC3E}">
        <p14:creationId xmlns:p14="http://schemas.microsoft.com/office/powerpoint/2010/main" val="185423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34"/>
              <p:cNvSpPr txBox="1">
                <a:spLocks noChangeArrowheads="1"/>
              </p:cNvSpPr>
              <p:nvPr/>
            </p:nvSpPr>
            <p:spPr bwMode="auto">
              <a:xfrm>
                <a:off x="739590" y="669172"/>
                <a:ext cx="8169742" cy="501675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3200" dirty="0" smtClean="0">
                    <a:solidFill>
                      <a:srgbClr val="000000"/>
                    </a:solidFill>
                    <a:latin typeface="Euphemia" panose="020B0503040102020104" pitchFamily="34" charset="0"/>
                  </a:rPr>
                  <a:t>A Googol can be written in a </a:t>
                </a:r>
                <a:r>
                  <a:rPr lang="en-GB" altLang="en-US" sz="3200" dirty="0" smtClean="0">
                    <a:solidFill>
                      <a:srgbClr val="000000"/>
                    </a:solidFill>
                    <a:latin typeface="Euphemia" panose="020B0503040102020104" pitchFamily="34" charset="0"/>
                  </a:rPr>
                  <a:t>more efficient </a:t>
                </a:r>
                <a:r>
                  <a:rPr lang="en-GB" altLang="en-US" sz="3200" dirty="0" smtClean="0">
                    <a:solidFill>
                      <a:srgbClr val="000000"/>
                    </a:solidFill>
                    <a:latin typeface="Euphemia" panose="020B0503040102020104" pitchFamily="34" charset="0"/>
                  </a:rPr>
                  <a:t>way </a:t>
                </a:r>
                <a:r>
                  <a:rPr lang="en-GB" altLang="en-US" sz="3200" dirty="0" smtClean="0">
                    <a:solidFill>
                      <a:srgbClr val="000000"/>
                    </a:solidFill>
                    <a:latin typeface="Euphemia" panose="020B0503040102020104" pitchFamily="34" charset="0"/>
                  </a:rPr>
                  <a:t>by writing it as </a:t>
                </a:r>
                <a14:m>
                  <m:oMath xmlns:m="http://schemas.openxmlformats.org/officeDocument/2006/math">
                    <m:r>
                      <a:rPr lang="en-GB" altLang="en-US" sz="3200" b="0" i="1" smtClean="0">
                        <a:solidFill>
                          <a:srgbClr val="000000"/>
                        </a:solidFill>
                        <a:latin typeface="Cambria Math"/>
                      </a:rPr>
                      <m:t>1 </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100</m:t>
                        </m:r>
                      </m:sup>
                    </m:sSup>
                  </m:oMath>
                </a14:m>
                <a:endParaRPr lang="en-GB" altLang="en-US" sz="3200" dirty="0" smtClean="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Discuss how we can know that: </a:t>
                </a:r>
              </a:p>
              <a:p>
                <a:pPr eaLnBrk="1" hangingPunct="1"/>
                <a:endParaRPr lang="en-GB" altLang="en-US" sz="3200" dirty="0">
                  <a:solidFill>
                    <a:srgbClr val="000000"/>
                  </a:solidFill>
                  <a:latin typeface="Euphemia" panose="020B0503040102020104" pitchFamily="34" charset="0"/>
                </a:endParaRPr>
              </a:p>
              <a:p>
                <a:pPr eaLnBrk="1" hangingPunct="1"/>
                <a14:m>
                  <m:oMath xmlns:m="http://schemas.openxmlformats.org/officeDocument/2006/math">
                    <m:r>
                      <a:rPr lang="en-GB" altLang="en-US" sz="3200" i="1">
                        <a:solidFill>
                          <a:srgbClr val="000000"/>
                        </a:solidFill>
                        <a:latin typeface="Cambria Math"/>
                      </a:rPr>
                      <m:t>1 </m:t>
                    </m:r>
                    <m:r>
                      <a:rPr lang="en-GB" altLang="en-US" sz="3200" i="1">
                        <a:solidFill>
                          <a:srgbClr val="000000"/>
                        </a:solidFill>
                        <a:latin typeface="Cambria Math"/>
                        <a:ea typeface="Cambria Math"/>
                      </a:rPr>
                      <m:t>×</m:t>
                    </m:r>
                    <m:sSup>
                      <m:sSupPr>
                        <m:ctrlPr>
                          <a:rPr lang="en-GB" altLang="en-US" sz="3200" i="1">
                            <a:solidFill>
                              <a:srgbClr val="000000"/>
                            </a:solidFill>
                            <a:latin typeface="Cambria Math"/>
                            <a:ea typeface="Cambria Math"/>
                          </a:rPr>
                        </m:ctrlPr>
                      </m:sSupPr>
                      <m:e>
                        <m:r>
                          <a:rPr lang="en-GB" altLang="en-US" sz="3200" i="1">
                            <a:solidFill>
                              <a:srgbClr val="000000"/>
                            </a:solidFill>
                            <a:latin typeface="Cambria Math"/>
                            <a:ea typeface="Cambria Math"/>
                          </a:rPr>
                          <m:t>10</m:t>
                        </m:r>
                      </m:e>
                      <m:sup>
                        <m:r>
                          <a:rPr lang="en-GB" altLang="en-US" sz="3200" i="1">
                            <a:solidFill>
                              <a:srgbClr val="000000"/>
                            </a:solidFill>
                            <a:latin typeface="Cambria Math"/>
                            <a:ea typeface="Cambria Math"/>
                          </a:rPr>
                          <m:t>100</m:t>
                        </m:r>
                      </m:sup>
                    </m:sSup>
                    <m:r>
                      <a:rPr lang="en-GB" altLang="en-US" sz="3200" b="0" i="0" smtClean="0">
                        <a:solidFill>
                          <a:srgbClr val="000000"/>
                        </a:solidFill>
                        <a:latin typeface="Cambria Math"/>
                        <a:ea typeface="Cambria Math"/>
                      </a:rPr>
                      <m:t>= </m:t>
                    </m:r>
                  </m:oMath>
                </a14:m>
                <a:r>
                  <a:rPr lang="en-GB" altLang="en-US" sz="3200" dirty="0">
                    <a:latin typeface="Calibri" panose="020F0502020204030204" pitchFamily="34" charset="0"/>
                  </a:rPr>
                  <a:t>10 000 000 000 000 000 000 000 000 000 000 000 000 000 000 000 000 000 000 000 000 000 000 000 000 000 000 000 000 000 000 000 000 000</a:t>
                </a:r>
              </a:p>
              <a:p>
                <a:pPr eaLnBrk="1" hangingPunct="1"/>
                <a:endParaRPr lang="en-GB" altLang="en-US" sz="3200" dirty="0" smtClean="0">
                  <a:solidFill>
                    <a:srgbClr val="000000"/>
                  </a:solidFill>
                  <a:latin typeface="Euphemia" panose="020B0503040102020104" pitchFamily="34" charset="0"/>
                </a:endParaRPr>
              </a:p>
            </p:txBody>
          </p:sp>
        </mc:Choice>
        <mc:Fallback>
          <p:sp>
            <p:nvSpPr>
              <p:cNvPr id="2" name="TextBox 34"/>
              <p:cNvSpPr txBox="1">
                <a:spLocks noRot="1" noChangeAspect="1" noMove="1" noResize="1" noEditPoints="1" noAdjustHandles="1" noChangeArrowheads="1" noChangeShapeType="1" noTextEdit="1"/>
              </p:cNvSpPr>
              <p:nvPr/>
            </p:nvSpPr>
            <p:spPr bwMode="auto">
              <a:xfrm>
                <a:off x="739590" y="669172"/>
                <a:ext cx="8169742" cy="5016758"/>
              </a:xfrm>
              <a:prstGeom prst="rect">
                <a:avLst/>
              </a:prstGeom>
              <a:blipFill rotWithShape="1">
                <a:blip r:embed="rId3"/>
                <a:stretch>
                  <a:fillRect l="-1864" t="-1458" r="-275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186019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347730" y="669172"/>
            <a:ext cx="8561602"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3200" dirty="0" smtClean="0">
                <a:solidFill>
                  <a:srgbClr val="000000"/>
                </a:solidFill>
                <a:latin typeface="Euphemia" panose="020B0503040102020104" pitchFamily="34" charset="0"/>
              </a:rPr>
              <a:t>On your whiteboards write the following values in </a:t>
            </a:r>
            <a:r>
              <a:rPr lang="en-GB" altLang="en-US" sz="3200" dirty="0" smtClean="0">
                <a:solidFill>
                  <a:srgbClr val="000000"/>
                </a:solidFill>
                <a:latin typeface="Euphemia" panose="020B0503040102020104" pitchFamily="34" charset="0"/>
              </a:rPr>
              <a:t>a similar, more efficient way: </a:t>
            </a:r>
            <a:endParaRPr lang="en-GB" altLang="en-US" sz="3200" dirty="0" smtClean="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1 000 000 000 </a:t>
            </a: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7 000 000 000 </a:t>
            </a: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7 300 000 000 </a:t>
            </a: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7 340 000 000 </a:t>
            </a:r>
          </a:p>
        </p:txBody>
      </p:sp>
    </p:spTree>
    <p:extLst>
      <p:ext uri="{BB962C8B-B14F-4D97-AF65-F5344CB8AC3E}">
        <p14:creationId xmlns:p14="http://schemas.microsoft.com/office/powerpoint/2010/main" val="2169487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34"/>
              <p:cNvSpPr txBox="1">
                <a:spLocks noChangeArrowheads="1"/>
              </p:cNvSpPr>
              <p:nvPr/>
            </p:nvSpPr>
            <p:spPr bwMode="auto">
              <a:xfrm>
                <a:off x="347730" y="282806"/>
                <a:ext cx="8561602" cy="61247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2800" dirty="0" smtClean="0">
                    <a:solidFill>
                      <a:srgbClr val="000000"/>
                    </a:solidFill>
                    <a:latin typeface="Euphemia" panose="020B0503040102020104" pitchFamily="34" charset="0"/>
                  </a:rPr>
                  <a:t>7 340 000 000  can be written as: </a:t>
                </a:r>
              </a:p>
              <a:p>
                <a:pPr eaLnBrk="1" hangingPunct="1"/>
                <a:endParaRPr lang="en-GB" altLang="en-US" sz="2800" dirty="0">
                  <a:solidFill>
                    <a:srgbClr val="000000"/>
                  </a:solidFill>
                  <a:latin typeface="Euphemia" panose="020B0503040102020104" pitchFamily="34" charset="0"/>
                </a:endParaRPr>
              </a:p>
              <a:p>
                <a:pPr eaLnBrk="1" hangingPunct="1"/>
                <a14:m>
                  <m:oMathPara xmlns:m="http://schemas.openxmlformats.org/officeDocument/2006/math">
                    <m:oMathParaPr>
                      <m:jc m:val="centerGroup"/>
                    </m:oMathParaPr>
                    <m:oMath xmlns:m="http://schemas.openxmlformats.org/officeDocument/2006/math">
                      <m:r>
                        <a:rPr lang="en-GB" altLang="en-US" sz="2800" b="0" i="1" smtClean="0">
                          <a:solidFill>
                            <a:srgbClr val="000000"/>
                          </a:solidFill>
                          <a:latin typeface="Cambria Math"/>
                        </a:rPr>
                        <m:t>734 </m:t>
                      </m:r>
                      <m:r>
                        <a:rPr lang="en-GB" altLang="en-US" sz="2800" b="0" i="1" smtClean="0">
                          <a:solidFill>
                            <a:srgbClr val="000000"/>
                          </a:solidFill>
                          <a:latin typeface="Cambria Math"/>
                          <a:ea typeface="Cambria Math"/>
                        </a:rPr>
                        <m:t>×</m:t>
                      </m:r>
                      <m:sSup>
                        <m:sSupPr>
                          <m:ctrlPr>
                            <a:rPr lang="en-GB" altLang="en-US" sz="2800" b="0" i="1" smtClean="0">
                              <a:solidFill>
                                <a:srgbClr val="000000"/>
                              </a:solidFill>
                              <a:latin typeface="Cambria Math"/>
                              <a:ea typeface="Cambria Math"/>
                            </a:rPr>
                          </m:ctrlPr>
                        </m:sSupPr>
                        <m:e>
                          <m:r>
                            <a:rPr lang="en-GB" altLang="en-US" sz="2800" b="0" i="1" smtClean="0">
                              <a:solidFill>
                                <a:srgbClr val="000000"/>
                              </a:solidFill>
                              <a:latin typeface="Cambria Math"/>
                              <a:ea typeface="Cambria Math"/>
                            </a:rPr>
                            <m:t>10</m:t>
                          </m:r>
                        </m:e>
                        <m:sup>
                          <m:r>
                            <a:rPr lang="en-GB" altLang="en-US" sz="2800" b="0" i="1" smtClean="0">
                              <a:solidFill>
                                <a:srgbClr val="000000"/>
                              </a:solidFill>
                              <a:latin typeface="Cambria Math"/>
                              <a:ea typeface="Cambria Math"/>
                            </a:rPr>
                            <m:t>7</m:t>
                          </m:r>
                        </m:sup>
                      </m:sSup>
                    </m:oMath>
                  </m:oMathPara>
                </a14:m>
                <a:endParaRPr lang="en-GB" altLang="en-US" sz="2800" dirty="0" smtClean="0">
                  <a:solidFill>
                    <a:srgbClr val="000000"/>
                  </a:solidFill>
                  <a:latin typeface="Euphemia" panose="020B0503040102020104" pitchFamily="34" charset="0"/>
                </a:endParaRPr>
              </a:p>
              <a:p>
                <a:pPr eaLnBrk="1" hangingPunct="1"/>
                <a:endParaRPr lang="en-GB" altLang="en-US" sz="2800" dirty="0">
                  <a:solidFill>
                    <a:srgbClr val="000000"/>
                  </a:solidFill>
                  <a:latin typeface="Euphemia" panose="020B0503040102020104" pitchFamily="34" charset="0"/>
                </a:endParaRPr>
              </a:p>
              <a:p>
                <a:pPr eaLnBrk="1" hangingPunct="1"/>
                <a14:m>
                  <m:oMathPara xmlns:m="http://schemas.openxmlformats.org/officeDocument/2006/math">
                    <m:oMathParaPr>
                      <m:jc m:val="centerGroup"/>
                    </m:oMathParaPr>
                    <m:oMath xmlns:m="http://schemas.openxmlformats.org/officeDocument/2006/math">
                      <m:r>
                        <a:rPr lang="en-GB" altLang="en-US" sz="2800" b="0" i="1" smtClean="0">
                          <a:solidFill>
                            <a:srgbClr val="000000"/>
                          </a:solidFill>
                          <a:latin typeface="Cambria Math"/>
                        </a:rPr>
                        <m:t>73.4 </m:t>
                      </m:r>
                      <m:r>
                        <a:rPr lang="en-GB" altLang="en-US" sz="2800" b="0" i="1" smtClean="0">
                          <a:solidFill>
                            <a:srgbClr val="000000"/>
                          </a:solidFill>
                          <a:latin typeface="Cambria Math"/>
                          <a:ea typeface="Cambria Math"/>
                        </a:rPr>
                        <m:t>×</m:t>
                      </m:r>
                      <m:sSup>
                        <m:sSupPr>
                          <m:ctrlPr>
                            <a:rPr lang="en-GB" altLang="en-US" sz="2800" b="0" i="1" smtClean="0">
                              <a:solidFill>
                                <a:srgbClr val="000000"/>
                              </a:solidFill>
                              <a:latin typeface="Cambria Math"/>
                              <a:ea typeface="Cambria Math"/>
                            </a:rPr>
                          </m:ctrlPr>
                        </m:sSupPr>
                        <m:e>
                          <m:r>
                            <a:rPr lang="en-GB" altLang="en-US" sz="2800" b="0" i="1" smtClean="0">
                              <a:solidFill>
                                <a:srgbClr val="000000"/>
                              </a:solidFill>
                              <a:latin typeface="Cambria Math"/>
                              <a:ea typeface="Cambria Math"/>
                            </a:rPr>
                            <m:t>10</m:t>
                          </m:r>
                        </m:e>
                        <m:sup>
                          <m:r>
                            <a:rPr lang="en-GB" altLang="en-US" sz="2800" b="0" i="1" smtClean="0">
                              <a:solidFill>
                                <a:srgbClr val="000000"/>
                              </a:solidFill>
                              <a:latin typeface="Cambria Math"/>
                              <a:ea typeface="Cambria Math"/>
                            </a:rPr>
                            <m:t>8</m:t>
                          </m:r>
                        </m:sup>
                      </m:sSup>
                    </m:oMath>
                  </m:oMathPara>
                </a14:m>
                <a:endParaRPr lang="en-GB" altLang="en-US" sz="2800" b="0" dirty="0" smtClean="0">
                  <a:solidFill>
                    <a:srgbClr val="000000"/>
                  </a:solidFill>
                  <a:latin typeface="Euphemia" panose="020B0503040102020104" pitchFamily="34" charset="0"/>
                  <a:ea typeface="Cambria Math"/>
                </a:endParaRPr>
              </a:p>
              <a:p>
                <a:pPr eaLnBrk="1" hangingPunct="1"/>
                <a:endParaRPr lang="en-GB" altLang="en-US" sz="2800" dirty="0" smtClean="0">
                  <a:solidFill>
                    <a:srgbClr val="000000"/>
                  </a:solidFill>
                  <a:latin typeface="Euphemia" panose="020B0503040102020104" pitchFamily="34" charset="0"/>
                </a:endParaRPr>
              </a:p>
              <a:p>
                <a:pPr eaLnBrk="1" hangingPunct="1"/>
                <a14:m>
                  <m:oMathPara xmlns:m="http://schemas.openxmlformats.org/officeDocument/2006/math">
                    <m:oMathParaPr>
                      <m:jc m:val="centerGroup"/>
                    </m:oMathParaPr>
                    <m:oMath xmlns:m="http://schemas.openxmlformats.org/officeDocument/2006/math">
                      <m:r>
                        <a:rPr lang="en-GB" altLang="en-US" sz="2800" b="0" i="1" smtClean="0">
                          <a:solidFill>
                            <a:srgbClr val="000000"/>
                          </a:solidFill>
                          <a:latin typeface="Cambria Math"/>
                        </a:rPr>
                        <m:t>7.34 </m:t>
                      </m:r>
                      <m:r>
                        <a:rPr lang="en-GB" altLang="en-US" sz="2800" b="0" i="1" smtClean="0">
                          <a:solidFill>
                            <a:srgbClr val="000000"/>
                          </a:solidFill>
                          <a:latin typeface="Cambria Math"/>
                          <a:ea typeface="Cambria Math"/>
                        </a:rPr>
                        <m:t>×</m:t>
                      </m:r>
                      <m:sSup>
                        <m:sSupPr>
                          <m:ctrlPr>
                            <a:rPr lang="en-GB" altLang="en-US" sz="2800" b="0" i="1" smtClean="0">
                              <a:solidFill>
                                <a:srgbClr val="000000"/>
                              </a:solidFill>
                              <a:latin typeface="Cambria Math"/>
                              <a:ea typeface="Cambria Math"/>
                            </a:rPr>
                          </m:ctrlPr>
                        </m:sSupPr>
                        <m:e>
                          <m:r>
                            <a:rPr lang="en-GB" altLang="en-US" sz="2800" b="0" i="1" smtClean="0">
                              <a:solidFill>
                                <a:srgbClr val="000000"/>
                              </a:solidFill>
                              <a:latin typeface="Cambria Math"/>
                              <a:ea typeface="Cambria Math"/>
                            </a:rPr>
                            <m:t>10</m:t>
                          </m:r>
                        </m:e>
                        <m:sup>
                          <m:r>
                            <a:rPr lang="en-GB" altLang="en-US" sz="2800" b="0" i="1" smtClean="0">
                              <a:solidFill>
                                <a:srgbClr val="000000"/>
                              </a:solidFill>
                              <a:latin typeface="Cambria Math"/>
                              <a:ea typeface="Cambria Math"/>
                            </a:rPr>
                            <m:t>9</m:t>
                          </m:r>
                        </m:sup>
                      </m:sSup>
                    </m:oMath>
                  </m:oMathPara>
                </a14:m>
                <a:endParaRPr lang="en-GB" altLang="en-US" sz="2800" dirty="0" smtClean="0">
                  <a:solidFill>
                    <a:srgbClr val="000000"/>
                  </a:solidFill>
                  <a:latin typeface="Euphemia" panose="020B0503040102020104" pitchFamily="34" charset="0"/>
                </a:endParaRPr>
              </a:p>
              <a:p>
                <a:pPr eaLnBrk="1" hangingPunct="1"/>
                <a:endParaRPr lang="en-GB" altLang="en-US" sz="2800" dirty="0">
                  <a:solidFill>
                    <a:srgbClr val="000000"/>
                  </a:solidFill>
                  <a:latin typeface="Euphemia" panose="020B0503040102020104" pitchFamily="34" charset="0"/>
                </a:endParaRPr>
              </a:p>
              <a:p>
                <a:pPr eaLnBrk="1" hangingPunct="1"/>
                <a14:m>
                  <m:oMathPara xmlns:m="http://schemas.openxmlformats.org/officeDocument/2006/math">
                    <m:oMathParaPr>
                      <m:jc m:val="centerGroup"/>
                    </m:oMathParaPr>
                    <m:oMath xmlns:m="http://schemas.openxmlformats.org/officeDocument/2006/math">
                      <m:r>
                        <a:rPr lang="en-GB" altLang="en-US" sz="2800" b="0" i="1" smtClean="0">
                          <a:solidFill>
                            <a:srgbClr val="000000"/>
                          </a:solidFill>
                          <a:latin typeface="Cambria Math"/>
                        </a:rPr>
                        <m:t>0.734  </m:t>
                      </m:r>
                      <m:r>
                        <a:rPr lang="en-GB" altLang="en-US" sz="2800" b="0" i="1" smtClean="0">
                          <a:solidFill>
                            <a:srgbClr val="000000"/>
                          </a:solidFill>
                          <a:latin typeface="Cambria Math"/>
                          <a:ea typeface="Cambria Math"/>
                        </a:rPr>
                        <m:t>×</m:t>
                      </m:r>
                      <m:sSup>
                        <m:sSupPr>
                          <m:ctrlPr>
                            <a:rPr lang="en-GB" altLang="en-US" sz="2800" b="0" i="1" smtClean="0">
                              <a:solidFill>
                                <a:srgbClr val="000000"/>
                              </a:solidFill>
                              <a:latin typeface="Cambria Math"/>
                              <a:ea typeface="Cambria Math"/>
                            </a:rPr>
                          </m:ctrlPr>
                        </m:sSupPr>
                        <m:e>
                          <m:r>
                            <a:rPr lang="en-GB" altLang="en-US" sz="2800" b="0" i="1" smtClean="0">
                              <a:solidFill>
                                <a:srgbClr val="000000"/>
                              </a:solidFill>
                              <a:latin typeface="Cambria Math"/>
                              <a:ea typeface="Cambria Math"/>
                            </a:rPr>
                            <m:t>10</m:t>
                          </m:r>
                        </m:e>
                        <m:sup>
                          <m:r>
                            <a:rPr lang="en-GB" altLang="en-US" sz="2800" b="0" i="1" smtClean="0">
                              <a:solidFill>
                                <a:srgbClr val="000000"/>
                              </a:solidFill>
                              <a:latin typeface="Cambria Math"/>
                              <a:ea typeface="Cambria Math"/>
                            </a:rPr>
                            <m:t>10</m:t>
                          </m:r>
                        </m:sup>
                      </m:sSup>
                    </m:oMath>
                  </m:oMathPara>
                </a14:m>
                <a:endParaRPr lang="en-GB" altLang="en-US" sz="2800" dirty="0" smtClean="0">
                  <a:solidFill>
                    <a:srgbClr val="000000"/>
                  </a:solidFill>
                  <a:latin typeface="Euphemia" panose="020B0503040102020104" pitchFamily="34" charset="0"/>
                </a:endParaRPr>
              </a:p>
              <a:p>
                <a:pPr eaLnBrk="1" hangingPunct="1"/>
                <a:endParaRPr lang="en-GB" altLang="en-US" sz="2800" dirty="0">
                  <a:solidFill>
                    <a:srgbClr val="000000"/>
                  </a:solidFill>
                  <a:latin typeface="Euphemia" panose="020B0503040102020104" pitchFamily="34" charset="0"/>
                </a:endParaRPr>
              </a:p>
              <a:p>
                <a:pPr eaLnBrk="1" hangingPunct="1"/>
                <a:r>
                  <a:rPr lang="en-GB" altLang="en-US" sz="2800" dirty="0" smtClean="0">
                    <a:solidFill>
                      <a:srgbClr val="000000"/>
                    </a:solidFill>
                    <a:latin typeface="Euphemia" panose="020B0503040102020104" pitchFamily="34" charset="0"/>
                  </a:rPr>
                  <a:t>But only one of these calculations is in STANDARD FORM</a:t>
                </a:r>
                <a:r>
                  <a:rPr lang="en-GB" altLang="en-US" sz="2800" dirty="0" smtClean="0">
                    <a:solidFill>
                      <a:srgbClr val="000000"/>
                    </a:solidFill>
                    <a:latin typeface="Euphemia" panose="020B0503040102020104" pitchFamily="34" charset="0"/>
                  </a:rPr>
                  <a:t>.</a:t>
                </a:r>
              </a:p>
              <a:p>
                <a:pPr eaLnBrk="1" hangingPunct="1"/>
                <a:r>
                  <a:rPr lang="en-GB" altLang="en-US" sz="2800" dirty="0" smtClean="0">
                    <a:solidFill>
                      <a:srgbClr val="000000"/>
                    </a:solidFill>
                    <a:latin typeface="Euphemia" panose="020B0503040102020104" pitchFamily="34" charset="0"/>
                  </a:rPr>
                  <a:t> </a:t>
                </a:r>
                <a:endParaRPr lang="en-GB" altLang="en-US" sz="2800" dirty="0">
                  <a:solidFill>
                    <a:srgbClr val="000000"/>
                  </a:solidFill>
                  <a:latin typeface="Euphemia" panose="020B0503040102020104" pitchFamily="34" charset="0"/>
                </a:endParaRPr>
              </a:p>
              <a:p>
                <a:pPr algn="ctr" eaLnBrk="1" hangingPunct="1"/>
                <a:r>
                  <a:rPr lang="en-GB" altLang="en-US" sz="2800" dirty="0" smtClean="0">
                    <a:solidFill>
                      <a:srgbClr val="000000"/>
                    </a:solidFill>
                    <a:latin typeface="Euphemia" panose="020B0503040102020104" pitchFamily="34" charset="0"/>
                  </a:rPr>
                  <a:t>Which calculation </a:t>
                </a:r>
                <a:r>
                  <a:rPr lang="en-GB" altLang="en-US" sz="2800" dirty="0" smtClean="0">
                    <a:solidFill>
                      <a:srgbClr val="000000"/>
                    </a:solidFill>
                    <a:latin typeface="Euphemia" panose="020B0503040102020104" pitchFamily="34" charset="0"/>
                  </a:rPr>
                  <a:t>you think that </a:t>
                </a:r>
                <a:r>
                  <a:rPr lang="en-GB" altLang="en-US" sz="2800" dirty="0" smtClean="0">
                    <a:solidFill>
                      <a:srgbClr val="000000"/>
                    </a:solidFill>
                    <a:latin typeface="Euphemia" panose="020B0503040102020104" pitchFamily="34" charset="0"/>
                  </a:rPr>
                  <a:t>is? Why?  </a:t>
                </a:r>
                <a:endParaRPr lang="en-GB" altLang="en-US" sz="2800" dirty="0" smtClean="0">
                  <a:solidFill>
                    <a:srgbClr val="000000"/>
                  </a:solidFill>
                  <a:latin typeface="Euphemia" panose="020B0503040102020104" pitchFamily="34" charset="0"/>
                </a:endParaRPr>
              </a:p>
            </p:txBody>
          </p:sp>
        </mc:Choice>
        <mc:Fallback>
          <p:sp>
            <p:nvSpPr>
              <p:cNvPr id="2" name="TextBox 34"/>
              <p:cNvSpPr txBox="1">
                <a:spLocks noRot="1" noChangeAspect="1" noMove="1" noResize="1" noEditPoints="1" noAdjustHandles="1" noChangeArrowheads="1" noChangeShapeType="1" noTextEdit="1"/>
              </p:cNvSpPr>
              <p:nvPr/>
            </p:nvSpPr>
            <p:spPr bwMode="auto">
              <a:xfrm>
                <a:off x="347730" y="282806"/>
                <a:ext cx="8561602" cy="6124754"/>
              </a:xfrm>
              <a:prstGeom prst="rect">
                <a:avLst/>
              </a:prstGeom>
              <a:blipFill rotWithShape="1">
                <a:blip r:embed="rId3"/>
                <a:stretch>
                  <a:fillRect l="-1423" t="-995" r="-356" b="-179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360295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11" end="11"/>
                                            </p:txEl>
                                          </p:spTgt>
                                        </p:tgtEl>
                                        <p:attrNameLst>
                                          <p:attrName>style.visibility</p:attrName>
                                        </p:attrNameLst>
                                      </p:cBhvr>
                                      <p:to>
                                        <p:strVal val="visible"/>
                                      </p:to>
                                    </p:set>
                                    <p:animEffect transition="in" filter="fade">
                                      <p:cBhvr>
                                        <p:cTn id="42" dur="1000"/>
                                        <p:tgtEl>
                                          <p:spTgt spid="2">
                                            <p:txEl>
                                              <p:pRg st="11" end="11"/>
                                            </p:txEl>
                                          </p:spTgt>
                                        </p:tgtEl>
                                      </p:cBhvr>
                                    </p:animEffect>
                                    <p:anim calcmode="lin" valueType="num">
                                      <p:cBhvr>
                                        <p:cTn id="4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12" end="12"/>
                                            </p:txEl>
                                          </p:spTgt>
                                        </p:tgtEl>
                                        <p:attrNameLst>
                                          <p:attrName>style.visibility</p:attrName>
                                        </p:attrNameLst>
                                      </p:cBhvr>
                                      <p:to>
                                        <p:strVal val="visible"/>
                                      </p:to>
                                    </p:set>
                                    <p:animEffect transition="in" filter="fade">
                                      <p:cBhvr>
                                        <p:cTn id="49" dur="1000"/>
                                        <p:tgtEl>
                                          <p:spTgt spid="2">
                                            <p:txEl>
                                              <p:pRg st="12" end="12"/>
                                            </p:txEl>
                                          </p:spTgt>
                                        </p:tgtEl>
                                      </p:cBhvr>
                                    </p:animEffect>
                                    <p:anim calcmode="lin" valueType="num">
                                      <p:cBhvr>
                                        <p:cTn id="50"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34"/>
              <p:cNvSpPr txBox="1">
                <a:spLocks noChangeArrowheads="1"/>
              </p:cNvSpPr>
              <p:nvPr/>
            </p:nvSpPr>
            <p:spPr bwMode="auto">
              <a:xfrm>
                <a:off x="347730" y="282806"/>
                <a:ext cx="8561602" cy="523220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GB" altLang="en-US" sz="2800" dirty="0" smtClean="0">
                  <a:solidFill>
                    <a:srgbClr val="000000"/>
                  </a:solidFill>
                  <a:latin typeface="Euphemia" panose="020B0503040102020104" pitchFamily="34" charset="0"/>
                </a:endParaRPr>
              </a:p>
              <a:p>
                <a:pPr eaLnBrk="1" hangingPunct="1"/>
                <a14:m>
                  <m:oMathPara xmlns:m="http://schemas.openxmlformats.org/officeDocument/2006/math">
                    <m:oMathParaPr>
                      <m:jc m:val="centerGroup"/>
                    </m:oMathParaPr>
                    <m:oMath xmlns:m="http://schemas.openxmlformats.org/officeDocument/2006/math">
                      <m:r>
                        <a:rPr lang="en-GB" altLang="en-US" sz="5400" b="0" i="1" smtClean="0">
                          <a:solidFill>
                            <a:srgbClr val="000000"/>
                          </a:solidFill>
                          <a:latin typeface="Cambria Math"/>
                        </a:rPr>
                        <m:t>𝑎</m:t>
                      </m:r>
                      <m:r>
                        <a:rPr lang="en-GB" altLang="en-US" sz="5400" b="0" i="1" smtClean="0">
                          <a:solidFill>
                            <a:srgbClr val="000000"/>
                          </a:solidFill>
                          <a:latin typeface="Cambria Math"/>
                        </a:rPr>
                        <m:t> ×</m:t>
                      </m:r>
                      <m:sSup>
                        <m:sSupPr>
                          <m:ctrlPr>
                            <a:rPr lang="en-GB" altLang="en-US" sz="5400" b="0" i="1" smtClean="0">
                              <a:solidFill>
                                <a:srgbClr val="000000"/>
                              </a:solidFill>
                              <a:latin typeface="Cambria Math"/>
                              <a:ea typeface="Cambria Math"/>
                            </a:rPr>
                          </m:ctrlPr>
                        </m:sSupPr>
                        <m:e>
                          <m:r>
                            <a:rPr lang="en-GB" altLang="en-US" sz="5400" b="0" i="1" smtClean="0">
                              <a:solidFill>
                                <a:srgbClr val="000000"/>
                              </a:solidFill>
                              <a:latin typeface="Cambria Math"/>
                              <a:ea typeface="Cambria Math"/>
                            </a:rPr>
                            <m:t>10</m:t>
                          </m:r>
                        </m:e>
                        <m:sup>
                          <m:r>
                            <a:rPr lang="en-GB" altLang="en-US" sz="5400" b="0" i="1" smtClean="0">
                              <a:solidFill>
                                <a:srgbClr val="000000"/>
                              </a:solidFill>
                              <a:latin typeface="Cambria Math"/>
                              <a:ea typeface="Cambria Math"/>
                            </a:rPr>
                            <m:t>𝑛</m:t>
                          </m:r>
                        </m:sup>
                      </m:sSup>
                    </m:oMath>
                  </m:oMathPara>
                </a14:m>
                <a:endParaRPr lang="en-GB" altLang="en-US" sz="5400" dirty="0" smtClean="0">
                  <a:solidFill>
                    <a:srgbClr val="000000"/>
                  </a:solidFill>
                  <a:latin typeface="Euphemia" panose="020B0503040102020104" pitchFamily="34" charset="0"/>
                </a:endParaRPr>
              </a:p>
              <a:p>
                <a:pPr eaLnBrk="1" hangingPunct="1"/>
                <a:endParaRPr lang="en-GB" altLang="en-US" sz="2800" dirty="0">
                  <a:solidFill>
                    <a:srgbClr val="000000"/>
                  </a:solidFill>
                  <a:latin typeface="Euphemia" panose="020B0503040102020104" pitchFamily="34" charset="0"/>
                </a:endParaRPr>
              </a:p>
              <a:p>
                <a:pPr lvl="0" eaLnBrk="1" hangingPunct="1"/>
                <a:r>
                  <a:rPr lang="en-GB" altLang="en-US" sz="2800" dirty="0">
                    <a:solidFill>
                      <a:srgbClr val="000000"/>
                    </a:solidFill>
                    <a:latin typeface="Euphemia" panose="020B0503040102020104" pitchFamily="34" charset="0"/>
                    <a:ea typeface="+mn-ea"/>
                  </a:rPr>
                  <a:t>A number written in this way is </a:t>
                </a:r>
                <a:r>
                  <a:rPr lang="en-GB" altLang="en-US" sz="2800" dirty="0" smtClean="0">
                    <a:solidFill>
                      <a:srgbClr val="000000"/>
                    </a:solidFill>
                    <a:latin typeface="Euphemia" panose="020B0503040102020104" pitchFamily="34" charset="0"/>
                    <a:ea typeface="+mn-ea"/>
                  </a:rPr>
                  <a:t>a number written </a:t>
                </a:r>
                <a:r>
                  <a:rPr lang="en-GB" altLang="en-US" sz="2800" dirty="0">
                    <a:solidFill>
                      <a:srgbClr val="000000"/>
                    </a:solidFill>
                    <a:latin typeface="Euphemia" panose="020B0503040102020104" pitchFamily="34" charset="0"/>
                    <a:ea typeface="+mn-ea"/>
                  </a:rPr>
                  <a:t>in STANDARD </a:t>
                </a:r>
                <a:r>
                  <a:rPr lang="en-GB" altLang="en-US" sz="2800" dirty="0" smtClean="0">
                    <a:solidFill>
                      <a:srgbClr val="000000"/>
                    </a:solidFill>
                    <a:latin typeface="Euphemia" panose="020B0503040102020104" pitchFamily="34" charset="0"/>
                    <a:ea typeface="+mn-ea"/>
                  </a:rPr>
                  <a:t>FORM. </a:t>
                </a:r>
                <a:endParaRPr lang="en-GB" altLang="en-US" sz="2800" dirty="0">
                  <a:solidFill>
                    <a:srgbClr val="000000"/>
                  </a:solidFill>
                  <a:latin typeface="Euphemia" panose="020B0503040102020104" pitchFamily="34" charset="0"/>
                  <a:ea typeface="+mn-ea"/>
                </a:endParaRPr>
              </a:p>
              <a:p>
                <a:pPr eaLnBrk="1" hangingPunct="1"/>
                <a:endParaRPr lang="en-GB" altLang="en-US" sz="2800" dirty="0" smtClean="0">
                  <a:solidFill>
                    <a:srgbClr val="000000"/>
                  </a:solidFill>
                  <a:latin typeface="Euphemia" panose="020B0503040102020104" pitchFamily="34" charset="0"/>
                </a:endParaRPr>
              </a:p>
              <a:p>
                <a:pPr eaLnBrk="1" hangingPunct="1"/>
                <a:r>
                  <a:rPr lang="en-GB" altLang="en-US" sz="2800" dirty="0">
                    <a:solidFill>
                      <a:srgbClr val="000000"/>
                    </a:solidFill>
                    <a:latin typeface="Euphemia" panose="020B0503040102020104" pitchFamily="34" charset="0"/>
                  </a:rPr>
                  <a:t>I</a:t>
                </a:r>
                <a:r>
                  <a:rPr lang="en-GB" altLang="en-US" sz="2800" dirty="0" smtClean="0">
                    <a:solidFill>
                      <a:srgbClr val="000000"/>
                    </a:solidFill>
                    <a:latin typeface="Euphemia" panose="020B0503040102020104" pitchFamily="34" charset="0"/>
                  </a:rPr>
                  <a:t>t is important to understand that </a:t>
                </a:r>
                <a14:m>
                  <m:oMath xmlns:m="http://schemas.openxmlformats.org/officeDocument/2006/math">
                    <m:r>
                      <a:rPr lang="en-GB" altLang="en-US" sz="2800" i="1" dirty="0" smtClean="0">
                        <a:solidFill>
                          <a:srgbClr val="000000"/>
                        </a:solidFill>
                        <a:latin typeface="Cambria Math"/>
                      </a:rPr>
                      <m:t>𝑎</m:t>
                    </m:r>
                  </m:oMath>
                </a14:m>
                <a:r>
                  <a:rPr lang="en-GB" altLang="en-US" sz="2800" dirty="0" smtClean="0">
                    <a:solidFill>
                      <a:srgbClr val="000000"/>
                    </a:solidFill>
                    <a:latin typeface="Euphemia" panose="020B0503040102020104" pitchFamily="34" charset="0"/>
                  </a:rPr>
                  <a:t> must be a value greater or equal to 1 but less than 10 and that </a:t>
                </a:r>
                <a14:m>
                  <m:oMath xmlns:m="http://schemas.openxmlformats.org/officeDocument/2006/math">
                    <m:r>
                      <a:rPr lang="en-GB" altLang="en-US" sz="2800" i="1" dirty="0" smtClean="0">
                        <a:solidFill>
                          <a:srgbClr val="000000"/>
                        </a:solidFill>
                        <a:latin typeface="Cambria Math"/>
                      </a:rPr>
                      <m:t>𝑛</m:t>
                    </m:r>
                    <m:r>
                      <a:rPr lang="en-GB" altLang="en-US" sz="2800" b="0" i="1" dirty="0" smtClean="0">
                        <a:solidFill>
                          <a:srgbClr val="000000"/>
                        </a:solidFill>
                        <a:latin typeface="Cambria Math"/>
                      </a:rPr>
                      <m:t> </m:t>
                    </m:r>
                  </m:oMath>
                </a14:m>
                <a:r>
                  <a:rPr lang="en-GB" altLang="en-US" sz="2800" dirty="0" smtClean="0">
                    <a:solidFill>
                      <a:srgbClr val="000000"/>
                    </a:solidFill>
                    <a:latin typeface="Euphemia" panose="020B0503040102020104" pitchFamily="34" charset="0"/>
                  </a:rPr>
                  <a:t>is a positive or negative integer. </a:t>
                </a:r>
              </a:p>
              <a:p>
                <a:pPr eaLnBrk="1" hangingPunct="1"/>
                <a:endParaRPr lang="en-GB" altLang="en-US" sz="2800" dirty="0">
                  <a:solidFill>
                    <a:srgbClr val="000000"/>
                  </a:solidFill>
                  <a:latin typeface="Euphemia" panose="020B0503040102020104" pitchFamily="34" charset="0"/>
                </a:endParaRPr>
              </a:p>
              <a:p>
                <a:pPr eaLnBrk="1" hangingPunct="1"/>
                <a:endParaRPr lang="en-GB" altLang="en-US" sz="2800" dirty="0" smtClean="0">
                  <a:solidFill>
                    <a:srgbClr val="000000"/>
                  </a:solidFill>
                  <a:latin typeface="Euphemia" panose="020B0503040102020104" pitchFamily="34" charset="0"/>
                </a:endParaRPr>
              </a:p>
            </p:txBody>
          </p:sp>
        </mc:Choice>
        <mc:Fallback xmlns="">
          <p:sp>
            <p:nvSpPr>
              <p:cNvPr id="2" name="TextBox 34"/>
              <p:cNvSpPr txBox="1">
                <a:spLocks noRot="1" noChangeAspect="1" noMove="1" noResize="1" noEditPoints="1" noAdjustHandles="1" noChangeArrowheads="1" noChangeShapeType="1" noTextEdit="1"/>
              </p:cNvSpPr>
              <p:nvPr/>
            </p:nvSpPr>
            <p:spPr bwMode="auto">
              <a:xfrm>
                <a:off x="347730" y="282806"/>
                <a:ext cx="8561602" cy="5232202"/>
              </a:xfrm>
              <a:prstGeom prst="rect">
                <a:avLst/>
              </a:prstGeom>
              <a:blipFill rotWithShape="1">
                <a:blip r:embed="rId2"/>
                <a:stretch>
                  <a:fillRect l="-1423" r="-49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754134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507772" y="2664868"/>
            <a:ext cx="8169742" cy="107721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3200" dirty="0" smtClean="0">
                <a:latin typeface="Euphemia" panose="020B0503040102020104" pitchFamily="34" charset="0"/>
              </a:rPr>
              <a:t>Which of these numbers are written in standard form? </a:t>
            </a:r>
            <a:endParaRPr lang="en-GB" altLang="en-US" sz="3200" dirty="0">
              <a:latin typeface="Euphemia" panose="020B0503040102020104"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3768495" y="5583710"/>
                <a:ext cx="2049600"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4</m:t>
                          </m:r>
                        </m:sup>
                      </m:sSup>
                    </m:oMath>
                  </m:oMathPara>
                </a14:m>
                <a:endParaRPr lang="en-GB" sz="3200" dirty="0"/>
              </a:p>
            </p:txBody>
          </p:sp>
        </mc:Choice>
        <mc:Fallback xmlns="">
          <p:sp>
            <p:nvSpPr>
              <p:cNvPr id="3" name="TextBox 2"/>
              <p:cNvSpPr txBox="1">
                <a:spLocks noRot="1" noChangeAspect="1" noMove="1" noResize="1" noEditPoints="1" noAdjustHandles="1" noChangeArrowheads="1" noChangeShapeType="1" noTextEdit="1"/>
              </p:cNvSpPr>
              <p:nvPr/>
            </p:nvSpPr>
            <p:spPr>
              <a:xfrm>
                <a:off x="3768495" y="5583710"/>
                <a:ext cx="2049600" cy="584775"/>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763143" y="4520485"/>
                <a:ext cx="234936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0.4 </m:t>
                          </m:r>
                        </m:sup>
                      </m:sSup>
                    </m:oMath>
                  </m:oMathPara>
                </a14:m>
                <a:endParaRPr lang="en-GB" sz="3200" dirty="0"/>
              </a:p>
            </p:txBody>
          </p:sp>
        </mc:Choice>
        <mc:Fallback xmlns="">
          <p:sp>
            <p:nvSpPr>
              <p:cNvPr id="4" name="TextBox 3"/>
              <p:cNvSpPr txBox="1">
                <a:spLocks noRot="1" noChangeAspect="1" noMove="1" noResize="1" noEditPoints="1" noAdjustHandles="1" noChangeArrowheads="1" noChangeShapeType="1" noTextEdit="1"/>
              </p:cNvSpPr>
              <p:nvPr/>
            </p:nvSpPr>
            <p:spPr>
              <a:xfrm>
                <a:off x="763143" y="4520485"/>
                <a:ext cx="2349361" cy="584775"/>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07772" y="518372"/>
                <a:ext cx="1964640"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4</m:t>
                          </m:r>
                        </m:sup>
                      </m:sSup>
                    </m:oMath>
                  </m:oMathPara>
                </a14:m>
                <a:endParaRPr lang="en-GB"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507772" y="518372"/>
                <a:ext cx="1964640" cy="584775"/>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400288" y="518373"/>
                <a:ext cx="2277226"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0.12 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4</m:t>
                          </m:r>
                        </m:sup>
                      </m:sSup>
                    </m:oMath>
                  </m:oMathPara>
                </a14:m>
                <a:endParaRPr lang="en-GB" sz="3200" dirty="0"/>
              </a:p>
            </p:txBody>
          </p:sp>
        </mc:Choice>
        <mc:Fallback xmlns="">
          <p:sp>
            <p:nvSpPr>
              <p:cNvPr id="6" name="TextBox 5"/>
              <p:cNvSpPr txBox="1">
                <a:spLocks noRot="1" noChangeAspect="1" noMove="1" noResize="1" noEditPoints="1" noAdjustHandles="1" noChangeArrowheads="1" noChangeShapeType="1" noTextEdit="1"/>
              </p:cNvSpPr>
              <p:nvPr/>
            </p:nvSpPr>
            <p:spPr>
              <a:xfrm>
                <a:off x="6400288" y="518373"/>
                <a:ext cx="2277226" cy="58477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278426" y="4378818"/>
                <a:ext cx="102887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3200" b="0" i="1" smtClean="0">
                              <a:latin typeface="Cambria Math"/>
                            </a:rPr>
                          </m:ctrlPr>
                        </m:sSupPr>
                        <m:e>
                          <m:r>
                            <a:rPr lang="en-GB" sz="3200" b="0" i="1" smtClean="0">
                              <a:latin typeface="Cambria Math"/>
                            </a:rPr>
                            <m:t>1.2</m:t>
                          </m:r>
                        </m:e>
                        <m:sup>
                          <m:r>
                            <a:rPr lang="en-GB" sz="3200" b="0" i="1" smtClean="0">
                              <a:latin typeface="Cambria Math"/>
                            </a:rPr>
                            <m:t>4</m:t>
                          </m:r>
                        </m:sup>
                      </m:sSup>
                    </m:oMath>
                  </m:oMathPara>
                </a14:m>
                <a:endParaRPr lang="en-GB" sz="3200" b="0" dirty="0" smtClean="0">
                  <a:ea typeface="Cambria Math"/>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7278426" y="4378818"/>
                <a:ext cx="1028871" cy="58477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67843" y="1438392"/>
                <a:ext cx="226760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−4</m:t>
                          </m:r>
                        </m:sup>
                      </m:sSup>
                    </m:oMath>
                  </m:oMathPara>
                </a14:m>
                <a:endParaRPr lang="en-GB" sz="3200" dirty="0"/>
              </a:p>
            </p:txBody>
          </p:sp>
        </mc:Choice>
        <mc:Fallback xmlns="">
          <p:sp>
            <p:nvSpPr>
              <p:cNvPr id="9" name="TextBox 8"/>
              <p:cNvSpPr txBox="1">
                <a:spLocks noRot="1" noChangeAspect="1" noMove="1" noResize="1" noEditPoints="1" noAdjustHandles="1" noChangeArrowheads="1" noChangeShapeType="1" noTextEdit="1"/>
              </p:cNvSpPr>
              <p:nvPr/>
            </p:nvSpPr>
            <p:spPr>
              <a:xfrm>
                <a:off x="3567843" y="1438392"/>
                <a:ext cx="2267608" cy="584775"/>
              </a:xfrm>
              <a:prstGeom prst="rect">
                <a:avLst/>
              </a:prstGeom>
              <a:blipFill rotWithShape="1">
                <a:blip r:embed="rId8"/>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984895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507772" y="2664868"/>
            <a:ext cx="8169742" cy="107721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3200" dirty="0" smtClean="0">
                <a:solidFill>
                  <a:srgbClr val="000000"/>
                </a:solidFill>
                <a:latin typeface="Euphemia" panose="020B0503040102020104" pitchFamily="34" charset="0"/>
              </a:rPr>
              <a:t>Which of these numbers are written in standard form? </a:t>
            </a:r>
            <a:endParaRPr lang="en-GB" altLang="en-US" sz="3200" dirty="0">
              <a:solidFill>
                <a:srgbClr val="000000"/>
              </a:solidFill>
              <a:latin typeface="Euphemia" panose="020B0503040102020104"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3768495" y="5583710"/>
                <a:ext cx="2049600"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0000"/>
                          </a:solidFill>
                          <a:latin typeface="Cambria Math"/>
                        </a:rPr>
                        <m:t>1.2 </m:t>
                      </m:r>
                      <m:r>
                        <a:rPr lang="en-GB" sz="3200" i="1" smtClean="0">
                          <a:solidFill>
                            <a:srgbClr val="000000"/>
                          </a:solidFill>
                          <a:latin typeface="Cambria Math"/>
                          <a:ea typeface="Cambria Math"/>
                        </a:rPr>
                        <m:t>×</m:t>
                      </m:r>
                      <m:sSup>
                        <m:sSupPr>
                          <m:ctrlPr>
                            <a:rPr lang="en-GB" sz="3200" i="1" smtClean="0">
                              <a:solidFill>
                                <a:srgbClr val="000000"/>
                              </a:solidFill>
                              <a:latin typeface="Cambria Math"/>
                              <a:ea typeface="Cambria Math"/>
                            </a:rPr>
                          </m:ctrlPr>
                        </m:sSupPr>
                        <m:e>
                          <m:r>
                            <a:rPr lang="en-GB" sz="3200" i="1" smtClean="0">
                              <a:solidFill>
                                <a:srgbClr val="000000"/>
                              </a:solidFill>
                              <a:latin typeface="Cambria Math"/>
                              <a:ea typeface="Cambria Math"/>
                            </a:rPr>
                            <m:t>10</m:t>
                          </m:r>
                        </m:e>
                        <m:sup>
                          <m:r>
                            <a:rPr lang="en-GB" sz="3200" i="1" smtClean="0">
                              <a:solidFill>
                                <a:srgbClr val="000000"/>
                              </a:solidFill>
                              <a:latin typeface="Cambria Math"/>
                              <a:ea typeface="Cambria Math"/>
                            </a:rPr>
                            <m:t>4</m:t>
                          </m:r>
                        </m:sup>
                      </m:sSup>
                    </m:oMath>
                  </m:oMathPara>
                </a14:m>
                <a:endParaRPr lang="en-GB" sz="3200" dirty="0">
                  <a:solidFill>
                    <a:srgbClr val="00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3768495" y="5583710"/>
                <a:ext cx="2049600" cy="584775"/>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763143" y="4520485"/>
                <a:ext cx="234936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0000"/>
                          </a:solidFill>
                          <a:latin typeface="Cambria Math"/>
                        </a:rPr>
                        <m:t>1.2 </m:t>
                      </m:r>
                      <m:r>
                        <a:rPr lang="en-GB" sz="3200" i="1" smtClean="0">
                          <a:solidFill>
                            <a:srgbClr val="000000"/>
                          </a:solidFill>
                          <a:latin typeface="Cambria Math"/>
                          <a:ea typeface="Cambria Math"/>
                        </a:rPr>
                        <m:t>×</m:t>
                      </m:r>
                      <m:sSup>
                        <m:sSupPr>
                          <m:ctrlPr>
                            <a:rPr lang="en-GB" sz="3200" i="1" smtClean="0">
                              <a:solidFill>
                                <a:srgbClr val="000000"/>
                              </a:solidFill>
                              <a:latin typeface="Cambria Math"/>
                              <a:ea typeface="Cambria Math"/>
                            </a:rPr>
                          </m:ctrlPr>
                        </m:sSupPr>
                        <m:e>
                          <m:r>
                            <a:rPr lang="en-GB" sz="3200" i="1" smtClean="0">
                              <a:solidFill>
                                <a:srgbClr val="000000"/>
                              </a:solidFill>
                              <a:latin typeface="Cambria Math"/>
                              <a:ea typeface="Cambria Math"/>
                            </a:rPr>
                            <m:t>10</m:t>
                          </m:r>
                        </m:e>
                        <m:sup>
                          <m:r>
                            <a:rPr lang="en-GB" sz="3200" i="1" smtClean="0">
                              <a:solidFill>
                                <a:srgbClr val="000000"/>
                              </a:solidFill>
                              <a:latin typeface="Cambria Math"/>
                              <a:ea typeface="Cambria Math"/>
                            </a:rPr>
                            <m:t>0.4 </m:t>
                          </m:r>
                        </m:sup>
                      </m:sSup>
                    </m:oMath>
                  </m:oMathPara>
                </a14:m>
                <a:endParaRPr lang="en-GB" sz="3200" dirty="0">
                  <a:solidFill>
                    <a:srgbClr val="00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763143" y="4520485"/>
                <a:ext cx="2349361" cy="584775"/>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955504" y="810761"/>
                <a:ext cx="1964640"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0000"/>
                          </a:solidFill>
                          <a:latin typeface="Cambria Math"/>
                        </a:rPr>
                        <m:t>12 </m:t>
                      </m:r>
                      <m:r>
                        <a:rPr lang="en-GB" sz="3200" i="1" smtClean="0">
                          <a:solidFill>
                            <a:srgbClr val="000000"/>
                          </a:solidFill>
                          <a:latin typeface="Cambria Math"/>
                          <a:ea typeface="Cambria Math"/>
                        </a:rPr>
                        <m:t>×</m:t>
                      </m:r>
                      <m:sSup>
                        <m:sSupPr>
                          <m:ctrlPr>
                            <a:rPr lang="en-GB" sz="3200" i="1" smtClean="0">
                              <a:solidFill>
                                <a:srgbClr val="000000"/>
                              </a:solidFill>
                              <a:latin typeface="Cambria Math"/>
                              <a:ea typeface="Cambria Math"/>
                            </a:rPr>
                          </m:ctrlPr>
                        </m:sSupPr>
                        <m:e>
                          <m:r>
                            <a:rPr lang="en-GB" sz="3200" i="1" smtClean="0">
                              <a:solidFill>
                                <a:srgbClr val="000000"/>
                              </a:solidFill>
                              <a:latin typeface="Cambria Math"/>
                              <a:ea typeface="Cambria Math"/>
                            </a:rPr>
                            <m:t>10</m:t>
                          </m:r>
                        </m:e>
                        <m:sup>
                          <m:r>
                            <a:rPr lang="en-GB" sz="3200" i="1" smtClean="0">
                              <a:solidFill>
                                <a:srgbClr val="000000"/>
                              </a:solidFill>
                              <a:latin typeface="Cambria Math"/>
                              <a:ea typeface="Cambria Math"/>
                            </a:rPr>
                            <m:t>4</m:t>
                          </m:r>
                        </m:sup>
                      </m:sSup>
                    </m:oMath>
                  </m:oMathPara>
                </a14:m>
                <a:endParaRPr lang="en-GB" sz="3200" dirty="0">
                  <a:solidFill>
                    <a:srgbClr val="00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55504" y="810761"/>
                <a:ext cx="1964640" cy="584775"/>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400288" y="827863"/>
                <a:ext cx="2277226"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0000"/>
                          </a:solidFill>
                          <a:latin typeface="Cambria Math"/>
                        </a:rPr>
                        <m:t>0.12 </m:t>
                      </m:r>
                      <m:r>
                        <a:rPr lang="en-GB" sz="3200" i="1" smtClean="0">
                          <a:solidFill>
                            <a:srgbClr val="000000"/>
                          </a:solidFill>
                          <a:latin typeface="Cambria Math"/>
                          <a:ea typeface="Cambria Math"/>
                        </a:rPr>
                        <m:t>×</m:t>
                      </m:r>
                      <m:sSup>
                        <m:sSupPr>
                          <m:ctrlPr>
                            <a:rPr lang="en-GB" sz="3200" i="1" smtClean="0">
                              <a:solidFill>
                                <a:srgbClr val="000000"/>
                              </a:solidFill>
                              <a:latin typeface="Cambria Math"/>
                              <a:ea typeface="Cambria Math"/>
                            </a:rPr>
                          </m:ctrlPr>
                        </m:sSupPr>
                        <m:e>
                          <m:r>
                            <a:rPr lang="en-GB" sz="3200" i="1" smtClean="0">
                              <a:solidFill>
                                <a:srgbClr val="000000"/>
                              </a:solidFill>
                              <a:latin typeface="Cambria Math"/>
                              <a:ea typeface="Cambria Math"/>
                            </a:rPr>
                            <m:t>10</m:t>
                          </m:r>
                        </m:e>
                        <m:sup>
                          <m:r>
                            <a:rPr lang="en-GB" sz="3200" i="1" smtClean="0">
                              <a:solidFill>
                                <a:srgbClr val="000000"/>
                              </a:solidFill>
                              <a:latin typeface="Cambria Math"/>
                              <a:ea typeface="Cambria Math"/>
                            </a:rPr>
                            <m:t>4</m:t>
                          </m:r>
                        </m:sup>
                      </m:sSup>
                    </m:oMath>
                  </m:oMathPara>
                </a14:m>
                <a:endParaRPr lang="en-GB" sz="3200" dirty="0">
                  <a:solidFill>
                    <a:srgbClr val="00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6400288" y="827863"/>
                <a:ext cx="2277226" cy="58477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278426" y="4378818"/>
                <a:ext cx="102887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3200" i="1" smtClean="0">
                              <a:solidFill>
                                <a:srgbClr val="000000"/>
                              </a:solidFill>
                              <a:latin typeface="Cambria Math"/>
                            </a:rPr>
                          </m:ctrlPr>
                        </m:sSupPr>
                        <m:e>
                          <m:r>
                            <a:rPr lang="en-GB" sz="3200" i="1" smtClean="0">
                              <a:solidFill>
                                <a:srgbClr val="000000"/>
                              </a:solidFill>
                              <a:latin typeface="Cambria Math"/>
                            </a:rPr>
                            <m:t>1.2</m:t>
                          </m:r>
                        </m:e>
                        <m:sup>
                          <m:r>
                            <a:rPr lang="en-GB" sz="3200" i="1" smtClean="0">
                              <a:solidFill>
                                <a:srgbClr val="000000"/>
                              </a:solidFill>
                              <a:latin typeface="Cambria Math"/>
                            </a:rPr>
                            <m:t>4</m:t>
                          </m:r>
                        </m:sup>
                      </m:sSup>
                    </m:oMath>
                  </m:oMathPara>
                </a14:m>
                <a:endParaRPr lang="en-GB" sz="3200" dirty="0" smtClean="0">
                  <a:solidFill>
                    <a:srgbClr val="000000"/>
                  </a:solidFill>
                  <a:ea typeface="Cambria Math"/>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7278426" y="4378818"/>
                <a:ext cx="1028871" cy="584775"/>
              </a:xfrm>
              <a:prstGeom prst="rect">
                <a:avLst/>
              </a:prstGeom>
              <a:blipFill rotWithShape="1">
                <a:blip r:embed="rId7"/>
                <a:stretch>
                  <a:fillRect/>
                </a:stretch>
              </a:blipFill>
            </p:spPr>
            <p:txBody>
              <a:bodyPr/>
              <a:lstStyle/>
              <a:p>
                <a:r>
                  <a:rPr lang="en-GB">
                    <a:noFill/>
                  </a:rPr>
                  <a:t> </a:t>
                </a:r>
              </a:p>
            </p:txBody>
          </p:sp>
        </mc:Fallback>
      </mc:AlternateContent>
      <p:sp>
        <p:nvSpPr>
          <p:cNvPr id="8" name="Oval 7"/>
          <p:cNvSpPr/>
          <p:nvPr/>
        </p:nvSpPr>
        <p:spPr>
          <a:xfrm>
            <a:off x="3768495" y="5409127"/>
            <a:ext cx="2168666" cy="9659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p:cNvSpPr txBox="1"/>
              <p:nvPr/>
            </p:nvSpPr>
            <p:spPr>
              <a:xfrm>
                <a:off x="3567843" y="1438392"/>
                <a:ext cx="226760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a:rPr>
                        <m:t>1.2 </m:t>
                      </m:r>
                      <m:r>
                        <a:rPr lang="en-GB" sz="3200" b="0" i="1" smtClean="0">
                          <a:latin typeface="Cambria Math"/>
                          <a:ea typeface="Cambria Math"/>
                        </a:rPr>
                        <m:t>×</m:t>
                      </m:r>
                      <m:sSup>
                        <m:sSupPr>
                          <m:ctrlPr>
                            <a:rPr lang="en-GB" sz="3200" b="0" i="1" smtClean="0">
                              <a:latin typeface="Cambria Math"/>
                              <a:ea typeface="Cambria Math"/>
                            </a:rPr>
                          </m:ctrlPr>
                        </m:sSupPr>
                        <m:e>
                          <m:r>
                            <a:rPr lang="en-GB" sz="3200" b="0" i="1" smtClean="0">
                              <a:latin typeface="Cambria Math"/>
                              <a:ea typeface="Cambria Math"/>
                            </a:rPr>
                            <m:t>10</m:t>
                          </m:r>
                        </m:e>
                        <m:sup>
                          <m:r>
                            <a:rPr lang="en-GB" sz="3200" b="0" i="1" smtClean="0">
                              <a:latin typeface="Cambria Math"/>
                              <a:ea typeface="Cambria Math"/>
                            </a:rPr>
                            <m:t>−4</m:t>
                          </m:r>
                        </m:sup>
                      </m:sSup>
                    </m:oMath>
                  </m:oMathPara>
                </a14:m>
                <a:endParaRPr lang="en-GB" sz="3200" dirty="0"/>
              </a:p>
            </p:txBody>
          </p:sp>
        </mc:Choice>
        <mc:Fallback xmlns="">
          <p:sp>
            <p:nvSpPr>
              <p:cNvPr id="9" name="TextBox 8"/>
              <p:cNvSpPr txBox="1">
                <a:spLocks noRot="1" noChangeAspect="1" noMove="1" noResize="1" noEditPoints="1" noAdjustHandles="1" noChangeArrowheads="1" noChangeShapeType="1" noTextEdit="1"/>
              </p:cNvSpPr>
              <p:nvPr/>
            </p:nvSpPr>
            <p:spPr>
              <a:xfrm>
                <a:off x="3567843" y="1438392"/>
                <a:ext cx="2267608" cy="584775"/>
              </a:xfrm>
              <a:prstGeom prst="rect">
                <a:avLst/>
              </a:prstGeom>
              <a:blipFill rotWithShape="1">
                <a:blip r:embed="rId8"/>
                <a:stretch>
                  <a:fillRect/>
                </a:stretch>
              </a:blipFill>
            </p:spPr>
            <p:txBody>
              <a:bodyPr/>
              <a:lstStyle/>
              <a:p>
                <a:r>
                  <a:rPr lang="en-GB">
                    <a:noFill/>
                  </a:rPr>
                  <a:t> </a:t>
                </a:r>
              </a:p>
            </p:txBody>
          </p:sp>
        </mc:Fallback>
      </mc:AlternateContent>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7843" y="1233891"/>
            <a:ext cx="21955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41281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347730" y="361354"/>
            <a:ext cx="8561602"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2800" dirty="0" smtClean="0">
                <a:solidFill>
                  <a:srgbClr val="000000"/>
                </a:solidFill>
                <a:latin typeface="Euphemia" panose="020B0503040102020104" pitchFamily="34" charset="0"/>
              </a:rPr>
              <a:t>Here are the distances of each planet from the sun. </a:t>
            </a:r>
          </a:p>
          <a:p>
            <a:pPr eaLnBrk="1" hangingPunct="1"/>
            <a:r>
              <a:rPr lang="en-GB" altLang="en-US" sz="2800" dirty="0" smtClean="0">
                <a:solidFill>
                  <a:srgbClr val="000000"/>
                </a:solidFill>
                <a:latin typeface="Euphemia" panose="020B0503040102020104" pitchFamily="34" charset="0"/>
              </a:rPr>
              <a:t>Write each distance in standard form. </a:t>
            </a:r>
            <a:endParaRPr lang="en-GB" altLang="en-US" sz="2800"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Mercury – 60,000,000 km </a:t>
            </a:r>
          </a:p>
          <a:p>
            <a:pPr eaLnBrk="1" hangingPunct="1"/>
            <a:r>
              <a:rPr lang="en-GB" altLang="en-US" sz="3200" dirty="0" smtClean="0">
                <a:solidFill>
                  <a:srgbClr val="000000"/>
                </a:solidFill>
                <a:latin typeface="Euphemia" panose="020B0503040102020104" pitchFamily="34" charset="0"/>
              </a:rPr>
              <a:t>Venus – 110,000,000 km </a:t>
            </a:r>
          </a:p>
          <a:p>
            <a:pPr eaLnBrk="1" hangingPunct="1"/>
            <a:r>
              <a:rPr lang="en-GB" altLang="en-US" sz="3200" dirty="0" smtClean="0">
                <a:solidFill>
                  <a:srgbClr val="000000"/>
                </a:solidFill>
                <a:latin typeface="Euphemia" panose="020B0503040102020104" pitchFamily="34" charset="0"/>
              </a:rPr>
              <a:t>Earth – 149,600,000 km </a:t>
            </a:r>
          </a:p>
          <a:p>
            <a:pPr eaLnBrk="1" hangingPunct="1"/>
            <a:r>
              <a:rPr lang="en-GB" altLang="en-US" sz="3200" dirty="0" smtClean="0">
                <a:solidFill>
                  <a:srgbClr val="000000"/>
                </a:solidFill>
                <a:latin typeface="Euphemia" panose="020B0503040102020104" pitchFamily="34" charset="0"/>
              </a:rPr>
              <a:t>Mars – 207,900,000 km</a:t>
            </a:r>
          </a:p>
          <a:p>
            <a:pPr eaLnBrk="1" hangingPunct="1"/>
            <a:r>
              <a:rPr lang="en-GB" altLang="en-US" sz="3200" dirty="0" smtClean="0">
                <a:solidFill>
                  <a:srgbClr val="000000"/>
                </a:solidFill>
                <a:latin typeface="Euphemia" panose="020B0503040102020104" pitchFamily="34" charset="0"/>
              </a:rPr>
              <a:t>Jupiter – 778.3 million km </a:t>
            </a:r>
          </a:p>
          <a:p>
            <a:pPr eaLnBrk="1" hangingPunct="1"/>
            <a:r>
              <a:rPr lang="en-GB" altLang="en-US" sz="3200" dirty="0" smtClean="0">
                <a:solidFill>
                  <a:srgbClr val="000000"/>
                </a:solidFill>
                <a:latin typeface="Euphemia" panose="020B0503040102020104" pitchFamily="34" charset="0"/>
              </a:rPr>
              <a:t>Saturn – 1427 million km </a:t>
            </a:r>
          </a:p>
          <a:p>
            <a:pPr eaLnBrk="1" hangingPunct="1"/>
            <a:r>
              <a:rPr lang="en-GB" altLang="en-US" sz="3200" dirty="0" smtClean="0">
                <a:solidFill>
                  <a:srgbClr val="000000"/>
                </a:solidFill>
                <a:latin typeface="Euphemia" panose="020B0503040102020104" pitchFamily="34" charset="0"/>
              </a:rPr>
              <a:t>Uranus – 2871.1 million km</a:t>
            </a:r>
          </a:p>
          <a:p>
            <a:pPr eaLnBrk="1" hangingPunct="1"/>
            <a:r>
              <a:rPr lang="en-GB" altLang="en-US" sz="3200" dirty="0" smtClean="0">
                <a:solidFill>
                  <a:srgbClr val="000000"/>
                </a:solidFill>
                <a:latin typeface="Euphemia" panose="020B0503040102020104" pitchFamily="34" charset="0"/>
              </a:rPr>
              <a:t>Neptune – 4497.1 million km</a:t>
            </a:r>
          </a:p>
          <a:p>
            <a:pPr eaLnBrk="1" hangingPunct="1"/>
            <a:endParaRPr lang="en-GB" altLang="en-US" sz="3200" dirty="0" smtClean="0">
              <a:solidFill>
                <a:srgbClr val="000000"/>
              </a:solidFill>
              <a:latin typeface="Euphemia" panose="020B0503040102020104" pitchFamily="34"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079" y="5902738"/>
            <a:ext cx="7034398" cy="81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974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34"/>
              <p:cNvSpPr txBox="1">
                <a:spLocks noChangeArrowheads="1"/>
              </p:cNvSpPr>
              <p:nvPr/>
            </p:nvSpPr>
            <p:spPr bwMode="auto">
              <a:xfrm>
                <a:off x="347730" y="336214"/>
                <a:ext cx="8561602" cy="507408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GB" altLang="en-US" sz="3600" b="1" dirty="0" smtClean="0">
                    <a:solidFill>
                      <a:srgbClr val="000000"/>
                    </a:solidFill>
                    <a:latin typeface="Euphemia" panose="020B0503040102020104" pitchFamily="34" charset="0"/>
                  </a:rPr>
                  <a:t>Mark your work </a:t>
                </a:r>
                <a:endParaRPr lang="en-GB" altLang="en-US" sz="3600" b="1"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Mercury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b="0" i="1" smtClean="0">
                        <a:solidFill>
                          <a:srgbClr val="000000"/>
                        </a:solidFill>
                        <a:latin typeface="Cambria Math"/>
                      </a:rPr>
                      <m:t>6</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7</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Venus – </a:t>
                </a:r>
                <a14:m>
                  <m:oMath xmlns:m="http://schemas.openxmlformats.org/officeDocument/2006/math">
                    <m:r>
                      <a:rPr lang="en-GB" altLang="en-US" sz="3200" b="0" i="1" dirty="0" smtClean="0">
                        <a:solidFill>
                          <a:srgbClr val="000000"/>
                        </a:solidFill>
                        <a:latin typeface="Cambria Math"/>
                      </a:rPr>
                      <m:t>1.1 </m:t>
                    </m:r>
                    <m:r>
                      <a:rPr lang="en-GB" altLang="en-US" sz="3200" b="0" i="1" dirty="0" smtClean="0">
                        <a:solidFill>
                          <a:srgbClr val="000000"/>
                        </a:solidFill>
                        <a:latin typeface="Cambria Math"/>
                        <a:ea typeface="Cambria Math"/>
                      </a:rPr>
                      <m:t>×</m:t>
                    </m:r>
                    <m:sSup>
                      <m:sSupPr>
                        <m:ctrlPr>
                          <a:rPr lang="en-GB" altLang="en-US" sz="3200" b="0" i="1" dirty="0" smtClean="0">
                            <a:solidFill>
                              <a:srgbClr val="000000"/>
                            </a:solidFill>
                            <a:latin typeface="Cambria Math"/>
                            <a:ea typeface="Cambria Math"/>
                          </a:rPr>
                        </m:ctrlPr>
                      </m:sSupPr>
                      <m:e>
                        <m:r>
                          <a:rPr lang="en-GB" altLang="en-US" sz="3200" b="0" i="1" dirty="0" smtClean="0">
                            <a:solidFill>
                              <a:srgbClr val="000000"/>
                            </a:solidFill>
                            <a:latin typeface="Cambria Math"/>
                            <a:ea typeface="Cambria Math"/>
                          </a:rPr>
                          <m:t>10</m:t>
                        </m:r>
                      </m:e>
                      <m:sup>
                        <m:r>
                          <a:rPr lang="en-GB" altLang="en-US" sz="3200" b="0" i="1" dirty="0" smtClean="0">
                            <a:solidFill>
                              <a:srgbClr val="000000"/>
                            </a:solidFill>
                            <a:latin typeface="Cambria Math"/>
                            <a:ea typeface="Cambria Math"/>
                          </a:rPr>
                          <m:t>8</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Earth – </a:t>
                </a:r>
                <a14:m>
                  <m:oMath xmlns:m="http://schemas.openxmlformats.org/officeDocument/2006/math">
                    <m:r>
                      <a:rPr lang="en-GB" altLang="en-US" sz="3200" b="0" i="1" dirty="0" smtClean="0">
                        <a:solidFill>
                          <a:srgbClr val="000000"/>
                        </a:solidFill>
                        <a:latin typeface="Cambria Math"/>
                      </a:rPr>
                      <m:t>1.496</m:t>
                    </m:r>
                    <m:r>
                      <a:rPr lang="en-GB" altLang="en-US" sz="3200" b="0" i="1" dirty="0" smtClean="0">
                        <a:solidFill>
                          <a:srgbClr val="000000"/>
                        </a:solidFill>
                        <a:latin typeface="Cambria Math"/>
                        <a:ea typeface="Cambria Math"/>
                      </a:rPr>
                      <m:t>×</m:t>
                    </m:r>
                    <m:sSup>
                      <m:sSupPr>
                        <m:ctrlPr>
                          <a:rPr lang="en-GB" altLang="en-US" sz="3200" b="0" i="1" dirty="0" smtClean="0">
                            <a:solidFill>
                              <a:srgbClr val="000000"/>
                            </a:solidFill>
                            <a:latin typeface="Cambria Math"/>
                            <a:ea typeface="Cambria Math"/>
                          </a:rPr>
                        </m:ctrlPr>
                      </m:sSupPr>
                      <m:e>
                        <m:r>
                          <a:rPr lang="en-GB" altLang="en-US" sz="3200" b="0" i="1" dirty="0" smtClean="0">
                            <a:solidFill>
                              <a:srgbClr val="000000"/>
                            </a:solidFill>
                            <a:latin typeface="Cambria Math"/>
                            <a:ea typeface="Cambria Math"/>
                          </a:rPr>
                          <m:t>10</m:t>
                        </m:r>
                      </m:e>
                      <m:sup>
                        <m:r>
                          <a:rPr lang="en-GB" altLang="en-US" sz="3200" b="0" i="1" dirty="0" smtClean="0">
                            <a:solidFill>
                              <a:srgbClr val="000000"/>
                            </a:solidFill>
                            <a:latin typeface="Cambria Math"/>
                            <a:ea typeface="Cambria Math"/>
                          </a:rPr>
                          <m:t>8</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Mars – </a:t>
                </a:r>
                <a14:m>
                  <m:oMath xmlns:m="http://schemas.openxmlformats.org/officeDocument/2006/math">
                    <m:r>
                      <a:rPr lang="en-GB" altLang="en-US" sz="3200" i="1" dirty="0" smtClean="0">
                        <a:solidFill>
                          <a:srgbClr val="000000"/>
                        </a:solidFill>
                        <a:latin typeface="Cambria Math"/>
                      </a:rPr>
                      <m:t>2</m:t>
                    </m:r>
                    <m:r>
                      <a:rPr lang="en-GB" altLang="en-US" sz="3200" b="0" i="1" dirty="0" smtClean="0">
                        <a:solidFill>
                          <a:srgbClr val="000000"/>
                        </a:solidFill>
                        <a:latin typeface="Cambria Math"/>
                      </a:rPr>
                      <m:t>.</m:t>
                    </m:r>
                    <m:r>
                      <a:rPr lang="en-GB" altLang="en-US" sz="3200" i="1" dirty="0" smtClean="0">
                        <a:solidFill>
                          <a:srgbClr val="000000"/>
                        </a:solidFill>
                        <a:latin typeface="Cambria Math"/>
                      </a:rPr>
                      <m:t>079</m:t>
                    </m:r>
                    <m:r>
                      <a:rPr lang="en-GB" altLang="en-US" sz="3200" i="1" dirty="0" smtClean="0">
                        <a:solidFill>
                          <a:srgbClr val="000000"/>
                        </a:solidFill>
                        <a:latin typeface="Cambria Math"/>
                        <a:ea typeface="Cambria Math"/>
                      </a:rPr>
                      <m:t>×</m:t>
                    </m:r>
                    <m:sSup>
                      <m:sSupPr>
                        <m:ctrlPr>
                          <a:rPr lang="en-GB" altLang="en-US" sz="3200" i="1" dirty="0" smtClean="0">
                            <a:solidFill>
                              <a:srgbClr val="000000"/>
                            </a:solidFill>
                            <a:latin typeface="Cambria Math"/>
                            <a:ea typeface="Cambria Math"/>
                          </a:rPr>
                        </m:ctrlPr>
                      </m:sSupPr>
                      <m:e>
                        <m:r>
                          <a:rPr lang="en-GB" altLang="en-US" sz="3200" b="0" i="1" dirty="0" smtClean="0">
                            <a:solidFill>
                              <a:srgbClr val="000000"/>
                            </a:solidFill>
                            <a:latin typeface="Cambria Math"/>
                            <a:ea typeface="Cambria Math"/>
                          </a:rPr>
                          <m:t>10</m:t>
                        </m:r>
                      </m:e>
                      <m:sup>
                        <m:r>
                          <a:rPr lang="en-GB" altLang="en-US" sz="3200" b="0" i="1" dirty="0" smtClean="0">
                            <a:solidFill>
                              <a:srgbClr val="000000"/>
                            </a:solidFill>
                            <a:latin typeface="Cambria Math"/>
                            <a:ea typeface="Cambria Math"/>
                          </a:rPr>
                          <m:t>8</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Jupiter – </a:t>
                </a:r>
                <a14:m>
                  <m:oMath xmlns:m="http://schemas.openxmlformats.org/officeDocument/2006/math">
                    <m:r>
                      <a:rPr lang="en-GB" altLang="en-US" sz="3200" i="1" dirty="0" smtClean="0">
                        <a:solidFill>
                          <a:srgbClr val="000000"/>
                        </a:solidFill>
                        <a:latin typeface="Cambria Math"/>
                      </a:rPr>
                      <m:t>7.783</m:t>
                    </m:r>
                    <m:r>
                      <a:rPr lang="en-GB" altLang="en-US" sz="3200" i="1" dirty="0" smtClean="0">
                        <a:solidFill>
                          <a:srgbClr val="000000"/>
                        </a:solidFill>
                        <a:latin typeface="Cambria Math"/>
                        <a:ea typeface="Cambria Math"/>
                      </a:rPr>
                      <m:t>×</m:t>
                    </m:r>
                    <m:sSup>
                      <m:sSupPr>
                        <m:ctrlPr>
                          <a:rPr lang="en-GB" altLang="en-US" sz="3200" i="1" dirty="0" smtClean="0">
                            <a:solidFill>
                              <a:srgbClr val="000000"/>
                            </a:solidFill>
                            <a:latin typeface="Cambria Math"/>
                            <a:ea typeface="Cambria Math"/>
                          </a:rPr>
                        </m:ctrlPr>
                      </m:sSupPr>
                      <m:e>
                        <m:r>
                          <a:rPr lang="en-GB" altLang="en-US" sz="3200" b="0" i="1" dirty="0" smtClean="0">
                            <a:solidFill>
                              <a:srgbClr val="000000"/>
                            </a:solidFill>
                            <a:latin typeface="Cambria Math"/>
                            <a:ea typeface="Cambria Math"/>
                          </a:rPr>
                          <m:t>10</m:t>
                        </m:r>
                      </m:e>
                      <m:sup>
                        <m:r>
                          <a:rPr lang="en-GB" altLang="en-US" sz="3200" b="0" i="1" dirty="0" smtClean="0">
                            <a:solidFill>
                              <a:srgbClr val="000000"/>
                            </a:solidFill>
                            <a:latin typeface="Cambria Math"/>
                            <a:ea typeface="Cambria Math"/>
                          </a:rPr>
                          <m:t>8</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Saturn </a:t>
                </a:r>
                <a:r>
                  <a:rPr lang="en-GB" altLang="en-US" sz="3200" dirty="0" smtClean="0">
                    <a:solidFill>
                      <a:srgbClr val="000000"/>
                    </a:solidFill>
                    <a:latin typeface="Euphemia" panose="020B0503040102020104" pitchFamily="34" charset="0"/>
                  </a:rPr>
                  <a:t>–</a:t>
                </a:r>
                <a14:m>
                  <m:oMath xmlns:m="http://schemas.openxmlformats.org/officeDocument/2006/math">
                    <m:r>
                      <a:rPr lang="en-GB" altLang="en-US" sz="3200" b="0" i="0" smtClean="0">
                        <a:solidFill>
                          <a:srgbClr val="000000"/>
                        </a:solidFill>
                        <a:latin typeface="Cambria Math"/>
                      </a:rPr>
                      <m:t>  </m:t>
                    </m:r>
                    <m:r>
                      <a:rPr lang="en-GB" altLang="en-US" sz="3200" b="0" i="1" smtClean="0">
                        <a:solidFill>
                          <a:srgbClr val="000000"/>
                        </a:solidFill>
                        <a:latin typeface="Cambria Math"/>
                      </a:rPr>
                      <m:t>1.427</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9</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Uranus –</a:t>
                </a:r>
                <a14:m>
                  <m:oMath xmlns:m="http://schemas.openxmlformats.org/officeDocument/2006/math">
                    <m:r>
                      <a:rPr lang="en-GB" altLang="en-US" sz="3200" b="0" i="0" smtClean="0">
                        <a:solidFill>
                          <a:srgbClr val="000000"/>
                        </a:solidFill>
                        <a:latin typeface="Cambria Math"/>
                      </a:rPr>
                      <m:t> </m:t>
                    </m:r>
                    <m:r>
                      <a:rPr lang="en-GB" altLang="en-US" sz="3200" b="0" i="1" smtClean="0">
                        <a:solidFill>
                          <a:srgbClr val="000000"/>
                        </a:solidFill>
                        <a:latin typeface="Cambria Math"/>
                      </a:rPr>
                      <m:t>2.8711</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9</m:t>
                        </m:r>
                      </m:sup>
                    </m:sSup>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Neptune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b="0" i="1" smtClean="0">
                        <a:solidFill>
                          <a:srgbClr val="000000"/>
                        </a:solidFill>
                        <a:latin typeface="Cambria Math"/>
                      </a:rPr>
                      <m:t>4.49713</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9</m:t>
                        </m:r>
                      </m:sup>
                    </m:sSup>
                  </m:oMath>
                </a14:m>
                <a:endParaRPr lang="en-GB" altLang="en-US" sz="3200" dirty="0" smtClean="0">
                  <a:solidFill>
                    <a:srgbClr val="000000"/>
                  </a:solidFill>
                  <a:latin typeface="Euphemia" panose="020B0503040102020104" pitchFamily="34" charset="0"/>
                </a:endParaRPr>
              </a:p>
            </p:txBody>
          </p:sp>
        </mc:Choice>
        <mc:Fallback>
          <p:sp>
            <p:nvSpPr>
              <p:cNvPr id="2" name="TextBox 34"/>
              <p:cNvSpPr txBox="1">
                <a:spLocks noRot="1" noChangeAspect="1" noMove="1" noResize="1" noEditPoints="1" noAdjustHandles="1" noChangeArrowheads="1" noChangeShapeType="1" noTextEdit="1"/>
              </p:cNvSpPr>
              <p:nvPr/>
            </p:nvSpPr>
            <p:spPr bwMode="auto">
              <a:xfrm>
                <a:off x="347730" y="336214"/>
                <a:ext cx="8561602" cy="5074081"/>
              </a:xfrm>
              <a:prstGeom prst="rect">
                <a:avLst/>
              </a:prstGeom>
              <a:blipFill rotWithShape="1">
                <a:blip r:embed="rId3"/>
                <a:stretch>
                  <a:fillRect l="-1779" t="-1801" r="-4626" b="-288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079" y="5902738"/>
            <a:ext cx="7034398" cy="81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2956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34"/>
              <p:cNvSpPr txBox="1">
                <a:spLocks noChangeArrowheads="1"/>
              </p:cNvSpPr>
              <p:nvPr/>
            </p:nvSpPr>
            <p:spPr bwMode="auto">
              <a:xfrm>
                <a:off x="347730" y="361354"/>
                <a:ext cx="8561602" cy="552189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2800" dirty="0" smtClean="0">
                    <a:solidFill>
                      <a:srgbClr val="000000"/>
                    </a:solidFill>
                    <a:latin typeface="Euphemia" panose="020B0503040102020104" pitchFamily="34" charset="0"/>
                  </a:rPr>
                  <a:t>Here are the diameters </a:t>
                </a:r>
                <a:r>
                  <a:rPr lang="en-GB" altLang="en-US" sz="2800" dirty="0" smtClean="0">
                    <a:solidFill>
                      <a:srgbClr val="000000"/>
                    </a:solidFill>
                    <a:latin typeface="Euphemia" panose="020B0503040102020104" pitchFamily="34" charset="0"/>
                  </a:rPr>
                  <a:t>of each </a:t>
                </a:r>
                <a:r>
                  <a:rPr lang="en-GB" altLang="en-US" sz="2800" dirty="0" smtClean="0">
                    <a:solidFill>
                      <a:srgbClr val="000000"/>
                    </a:solidFill>
                    <a:latin typeface="Euphemia" panose="020B0503040102020104" pitchFamily="34" charset="0"/>
                  </a:rPr>
                  <a:t>planet.</a:t>
                </a:r>
                <a:endParaRPr lang="en-GB" altLang="en-US" sz="2800" dirty="0" smtClean="0">
                  <a:solidFill>
                    <a:srgbClr val="000000"/>
                  </a:solidFill>
                  <a:latin typeface="Euphemia" panose="020B0503040102020104" pitchFamily="34" charset="0"/>
                </a:endParaRPr>
              </a:p>
              <a:p>
                <a:pPr eaLnBrk="1" hangingPunct="1"/>
                <a:r>
                  <a:rPr lang="en-GB" altLang="en-US" sz="2800" dirty="0" smtClean="0">
                    <a:solidFill>
                      <a:srgbClr val="000000"/>
                    </a:solidFill>
                    <a:latin typeface="Euphemia" panose="020B0503040102020104" pitchFamily="34" charset="0"/>
                  </a:rPr>
                  <a:t>Write each distance </a:t>
                </a:r>
                <a:r>
                  <a:rPr lang="en-GB" altLang="en-US" sz="2800" dirty="0" smtClean="0">
                    <a:solidFill>
                      <a:srgbClr val="000000"/>
                    </a:solidFill>
                    <a:latin typeface="Euphemia" panose="020B0503040102020104" pitchFamily="34" charset="0"/>
                  </a:rPr>
                  <a:t>as an ordinary number. </a:t>
                </a:r>
                <a:endParaRPr lang="en-GB" altLang="en-US" sz="2800"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Mercury – </a:t>
                </a:r>
                <a14:m>
                  <m:oMath xmlns:m="http://schemas.openxmlformats.org/officeDocument/2006/math">
                    <m:r>
                      <a:rPr lang="en-GB" altLang="en-US" sz="3200" b="0" i="1" smtClean="0">
                        <a:solidFill>
                          <a:srgbClr val="000000"/>
                        </a:solidFill>
                        <a:latin typeface="Cambria Math"/>
                      </a:rPr>
                      <m:t>4</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3</m:t>
                        </m:r>
                      </m:sup>
                    </m:sSup>
                    <m:r>
                      <a:rPr lang="en-GB" altLang="en-US" sz="3200" b="0" i="0" smtClean="0">
                        <a:solidFill>
                          <a:srgbClr val="000000"/>
                        </a:solidFill>
                        <a:latin typeface="Cambria Math"/>
                        <a:ea typeface="Cambria Math"/>
                      </a:rPr>
                      <m:t> </m:t>
                    </m:r>
                    <m:r>
                      <m:rPr>
                        <m:sty m:val="p"/>
                      </m:rPr>
                      <a:rPr lang="en-GB" altLang="en-US" sz="3200" b="0" i="0" smtClean="0">
                        <a:solidFill>
                          <a:srgbClr val="000000"/>
                        </a:solidFill>
                        <a:latin typeface="Cambria Math"/>
                        <a:ea typeface="Cambria Math"/>
                      </a:rPr>
                      <m:t>km</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Venus – </a:t>
                </a:r>
                <a14:m>
                  <m:oMath xmlns:m="http://schemas.openxmlformats.org/officeDocument/2006/math">
                    <m:r>
                      <a:rPr lang="en-GB" altLang="en-US" sz="3200" b="0" i="0" dirty="0" smtClean="0">
                        <a:solidFill>
                          <a:srgbClr val="000000"/>
                        </a:solidFill>
                        <a:latin typeface="Cambria Math"/>
                      </a:rPr>
                      <m:t>1.2</m:t>
                    </m:r>
                    <m:r>
                      <a:rPr lang="en-GB" altLang="en-US" sz="3200" b="0" i="1" dirty="0" smtClean="0">
                        <a:solidFill>
                          <a:srgbClr val="000000"/>
                        </a:solidFill>
                        <a:latin typeface="Cambria Math"/>
                        <a:ea typeface="Cambria Math"/>
                      </a:rPr>
                      <m:t>×</m:t>
                    </m:r>
                    <m:sSup>
                      <m:sSupPr>
                        <m:ctrlPr>
                          <a:rPr lang="en-GB" altLang="en-US" sz="3200" b="0" i="1" dirty="0" smtClean="0">
                            <a:solidFill>
                              <a:srgbClr val="000000"/>
                            </a:solidFill>
                            <a:latin typeface="Cambria Math"/>
                            <a:ea typeface="Cambria Math"/>
                          </a:rPr>
                        </m:ctrlPr>
                      </m:sSupPr>
                      <m:e>
                        <m:r>
                          <a:rPr lang="en-GB" altLang="en-US" sz="3200" b="0" i="1" dirty="0" smtClean="0">
                            <a:solidFill>
                              <a:srgbClr val="000000"/>
                            </a:solidFill>
                            <a:latin typeface="Cambria Math"/>
                            <a:ea typeface="Cambria Math"/>
                          </a:rPr>
                          <m:t>10</m:t>
                        </m:r>
                      </m:e>
                      <m:sup>
                        <m:r>
                          <a:rPr lang="en-GB" altLang="en-US" sz="3200" b="0" i="1" dirty="0" smtClean="0">
                            <a:solidFill>
                              <a:srgbClr val="000000"/>
                            </a:solidFill>
                            <a:latin typeface="Cambria Math"/>
                            <a:ea typeface="Cambria Math"/>
                          </a:rPr>
                          <m:t>4</m:t>
                        </m:r>
                      </m:sup>
                    </m:sSup>
                    <m:r>
                      <a:rPr lang="en-GB" altLang="en-US" sz="3200" b="0" i="1" dirty="0" smtClean="0">
                        <a:solidFill>
                          <a:srgbClr val="000000"/>
                        </a:solidFill>
                        <a:latin typeface="Cambria Math"/>
                      </a:rPr>
                      <m:t> </m:t>
                    </m:r>
                    <m:r>
                      <a:rPr lang="en-GB" altLang="en-US" sz="3200" b="0" i="1" dirty="0" smtClean="0">
                        <a:solidFill>
                          <a:srgbClr val="000000"/>
                        </a:solidFill>
                        <a:latin typeface="Cambria Math"/>
                      </a:rPr>
                      <m:t>𝑘𝑚</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Earth – </a:t>
                </a:r>
                <a14:m>
                  <m:oMath xmlns:m="http://schemas.openxmlformats.org/officeDocument/2006/math">
                    <m:r>
                      <a:rPr lang="en-GB" altLang="en-US" sz="3200" b="0" i="1" smtClean="0">
                        <a:solidFill>
                          <a:srgbClr val="000000"/>
                        </a:solidFill>
                        <a:latin typeface="Cambria Math"/>
                      </a:rPr>
                      <m:t>1.2756 </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4</m:t>
                        </m:r>
                      </m:sup>
                    </m:sSup>
                    <m:r>
                      <a:rPr lang="en-GB" altLang="en-US" sz="3200" b="0" i="1" smtClean="0">
                        <a:solidFill>
                          <a:srgbClr val="000000"/>
                        </a:solidFill>
                        <a:latin typeface="Cambria Math"/>
                        <a:ea typeface="Cambria Math"/>
                      </a:rPr>
                      <m:t> </m:t>
                    </m:r>
                    <m:r>
                      <a:rPr lang="en-GB" altLang="en-US" sz="3200" b="0" i="1" smtClean="0">
                        <a:solidFill>
                          <a:srgbClr val="000000"/>
                        </a:solidFill>
                        <a:latin typeface="Cambria Math"/>
                        <a:ea typeface="Cambria Math"/>
                      </a:rPr>
                      <m:t>𝑘𝑚</m:t>
                    </m:r>
                  </m:oMath>
                </a14:m>
                <a:endParaRPr lang="en-GB" altLang="en-US" sz="3200" b="0" dirty="0" smtClean="0">
                  <a:solidFill>
                    <a:srgbClr val="000000"/>
                  </a:solidFill>
                  <a:latin typeface="Euphemia" panose="020B0503040102020104" pitchFamily="34" charset="0"/>
                  <a:ea typeface="Cambria Math"/>
                </a:endParaRPr>
              </a:p>
              <a:p>
                <a:pPr eaLnBrk="1" hangingPunct="1"/>
                <a:r>
                  <a:rPr lang="en-GB" altLang="en-US" sz="3200" dirty="0" smtClean="0">
                    <a:solidFill>
                      <a:srgbClr val="000000"/>
                    </a:solidFill>
                    <a:latin typeface="Euphemia" panose="020B0503040102020104" pitchFamily="34" charset="0"/>
                  </a:rPr>
                  <a:t>Mars – </a:t>
                </a:r>
                <a14:m>
                  <m:oMath xmlns:m="http://schemas.openxmlformats.org/officeDocument/2006/math">
                    <m:r>
                      <a:rPr lang="en-GB" altLang="en-US" sz="3200" b="0" i="1" smtClean="0">
                        <a:solidFill>
                          <a:srgbClr val="000000"/>
                        </a:solidFill>
                        <a:latin typeface="Cambria Math"/>
                      </a:rPr>
                      <m:t>6.09</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4</m:t>
                        </m:r>
                      </m:sup>
                    </m:sSup>
                    <m:r>
                      <a:rPr lang="en-GB" altLang="en-US" sz="3200" b="0" i="1" smtClean="0">
                        <a:solidFill>
                          <a:srgbClr val="000000"/>
                        </a:solidFill>
                        <a:latin typeface="Cambria Math"/>
                        <a:ea typeface="Cambria Math"/>
                      </a:rPr>
                      <m:t> </m:t>
                    </m:r>
                    <m:r>
                      <a:rPr lang="en-GB" altLang="en-US" sz="3200" b="0" i="1" smtClean="0">
                        <a:solidFill>
                          <a:srgbClr val="000000"/>
                        </a:solidFill>
                        <a:latin typeface="Cambria Math"/>
                        <a:ea typeface="Cambria Math"/>
                      </a:rPr>
                      <m:t>𝑘𝑚</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Jupiter – </a:t>
                </a:r>
                <a14:m>
                  <m:oMath xmlns:m="http://schemas.openxmlformats.org/officeDocument/2006/math">
                    <m:r>
                      <a:rPr lang="en-GB" altLang="en-US" sz="3200" b="0" i="1" smtClean="0">
                        <a:solidFill>
                          <a:srgbClr val="000000"/>
                        </a:solidFill>
                        <a:latin typeface="Cambria Math"/>
                      </a:rPr>
                      <m:t>1.43 </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5</m:t>
                        </m:r>
                      </m:sup>
                    </m:sSup>
                    <m:r>
                      <a:rPr lang="en-GB" altLang="en-US" sz="3200" b="0" i="1" smtClean="0">
                        <a:solidFill>
                          <a:srgbClr val="000000"/>
                        </a:solidFill>
                        <a:latin typeface="Cambria Math"/>
                        <a:ea typeface="Cambria Math"/>
                      </a:rPr>
                      <m:t> </m:t>
                    </m:r>
                    <m:r>
                      <a:rPr lang="en-GB" altLang="en-US" sz="3200" b="0" i="1" smtClean="0">
                        <a:solidFill>
                          <a:srgbClr val="000000"/>
                        </a:solidFill>
                        <a:latin typeface="Cambria Math"/>
                        <a:ea typeface="Cambria Math"/>
                      </a:rPr>
                      <m:t>𝑘𝑚</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Saturn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b="0" i="1" smtClean="0">
                        <a:solidFill>
                          <a:srgbClr val="000000"/>
                        </a:solidFill>
                        <a:latin typeface="Cambria Math"/>
                      </a:rPr>
                      <m:t>1.2056</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5</m:t>
                        </m:r>
                      </m:sup>
                    </m:sSup>
                    <m:r>
                      <a:rPr lang="en-GB" altLang="en-US" sz="3200" b="0" i="0" smtClean="0">
                        <a:solidFill>
                          <a:srgbClr val="000000"/>
                        </a:solidFill>
                        <a:latin typeface="Cambria Math"/>
                        <a:ea typeface="Cambria Math"/>
                      </a:rPr>
                      <m:t> </m:t>
                    </m:r>
                    <m:r>
                      <m:rPr>
                        <m:sty m:val="p"/>
                      </m:rPr>
                      <a:rPr lang="en-GB" altLang="en-US" sz="3200" b="0" i="0" smtClean="0">
                        <a:solidFill>
                          <a:srgbClr val="000000"/>
                        </a:solidFill>
                        <a:latin typeface="Cambria Math"/>
                        <a:ea typeface="Cambria Math"/>
                      </a:rPr>
                      <m:t>km</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Uranus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b="0" i="1" smtClean="0">
                        <a:solidFill>
                          <a:srgbClr val="000000"/>
                        </a:solidFill>
                        <a:latin typeface="Cambria Math"/>
                      </a:rPr>
                      <m:t>5.1</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5</m:t>
                        </m:r>
                      </m:sup>
                    </m:sSup>
                    <m:r>
                      <a:rPr lang="en-GB" altLang="en-US" sz="3200" b="0" i="1" smtClean="0">
                        <a:solidFill>
                          <a:srgbClr val="000000"/>
                        </a:solidFill>
                        <a:latin typeface="Cambria Math"/>
                        <a:ea typeface="Cambria Math"/>
                      </a:rPr>
                      <m:t> </m:t>
                    </m:r>
                    <m:r>
                      <a:rPr lang="en-GB" altLang="en-US" sz="3200" b="0" i="1" smtClean="0">
                        <a:solidFill>
                          <a:srgbClr val="000000"/>
                        </a:solidFill>
                        <a:latin typeface="Cambria Math"/>
                        <a:ea typeface="Cambria Math"/>
                      </a:rPr>
                      <m:t>𝑘𝑚</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Neptune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b="0" i="1" smtClean="0">
                        <a:solidFill>
                          <a:srgbClr val="000000"/>
                        </a:solidFill>
                        <a:latin typeface="Cambria Math"/>
                      </a:rPr>
                      <m:t>4.9530</m:t>
                    </m:r>
                    <m:r>
                      <a:rPr lang="en-GB" altLang="en-US" sz="3200" b="0" i="1" smtClean="0">
                        <a:solidFill>
                          <a:srgbClr val="000000"/>
                        </a:solidFill>
                        <a:latin typeface="Cambria Math"/>
                        <a:ea typeface="Cambria Math"/>
                      </a:rPr>
                      <m:t>×</m:t>
                    </m:r>
                    <m:sSup>
                      <m:sSupPr>
                        <m:ctrlPr>
                          <a:rPr lang="en-GB" altLang="en-US" sz="3200" b="0" i="1" smtClean="0">
                            <a:solidFill>
                              <a:srgbClr val="000000"/>
                            </a:solidFill>
                            <a:latin typeface="Cambria Math"/>
                            <a:ea typeface="Cambria Math"/>
                          </a:rPr>
                        </m:ctrlPr>
                      </m:sSupPr>
                      <m:e>
                        <m:r>
                          <a:rPr lang="en-GB" altLang="en-US" sz="3200" b="0" i="1" smtClean="0">
                            <a:solidFill>
                              <a:srgbClr val="000000"/>
                            </a:solidFill>
                            <a:latin typeface="Cambria Math"/>
                            <a:ea typeface="Cambria Math"/>
                          </a:rPr>
                          <m:t>10</m:t>
                        </m:r>
                      </m:e>
                      <m:sup>
                        <m:r>
                          <a:rPr lang="en-GB" altLang="en-US" sz="3200" b="0" i="1" smtClean="0">
                            <a:solidFill>
                              <a:srgbClr val="000000"/>
                            </a:solidFill>
                            <a:latin typeface="Cambria Math"/>
                            <a:ea typeface="Cambria Math"/>
                          </a:rPr>
                          <m:t>5</m:t>
                        </m:r>
                      </m:sup>
                    </m:sSup>
                    <m:r>
                      <a:rPr lang="en-GB" altLang="en-US" sz="3200" b="0" i="1" smtClean="0">
                        <a:solidFill>
                          <a:srgbClr val="000000"/>
                        </a:solidFill>
                        <a:latin typeface="Cambria Math"/>
                        <a:ea typeface="Cambria Math"/>
                      </a:rPr>
                      <m:t> </m:t>
                    </m:r>
                    <m:r>
                      <a:rPr lang="en-GB" altLang="en-US" sz="3200" b="0" i="1" smtClean="0">
                        <a:solidFill>
                          <a:srgbClr val="000000"/>
                        </a:solidFill>
                        <a:latin typeface="Cambria Math"/>
                        <a:ea typeface="Cambria Math"/>
                      </a:rPr>
                      <m:t>𝑘𝑚</m:t>
                    </m:r>
                  </m:oMath>
                </a14:m>
                <a:endParaRPr lang="en-GB" altLang="en-US" sz="3200" dirty="0" smtClean="0">
                  <a:solidFill>
                    <a:srgbClr val="000000"/>
                  </a:solidFill>
                  <a:latin typeface="Euphemia" panose="020B0503040102020104" pitchFamily="34" charset="0"/>
                </a:endParaRPr>
              </a:p>
            </p:txBody>
          </p:sp>
        </mc:Choice>
        <mc:Fallback>
          <p:sp>
            <p:nvSpPr>
              <p:cNvPr id="2" name="TextBox 34"/>
              <p:cNvSpPr txBox="1">
                <a:spLocks noRot="1" noChangeAspect="1" noMove="1" noResize="1" noEditPoints="1" noAdjustHandles="1" noChangeArrowheads="1" noChangeShapeType="1" noTextEdit="1"/>
              </p:cNvSpPr>
              <p:nvPr/>
            </p:nvSpPr>
            <p:spPr bwMode="auto">
              <a:xfrm>
                <a:off x="347730" y="361354"/>
                <a:ext cx="8561602" cy="5521896"/>
              </a:xfrm>
              <a:prstGeom prst="rect">
                <a:avLst/>
              </a:prstGeom>
              <a:blipFill rotWithShape="1">
                <a:blip r:embed="rId3"/>
                <a:stretch>
                  <a:fillRect l="-1779" t="-1104" b="-5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079" y="5902738"/>
            <a:ext cx="7034398" cy="81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3872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34"/>
              <p:cNvSpPr txBox="1">
                <a:spLocks noChangeArrowheads="1"/>
              </p:cNvSpPr>
              <p:nvPr/>
            </p:nvSpPr>
            <p:spPr bwMode="auto">
              <a:xfrm>
                <a:off x="347730" y="361354"/>
                <a:ext cx="8561602" cy="496084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r>
                  <a:rPr lang="en-GB" altLang="en-US" sz="2800" dirty="0" smtClean="0">
                    <a:solidFill>
                      <a:srgbClr val="000000"/>
                    </a:solidFill>
                    <a:latin typeface="Euphemia" panose="020B0503040102020104" pitchFamily="34" charset="0"/>
                  </a:rPr>
                  <a:t>Mark your work </a:t>
                </a:r>
                <a:endParaRPr lang="en-GB" altLang="en-US" sz="2800"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Mercury – </a:t>
                </a:r>
                <a14:m>
                  <m:oMath xmlns:m="http://schemas.openxmlformats.org/officeDocument/2006/math">
                    <m:r>
                      <a:rPr lang="en-GB" altLang="en-US" sz="3200" i="1" smtClean="0">
                        <a:solidFill>
                          <a:srgbClr val="000000"/>
                        </a:solidFill>
                        <a:latin typeface="Cambria Math"/>
                      </a:rPr>
                      <m:t>4</m:t>
                    </m:r>
                    <m:r>
                      <a:rPr lang="en-GB" altLang="en-US" sz="3200" b="0" i="1" smtClean="0">
                        <a:solidFill>
                          <a:srgbClr val="000000"/>
                        </a:solidFill>
                        <a:latin typeface="Cambria Math"/>
                      </a:rPr>
                      <m:t>000</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Venus – </a:t>
                </a:r>
                <a14:m>
                  <m:oMath xmlns:m="http://schemas.openxmlformats.org/officeDocument/2006/math">
                    <m:r>
                      <a:rPr lang="en-GB" altLang="en-US" sz="3200" b="0" i="1" dirty="0" smtClean="0">
                        <a:solidFill>
                          <a:srgbClr val="000000"/>
                        </a:solidFill>
                        <a:latin typeface="Cambria Math"/>
                      </a:rPr>
                      <m:t>12000</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Earth – </a:t>
                </a:r>
                <a14:m>
                  <m:oMath xmlns:m="http://schemas.openxmlformats.org/officeDocument/2006/math">
                    <m:r>
                      <a:rPr lang="en-GB" altLang="en-US" sz="3200" i="1" smtClean="0">
                        <a:solidFill>
                          <a:srgbClr val="000000"/>
                        </a:solidFill>
                        <a:latin typeface="Cambria Math"/>
                      </a:rPr>
                      <m:t>12756 </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Mars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i="1" smtClean="0">
                        <a:solidFill>
                          <a:srgbClr val="000000"/>
                        </a:solidFill>
                        <a:latin typeface="Cambria Math"/>
                      </a:rPr>
                      <m:t>609</m:t>
                    </m:r>
                    <m:r>
                      <a:rPr lang="en-GB" altLang="en-US" sz="3200" b="0" i="1" smtClean="0">
                        <a:solidFill>
                          <a:srgbClr val="000000"/>
                        </a:solidFill>
                        <a:latin typeface="Cambria Math"/>
                      </a:rPr>
                      <m:t>00</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Jupiter – </a:t>
                </a:r>
                <a14:m>
                  <m:oMath xmlns:m="http://schemas.openxmlformats.org/officeDocument/2006/math">
                    <m:r>
                      <a:rPr lang="en-GB" altLang="en-US" sz="3200" i="1" smtClean="0">
                        <a:solidFill>
                          <a:srgbClr val="000000"/>
                        </a:solidFill>
                        <a:latin typeface="Cambria Math"/>
                      </a:rPr>
                      <m:t>143</m:t>
                    </m:r>
                    <m:r>
                      <a:rPr lang="en-GB" altLang="en-US" sz="3200" b="0" i="1" smtClean="0">
                        <a:solidFill>
                          <a:srgbClr val="000000"/>
                        </a:solidFill>
                        <a:latin typeface="Cambria Math"/>
                      </a:rPr>
                      <m:t>000</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Saturn </a:t>
                </a:r>
                <a:r>
                  <a:rPr lang="en-GB" altLang="en-US" sz="3200" dirty="0" smtClean="0">
                    <a:solidFill>
                      <a:srgbClr val="000000"/>
                    </a:solidFill>
                    <a:latin typeface="Euphemia" panose="020B0503040102020104" pitchFamily="34" charset="0"/>
                  </a:rPr>
                  <a:t>– </a:t>
                </a:r>
                <a14:m>
                  <m:oMath xmlns:m="http://schemas.openxmlformats.org/officeDocument/2006/math">
                    <m:r>
                      <a:rPr lang="en-GB" altLang="en-US" sz="3200" i="1" smtClean="0">
                        <a:solidFill>
                          <a:srgbClr val="000000"/>
                        </a:solidFill>
                        <a:latin typeface="Cambria Math"/>
                      </a:rPr>
                      <m:t>12056</m:t>
                    </m:r>
                    <m:r>
                      <a:rPr lang="en-GB" altLang="en-US" sz="3200" b="0" i="1" smtClean="0">
                        <a:solidFill>
                          <a:srgbClr val="000000"/>
                        </a:solidFill>
                        <a:latin typeface="Cambria Math"/>
                      </a:rPr>
                      <m:t>0</m:t>
                    </m:r>
                  </m:oMath>
                </a14:m>
                <a:endParaRPr lang="en-GB" altLang="en-US" sz="320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Uranus – </a:t>
                </a:r>
                <a14:m>
                  <m:oMath xmlns:m="http://schemas.openxmlformats.org/officeDocument/2006/math">
                    <m:r>
                      <a:rPr lang="en-GB" altLang="en-US" sz="3200" i="1" smtClean="0">
                        <a:solidFill>
                          <a:srgbClr val="000000"/>
                        </a:solidFill>
                        <a:latin typeface="Cambria Math"/>
                      </a:rPr>
                      <m:t>51</m:t>
                    </m:r>
                    <m:r>
                      <a:rPr lang="en-GB" altLang="en-US" sz="3200" b="0" i="1" smtClean="0">
                        <a:solidFill>
                          <a:srgbClr val="000000"/>
                        </a:solidFill>
                        <a:latin typeface="Cambria Math"/>
                      </a:rPr>
                      <m:t>0000</m:t>
                    </m:r>
                  </m:oMath>
                </a14:m>
                <a:endParaRPr lang="en-GB" altLang="en-US" sz="3200" b="0" dirty="0" smtClean="0">
                  <a:solidFill>
                    <a:srgbClr val="000000"/>
                  </a:solidFill>
                  <a:latin typeface="Euphemia" panose="020B0503040102020104" pitchFamily="34" charset="0"/>
                </a:endParaRPr>
              </a:p>
              <a:p>
                <a:pPr eaLnBrk="1" hangingPunct="1"/>
                <a:r>
                  <a:rPr lang="en-GB" altLang="en-US" sz="3200" dirty="0" smtClean="0">
                    <a:solidFill>
                      <a:srgbClr val="000000"/>
                    </a:solidFill>
                    <a:latin typeface="Euphemia" panose="020B0503040102020104" pitchFamily="34" charset="0"/>
                  </a:rPr>
                  <a:t>Neptune – </a:t>
                </a:r>
                <a14:m>
                  <m:oMath xmlns:m="http://schemas.openxmlformats.org/officeDocument/2006/math">
                    <m:r>
                      <a:rPr lang="en-GB" altLang="en-US" sz="3200" i="1" smtClean="0">
                        <a:solidFill>
                          <a:srgbClr val="000000"/>
                        </a:solidFill>
                        <a:latin typeface="Cambria Math"/>
                      </a:rPr>
                      <m:t>49530</m:t>
                    </m:r>
                  </m:oMath>
                </a14:m>
                <a:endParaRPr lang="en-GB" altLang="en-US" sz="3200" dirty="0" smtClean="0">
                  <a:solidFill>
                    <a:srgbClr val="000000"/>
                  </a:solidFill>
                  <a:latin typeface="Euphemia" panose="020B0503040102020104" pitchFamily="34" charset="0"/>
                </a:endParaRPr>
              </a:p>
            </p:txBody>
          </p:sp>
        </mc:Choice>
        <mc:Fallback>
          <p:sp>
            <p:nvSpPr>
              <p:cNvPr id="2" name="TextBox 34"/>
              <p:cNvSpPr txBox="1">
                <a:spLocks noRot="1" noChangeAspect="1" noMove="1" noResize="1" noEditPoints="1" noAdjustHandles="1" noChangeArrowheads="1" noChangeShapeType="1" noTextEdit="1"/>
              </p:cNvSpPr>
              <p:nvPr/>
            </p:nvSpPr>
            <p:spPr bwMode="auto">
              <a:xfrm>
                <a:off x="347730" y="361354"/>
                <a:ext cx="8561602" cy="4960845"/>
              </a:xfrm>
              <a:prstGeom prst="rect">
                <a:avLst/>
              </a:prstGeom>
              <a:blipFill rotWithShape="1">
                <a:blip r:embed="rId3"/>
                <a:stretch>
                  <a:fillRect l="-1779" t="-1229" r="-3559" b="-28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079" y="5902738"/>
            <a:ext cx="7034398" cy="81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8387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4"/>
          <p:cNvSpPr txBox="1">
            <a:spLocks noChangeArrowheads="1"/>
          </p:cNvSpPr>
          <p:nvPr/>
        </p:nvSpPr>
        <p:spPr bwMode="auto">
          <a:xfrm>
            <a:off x="347730" y="336214"/>
            <a:ext cx="8561602"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4800" b="1" dirty="0" smtClean="0">
                <a:solidFill>
                  <a:srgbClr val="000000"/>
                </a:solidFill>
                <a:latin typeface="Euphemia" panose="020B0503040102020104" pitchFamily="34" charset="0"/>
              </a:rPr>
              <a:t>Challenge </a:t>
            </a:r>
          </a:p>
          <a:p>
            <a:endParaRPr lang="en-GB" dirty="0" smtClean="0"/>
          </a:p>
          <a:p>
            <a:r>
              <a:rPr lang="en-GB" dirty="0" smtClean="0"/>
              <a:t>In </a:t>
            </a:r>
            <a:r>
              <a:rPr lang="en-GB" dirty="0"/>
              <a:t>the body, the ratio of the number of red blood cells to the total of all cells  =  5 : </a:t>
            </a:r>
            <a:r>
              <a:rPr lang="en-GB" dirty="0" smtClean="0"/>
              <a:t>9</a:t>
            </a:r>
          </a:p>
          <a:p>
            <a:endParaRPr lang="en-GB" dirty="0"/>
          </a:p>
          <a:p>
            <a:r>
              <a:rPr lang="en-GB" dirty="0" smtClean="0"/>
              <a:t>It </a:t>
            </a:r>
            <a:r>
              <a:rPr lang="en-GB" dirty="0"/>
              <a:t>is estimated that there are 3.72 × 10</a:t>
            </a:r>
            <a:r>
              <a:rPr lang="en-GB" baseline="30000" dirty="0"/>
              <a:t>13</a:t>
            </a:r>
            <a:r>
              <a:rPr lang="en-GB" dirty="0"/>
              <a:t> cells in total.</a:t>
            </a:r>
          </a:p>
          <a:p>
            <a:r>
              <a:rPr lang="en-GB" dirty="0"/>
              <a:t> </a:t>
            </a:r>
          </a:p>
          <a:p>
            <a:r>
              <a:rPr lang="en-GB" dirty="0" smtClean="0"/>
              <a:t>Work </a:t>
            </a:r>
            <a:r>
              <a:rPr lang="en-GB" dirty="0"/>
              <a:t>out the number of red blood cells. </a:t>
            </a:r>
            <a:endParaRPr lang="en-GB" dirty="0" smtClean="0"/>
          </a:p>
          <a:p>
            <a:endParaRPr lang="en-GB" dirty="0"/>
          </a:p>
          <a:p>
            <a:r>
              <a:rPr lang="en-GB" sz="2000" dirty="0" smtClean="0"/>
              <a:t>Give </a:t>
            </a:r>
            <a:r>
              <a:rPr lang="en-GB" sz="2000" dirty="0"/>
              <a:t>your answer in standard form to an appropriate degree of accuracy</a:t>
            </a:r>
            <a:r>
              <a:rPr lang="en-GB" sz="3600" dirty="0"/>
              <a:t>.</a:t>
            </a:r>
          </a:p>
          <a:p>
            <a:pPr algn="ctr" eaLnBrk="1" hangingPunct="1"/>
            <a:endParaRPr lang="en-GB" altLang="en-US" sz="4800" b="1" dirty="0">
              <a:solidFill>
                <a:srgbClr val="000000"/>
              </a:solidFill>
              <a:latin typeface="Euphemia" panose="020B0503040102020104" pitchFamily="34" charset="0"/>
            </a:endParaRPr>
          </a:p>
          <a:p>
            <a:pPr algn="ctr" eaLnBrk="1" hangingPunct="1"/>
            <a:endParaRPr lang="en-GB" altLang="en-US" sz="4800" b="1" dirty="0">
              <a:solidFill>
                <a:srgbClr val="000000"/>
              </a:solidFill>
              <a:latin typeface="Euphemia" panose="020B0503040102020104" pitchFamily="34" charset="0"/>
            </a:endParaRPr>
          </a:p>
          <a:p>
            <a:pPr eaLnBrk="1" hangingPunct="1"/>
            <a:endParaRPr lang="en-GB" altLang="en-US" sz="3200" dirty="0">
              <a:solidFill>
                <a:srgbClr val="000000"/>
              </a:solidFill>
              <a:latin typeface="Euphemia" panose="020B0503040102020104" pitchFamily="34" charset="0"/>
            </a:endParaRPr>
          </a:p>
          <a:p>
            <a:pPr eaLnBrk="1" hangingPunct="1"/>
            <a:endParaRPr lang="en-GB" altLang="en-US" sz="3200" dirty="0" smtClean="0">
              <a:solidFill>
                <a:srgbClr val="000000"/>
              </a:solidFill>
              <a:latin typeface="Euphemia" panose="020B0503040102020104" pitchFamily="34" charset="0"/>
            </a:endParaRPr>
          </a:p>
        </p:txBody>
      </p:sp>
    </p:spTree>
    <p:extLst>
      <p:ext uri="{BB962C8B-B14F-4D97-AF65-F5344CB8AC3E}">
        <p14:creationId xmlns:p14="http://schemas.microsoft.com/office/powerpoint/2010/main" val="42282092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5.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6.xml><?xml version="1.0" encoding="utf-8"?>
<a:theme xmlns:a="http://schemas.openxmlformats.org/drawingml/2006/main" name="4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7.xml><?xml version="1.0" encoding="utf-8"?>
<a:theme xmlns:a="http://schemas.openxmlformats.org/drawingml/2006/main" name="5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8.xml><?xml version="1.0" encoding="utf-8"?>
<a:theme xmlns:a="http://schemas.openxmlformats.org/drawingml/2006/main" name="6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9.xml><?xml version="1.0" encoding="utf-8"?>
<a:theme xmlns:a="http://schemas.openxmlformats.org/drawingml/2006/main" name="2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0.xml><?xml version="1.0" encoding="utf-8"?>
<a:theme xmlns:a="http://schemas.openxmlformats.org/drawingml/2006/main" name="7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1.xml><?xml version="1.0" encoding="utf-8"?>
<a:theme xmlns:a="http://schemas.openxmlformats.org/drawingml/2006/main" name="8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2.xml><?xml version="1.0" encoding="utf-8"?>
<a:theme xmlns:a="http://schemas.openxmlformats.org/drawingml/2006/main" name="9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3.xml><?xml version="1.0" encoding="utf-8"?>
<a:theme xmlns:a="http://schemas.openxmlformats.org/drawingml/2006/main" name="3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4.xml><?xml version="1.0" encoding="utf-8"?>
<a:theme xmlns:a="http://schemas.openxmlformats.org/drawingml/2006/main" name="1_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Bluecoat</Template>
  <TotalTime>220</TotalTime>
  <Words>799</Words>
  <Application>Microsoft Office PowerPoint</Application>
  <PresentationFormat>On-screen Show (4:3)</PresentationFormat>
  <Paragraphs>158</Paragraphs>
  <Slides>16</Slides>
  <Notes>11</Notes>
  <HiddenSlides>0</HiddenSlides>
  <MMClips>0</MMClips>
  <ScaleCrop>false</ScaleCrop>
  <HeadingPairs>
    <vt:vector size="4" baseType="variant">
      <vt:variant>
        <vt:lpstr>Theme</vt:lpstr>
      </vt:variant>
      <vt:variant>
        <vt:i4>14</vt:i4>
      </vt:variant>
      <vt:variant>
        <vt:lpstr>Slide Titles</vt:lpstr>
      </vt:variant>
      <vt:variant>
        <vt:i4>16</vt:i4>
      </vt:variant>
    </vt:vector>
  </HeadingPairs>
  <TitlesOfParts>
    <vt:vector size="30" baseType="lpstr">
      <vt:lpstr>Archway</vt:lpstr>
      <vt:lpstr>1_ArchwayMaster</vt:lpstr>
      <vt:lpstr>2_ArchwayMaster</vt:lpstr>
      <vt:lpstr>3_ArchwayMaster</vt:lpstr>
      <vt:lpstr>1_Archway PPT</vt:lpstr>
      <vt:lpstr>4_ArchwayMaster</vt:lpstr>
      <vt:lpstr>5_ArchwayMaster</vt:lpstr>
      <vt:lpstr>6_ArchwayMaster</vt:lpstr>
      <vt:lpstr>2_Archway PPT</vt:lpstr>
      <vt:lpstr>7_ArchwayMaster</vt:lpstr>
      <vt:lpstr>8_ArchwayMaster</vt:lpstr>
      <vt:lpstr>9_ArchwayMaster</vt:lpstr>
      <vt:lpstr>3_Archway PPT</vt:lpstr>
      <vt:lpstr>1_Archway</vt:lpstr>
      <vt:lpstr>PowerPoint Presentation</vt:lpstr>
      <vt:lpstr>Mark your work </vt:lpstr>
      <vt:lpstr>What is the number?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Elder, L</cp:lastModifiedBy>
  <cp:revision>26</cp:revision>
  <dcterms:created xsi:type="dcterms:W3CDTF">2016-04-17T16:30:05Z</dcterms:created>
  <dcterms:modified xsi:type="dcterms:W3CDTF">2019-01-10T15:00:05Z</dcterms:modified>
</cp:coreProperties>
</file>