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 id="2147483768" r:id="rId10"/>
    <p:sldMasterId id="2147483780" r:id="rId11"/>
    <p:sldMasterId id="2147483792" r:id="rId12"/>
    <p:sldMasterId id="2147483804" r:id="rId13"/>
    <p:sldMasterId id="2147483816" r:id="rId14"/>
  </p:sldMasterIdLst>
  <p:notesMasterIdLst>
    <p:notesMasterId r:id="rId27"/>
  </p:notesMasterIdLst>
  <p:sldIdLst>
    <p:sldId id="261" r:id="rId15"/>
    <p:sldId id="262" r:id="rId16"/>
    <p:sldId id="283" r:id="rId17"/>
    <p:sldId id="284" r:id="rId18"/>
    <p:sldId id="263" r:id="rId19"/>
    <p:sldId id="277" r:id="rId20"/>
    <p:sldId id="279" r:id="rId21"/>
    <p:sldId id="278" r:id="rId22"/>
    <p:sldId id="285" r:id="rId23"/>
    <p:sldId id="282" r:id="rId24"/>
    <p:sldId id="281" r:id="rId25"/>
    <p:sldId id="286" r:id="rId2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39" autoAdjust="0"/>
  </p:normalViewPr>
  <p:slideViewPr>
    <p:cSldViewPr>
      <p:cViewPr>
        <p:scale>
          <a:sx n="110" d="100"/>
          <a:sy n="110" d="100"/>
        </p:scale>
        <p:origin x="18" y="1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slide" Target="slides/slide7.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D2495A9-79A5-40EF-AF6F-32E7F57C45BF}" type="datetimeFigureOut">
              <a:rPr lang="en-GB" smtClean="0"/>
              <a:t>10/01/2019</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C59AECB-8CEB-4725-BFF8-4BEABEB2E91D}" type="slidenum">
              <a:rPr lang="en-GB" smtClean="0"/>
              <a:t>‹#›</a:t>
            </a:fld>
            <a:endParaRPr lang="en-GB"/>
          </a:p>
        </p:txBody>
      </p:sp>
    </p:spTree>
    <p:extLst>
      <p:ext uri="{BB962C8B-B14F-4D97-AF65-F5344CB8AC3E}">
        <p14:creationId xmlns:p14="http://schemas.microsoft.com/office/powerpoint/2010/main" val="384670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Timed spaced retrieval</a:t>
            </a:r>
            <a:r>
              <a:rPr lang="en-GB" baseline="0" dirty="0" smtClean="0"/>
              <a:t> </a:t>
            </a:r>
          </a:p>
        </p:txBody>
      </p:sp>
      <p:sp>
        <p:nvSpPr>
          <p:cNvPr id="4" name="Slide Number Placeholder 3"/>
          <p:cNvSpPr>
            <a:spLocks noGrp="1"/>
          </p:cNvSpPr>
          <p:nvPr>
            <p:ph type="sldNum" sz="quarter" idx="10"/>
          </p:nvPr>
        </p:nvSpPr>
        <p:spPr/>
        <p:txBody>
          <a:bodyPr/>
          <a:lstStyle/>
          <a:p>
            <a:fld id="{DBA973CF-0582-44F8-A2FD-E23FDF5F9944}"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144312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t>2</a:t>
            </a:fld>
            <a:endParaRPr lang="en-GB"/>
          </a:p>
        </p:txBody>
      </p:sp>
    </p:spTree>
    <p:extLst>
      <p:ext uri="{BB962C8B-B14F-4D97-AF65-F5344CB8AC3E}">
        <p14:creationId xmlns:p14="http://schemas.microsoft.com/office/powerpoint/2010/main" val="2403833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Calculator</a:t>
            </a:r>
            <a:r>
              <a:rPr lang="en-GB" baseline="0" dirty="0" smtClean="0"/>
              <a:t> Allowed </a:t>
            </a:r>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t>3</a:t>
            </a:fld>
            <a:endParaRPr lang="en-GB"/>
          </a:p>
        </p:txBody>
      </p:sp>
    </p:spTree>
    <p:extLst>
      <p:ext uri="{BB962C8B-B14F-4D97-AF65-F5344CB8AC3E}">
        <p14:creationId xmlns:p14="http://schemas.microsoft.com/office/powerpoint/2010/main" val="3762305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Share and compare</a:t>
            </a:r>
            <a:r>
              <a:rPr lang="en-GB" baseline="0" dirty="0" smtClean="0"/>
              <a:t> whiteboards/worksheets</a:t>
            </a:r>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t>5</a:t>
            </a:fld>
            <a:endParaRPr lang="en-GB"/>
          </a:p>
        </p:txBody>
      </p:sp>
    </p:spTree>
    <p:extLst>
      <p:ext uri="{BB962C8B-B14F-4D97-AF65-F5344CB8AC3E}">
        <p14:creationId xmlns:p14="http://schemas.microsoft.com/office/powerpoint/2010/main" val="554713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Share and compare</a:t>
            </a:r>
            <a:r>
              <a:rPr lang="en-GB" baseline="0" dirty="0" smtClean="0"/>
              <a:t> whiteboards </a:t>
            </a:r>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554713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t>11</a:t>
            </a:fld>
            <a:endParaRPr lang="en-GB"/>
          </a:p>
        </p:txBody>
      </p:sp>
    </p:spTree>
    <p:extLst>
      <p:ext uri="{BB962C8B-B14F-4D97-AF65-F5344CB8AC3E}">
        <p14:creationId xmlns:p14="http://schemas.microsoft.com/office/powerpoint/2010/main" val="445848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Acknowledgements</a:t>
            </a:r>
            <a:r>
              <a:rPr lang="en-GB" baseline="0" dirty="0" smtClean="0"/>
              <a:t>: </a:t>
            </a:r>
            <a:r>
              <a:rPr lang="en-GB" baseline="0" dirty="0" err="1" smtClean="0"/>
              <a:t>Nrich</a:t>
            </a:r>
            <a:r>
              <a:rPr lang="en-GB" baseline="0" dirty="0" smtClean="0"/>
              <a:t> https://nrich.maths.org/2410</a:t>
            </a:r>
          </a:p>
          <a:p>
            <a:r>
              <a:rPr lang="en-GB" baseline="0" dirty="0" smtClean="0"/>
              <a:t>Answer = 4.8 miles per hour </a:t>
            </a:r>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t>12</a:t>
            </a:fld>
            <a:endParaRPr lang="en-GB"/>
          </a:p>
        </p:txBody>
      </p:sp>
    </p:spTree>
    <p:extLst>
      <p:ext uri="{BB962C8B-B14F-4D97-AF65-F5344CB8AC3E}">
        <p14:creationId xmlns:p14="http://schemas.microsoft.com/office/powerpoint/2010/main" val="4105323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A7E8DE45-528D-4F9D-9684-DFDC51AAD6C7}" type="datetimeFigureOut">
              <a:rPr lang="en-GB" smtClean="0"/>
              <a:t>10/01/2019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C6BCC089-B5C2-42A1-BE44-B11CC11F819B}" type="slidenum">
              <a:rPr lang="en-GB" smtClean="0"/>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0178841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90780681"/>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3910748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6158566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5625234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2437983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1951715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2973838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9489603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1315298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0641844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01662998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38605014"/>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7908679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1751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72681912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5681185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86726203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9216430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8106526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35593122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92428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A7E8DE45-528D-4F9D-9684-DFDC51AAD6C7}" type="datetimeFigureOut">
              <a:rPr lang="en-GB" smtClean="0"/>
              <a:t>10/01/2019</a:t>
            </a:fld>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C6BCC089-B5C2-42A1-BE44-B11CC11F819B}" type="slidenum">
              <a:rPr lang="en-GB" smtClean="0"/>
              <a:t>‹#›</a:t>
            </a:fld>
            <a:endParaRPr lang="en-GB"/>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6"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8"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0"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1/10/2019</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7"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1/10/2019</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5"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solidFill>
                  <a:srgbClr val="000000"/>
                </a:solidFill>
              </a:rPr>
              <a:pPr/>
              <a:t>‹#›</a:t>
            </a:fld>
            <a:endParaRPr lang="en-US" dirty="0">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6" y="5800491"/>
            <a:ext cx="813547" cy="933450"/>
          </a:xfrm>
          <a:prstGeom prst="rect">
            <a:avLst/>
          </a:prstGeom>
        </p:spPr>
      </p:pic>
    </p:spTree>
    <p:extLst>
      <p:ext uri="{BB962C8B-B14F-4D97-AF65-F5344CB8AC3E}">
        <p14:creationId xmlns:p14="http://schemas.microsoft.com/office/powerpoint/2010/main" val="65635590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8927F384-CA92-446D-99E2-DF82E8D23D8E}"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extLst>
      <p:ext uri="{BB962C8B-B14F-4D97-AF65-F5344CB8AC3E}">
        <p14:creationId xmlns:p14="http://schemas.microsoft.com/office/powerpoint/2010/main" val="1208478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4.xml"/><Relationship Id="rId6"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4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45.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xml"/><Relationship Id="rId1" Type="http://schemas.openxmlformats.org/officeDocument/2006/relationships/slideLayout" Target="../slideLayouts/slideLayout145.xml"/><Relationship Id="rId4" Type="http://schemas.openxmlformats.org/officeDocument/2006/relationships/image" Target="../media/image100.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0.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45.xml"/><Relationship Id="rId6" Type="http://schemas.openxmlformats.org/officeDocument/2006/relationships/image" Target="../media/image14.png"/><Relationship Id="rId11" Type="http://schemas.openxmlformats.org/officeDocument/2006/relationships/image" Target="../media/image19.jpe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5.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4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145.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5.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4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88640"/>
            <a:ext cx="7848872" cy="1200329"/>
          </a:xfrm>
          <a:prstGeom prst="rect">
            <a:avLst/>
          </a:prstGeom>
          <a:noFill/>
        </p:spPr>
        <p:txBody>
          <a:bodyPr wrap="square" rtlCol="0">
            <a:spAutoFit/>
          </a:bodyPr>
          <a:lstStyle/>
          <a:p>
            <a:r>
              <a:rPr lang="en-GB" sz="2400" b="1" dirty="0" smtClean="0">
                <a:solidFill>
                  <a:srgbClr val="000000"/>
                </a:solidFill>
              </a:rPr>
              <a:t>A skill needed for today: </a:t>
            </a:r>
          </a:p>
          <a:p>
            <a:endParaRPr lang="en-GB" sz="2400" dirty="0" smtClean="0">
              <a:solidFill>
                <a:srgbClr val="000000"/>
              </a:solidFill>
            </a:endParaRPr>
          </a:p>
          <a:p>
            <a:r>
              <a:rPr lang="en-GB" sz="2400" dirty="0" smtClean="0"/>
              <a:t>What is the gradient of this line segment? </a:t>
            </a:r>
            <a:endParaRPr lang="en-GB" sz="2400" dirty="0"/>
          </a:p>
        </p:txBody>
      </p:sp>
      <mc:AlternateContent xmlns:mc="http://schemas.openxmlformats.org/markup-compatibility/2006" xmlns:a14="http://schemas.microsoft.com/office/drawing/2010/main">
        <mc:Choice Requires="a14">
          <p:sp>
            <p:nvSpPr>
              <p:cNvPr id="5" name="TextBox 4"/>
              <p:cNvSpPr txBox="1"/>
              <p:nvPr/>
            </p:nvSpPr>
            <p:spPr>
              <a:xfrm>
                <a:off x="146145" y="2236040"/>
                <a:ext cx="8602317" cy="1569660"/>
              </a:xfrm>
              <a:prstGeom prst="rect">
                <a:avLst/>
              </a:prstGeom>
              <a:noFill/>
            </p:spPr>
            <p:txBody>
              <a:bodyPr wrap="square" rtlCol="0">
                <a:spAutoFit/>
              </a:bodyPr>
              <a:lstStyle/>
              <a:p>
                <a:r>
                  <a:rPr lang="en-GB" sz="2400" b="1" dirty="0" smtClean="0">
                    <a:solidFill>
                      <a:srgbClr val="000000"/>
                    </a:solidFill>
                  </a:rPr>
                  <a:t>From last term:</a:t>
                </a:r>
              </a:p>
              <a:p>
                <a:endParaRPr lang="en-GB" sz="2400" dirty="0">
                  <a:solidFill>
                    <a:srgbClr val="000000"/>
                  </a:solidFill>
                </a:endParaRPr>
              </a:p>
              <a:p>
                <a:r>
                  <a:rPr lang="en-GB" sz="2400" dirty="0" smtClean="0">
                    <a:solidFill>
                      <a:srgbClr val="000000"/>
                    </a:solidFill>
                  </a:rPr>
                  <a:t>Solve </a:t>
                </a:r>
                <a14:m>
                  <m:oMath xmlns:m="http://schemas.openxmlformats.org/officeDocument/2006/math">
                    <m:r>
                      <a:rPr lang="en-GB" sz="2400" b="0" i="1" smtClean="0">
                        <a:solidFill>
                          <a:srgbClr val="000000"/>
                        </a:solidFill>
                        <a:latin typeface="Cambria Math"/>
                      </a:rPr>
                      <m:t>7</m:t>
                    </m:r>
                    <m:r>
                      <a:rPr lang="en-GB" sz="2400" b="0" i="1" smtClean="0">
                        <a:solidFill>
                          <a:srgbClr val="000000"/>
                        </a:solidFill>
                        <a:latin typeface="Cambria Math"/>
                      </a:rPr>
                      <m:t>𝑥</m:t>
                    </m:r>
                    <m:r>
                      <a:rPr lang="en-GB" sz="2400" b="0" i="1" smtClean="0">
                        <a:solidFill>
                          <a:srgbClr val="000000"/>
                        </a:solidFill>
                        <a:latin typeface="Cambria Math"/>
                      </a:rPr>
                      <m:t>+4</m:t>
                    </m:r>
                    <m:r>
                      <a:rPr lang="en-GB" sz="2400" b="0" i="1" smtClean="0">
                        <a:solidFill>
                          <a:srgbClr val="000000"/>
                        </a:solidFill>
                        <a:latin typeface="Cambria Math"/>
                      </a:rPr>
                      <m:t>𝑦</m:t>
                    </m:r>
                    <m:r>
                      <a:rPr lang="en-GB" sz="2400" b="0" i="1" smtClean="0">
                        <a:solidFill>
                          <a:srgbClr val="000000"/>
                        </a:solidFill>
                        <a:latin typeface="Cambria Math"/>
                      </a:rPr>
                      <m:t>=95 </m:t>
                    </m:r>
                  </m:oMath>
                </a14:m>
                <a:endParaRPr lang="en-GB" sz="2400" b="0" dirty="0" smtClean="0">
                  <a:solidFill>
                    <a:srgbClr val="000000"/>
                  </a:solidFill>
                </a:endParaRPr>
              </a:p>
              <a:p>
                <a:r>
                  <a:rPr lang="en-GB" sz="2400" dirty="0" smtClean="0">
                    <a:solidFill>
                      <a:srgbClr val="000000"/>
                    </a:solidFill>
                  </a:rPr>
                  <a:t>          </a:t>
                </a:r>
                <a14:m>
                  <m:oMath xmlns:m="http://schemas.openxmlformats.org/officeDocument/2006/math">
                    <m:r>
                      <a:rPr lang="en-GB" sz="2400" b="0" i="1" smtClean="0">
                        <a:solidFill>
                          <a:srgbClr val="000000"/>
                        </a:solidFill>
                        <a:latin typeface="Cambria Math"/>
                      </a:rPr>
                      <m:t>2</m:t>
                    </m:r>
                    <m:r>
                      <a:rPr lang="en-GB" sz="2400" b="0" i="1" smtClean="0">
                        <a:solidFill>
                          <a:srgbClr val="000000"/>
                        </a:solidFill>
                        <a:latin typeface="Cambria Math"/>
                      </a:rPr>
                      <m:t>𝑥</m:t>
                    </m:r>
                    <m:r>
                      <a:rPr lang="en-GB" sz="2400" b="0" i="1" smtClean="0">
                        <a:solidFill>
                          <a:srgbClr val="000000"/>
                        </a:solidFill>
                        <a:latin typeface="Cambria Math"/>
                      </a:rPr>
                      <m:t>+2</m:t>
                    </m:r>
                    <m:r>
                      <a:rPr lang="en-GB" sz="2400" b="0" i="1" smtClean="0">
                        <a:solidFill>
                          <a:srgbClr val="000000"/>
                        </a:solidFill>
                        <a:latin typeface="Cambria Math"/>
                      </a:rPr>
                      <m:t>𝑦</m:t>
                    </m:r>
                    <m:r>
                      <a:rPr lang="en-GB" sz="2400" b="0" i="1" smtClean="0">
                        <a:solidFill>
                          <a:srgbClr val="000000"/>
                        </a:solidFill>
                        <a:latin typeface="Cambria Math"/>
                      </a:rPr>
                      <m:t>=34</m:t>
                    </m:r>
                  </m:oMath>
                </a14:m>
                <a:endParaRPr lang="en-GB" sz="2000" dirty="0">
                  <a:solidFill>
                    <a:srgbClr val="00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46145" y="2236040"/>
                <a:ext cx="8602317" cy="1569660"/>
              </a:xfrm>
              <a:prstGeom prst="rect">
                <a:avLst/>
              </a:prstGeom>
              <a:blipFill rotWithShape="1">
                <a:blip r:embed="rId3"/>
                <a:stretch>
                  <a:fillRect l="-1134" t="-2724" b="-505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2287" y="4437112"/>
                <a:ext cx="8536175" cy="1815882"/>
              </a:xfrm>
              <a:prstGeom prst="rect">
                <a:avLst/>
              </a:prstGeom>
              <a:noFill/>
            </p:spPr>
            <p:txBody>
              <a:bodyPr wrap="square" rtlCol="0">
                <a:spAutoFit/>
              </a:bodyPr>
              <a:lstStyle/>
              <a:p>
                <a:endParaRPr lang="en-GB" sz="2000" dirty="0" smtClean="0">
                  <a:solidFill>
                    <a:srgbClr val="000000"/>
                  </a:solidFill>
                </a:endParaRPr>
              </a:p>
              <a:p>
                <a:r>
                  <a:rPr lang="en-GB" sz="2400" b="1" dirty="0" smtClean="0">
                    <a:solidFill>
                      <a:srgbClr val="000000"/>
                    </a:solidFill>
                  </a:rPr>
                  <a:t>From last year: </a:t>
                </a:r>
              </a:p>
              <a:p>
                <a:endParaRPr lang="en-GB" sz="2400" dirty="0">
                  <a:solidFill>
                    <a:srgbClr val="000000"/>
                  </a:solidFill>
                </a:endParaRPr>
              </a:p>
              <a:p>
                <a:r>
                  <a:rPr lang="en-GB" sz="2400" dirty="0" smtClean="0">
                    <a:solidFill>
                      <a:srgbClr val="000000"/>
                    </a:solidFill>
                  </a:rPr>
                  <a:t>Expand and simplify </a:t>
                </a:r>
                <a14:m>
                  <m:oMath xmlns:m="http://schemas.openxmlformats.org/officeDocument/2006/math">
                    <m:r>
                      <a:rPr lang="en-GB" sz="2400" b="0" i="1" smtClean="0">
                        <a:solidFill>
                          <a:srgbClr val="000000"/>
                        </a:solidFill>
                        <a:latin typeface="Cambria Math"/>
                      </a:rPr>
                      <m:t>(2</m:t>
                    </m:r>
                    <m:r>
                      <a:rPr lang="en-GB" sz="2400" b="0" i="1" smtClean="0">
                        <a:solidFill>
                          <a:srgbClr val="000000"/>
                        </a:solidFill>
                        <a:latin typeface="Cambria Math"/>
                      </a:rPr>
                      <m:t>𝑥</m:t>
                    </m:r>
                    <m:r>
                      <a:rPr lang="en-GB" sz="2400" b="0" i="1" smtClean="0">
                        <a:solidFill>
                          <a:srgbClr val="000000"/>
                        </a:solidFill>
                        <a:latin typeface="Cambria Math"/>
                      </a:rPr>
                      <m:t>+1)(</m:t>
                    </m:r>
                    <m:r>
                      <a:rPr lang="en-GB" sz="2400" b="0" i="1" smtClean="0">
                        <a:solidFill>
                          <a:srgbClr val="000000"/>
                        </a:solidFill>
                        <a:latin typeface="Cambria Math"/>
                      </a:rPr>
                      <m:t>𝑥</m:t>
                    </m:r>
                    <m:r>
                      <a:rPr lang="en-GB" sz="2400" b="0" i="1" smtClean="0">
                        <a:solidFill>
                          <a:srgbClr val="000000"/>
                        </a:solidFill>
                        <a:latin typeface="Cambria Math"/>
                      </a:rPr>
                      <m:t>−9)</m:t>
                    </m:r>
                  </m:oMath>
                </a14:m>
                <a:endParaRPr lang="en-GB" sz="2400" dirty="0">
                  <a:solidFill>
                    <a:srgbClr val="000000"/>
                  </a:solidFill>
                </a:endParaRPr>
              </a:p>
              <a:p>
                <a:endParaRPr lang="en-GB" sz="2000" dirty="0" smtClean="0">
                  <a:solidFill>
                    <a:srgbClr val="00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12287" y="4437112"/>
                <a:ext cx="8536175" cy="1815882"/>
              </a:xfrm>
              <a:prstGeom prst="rect">
                <a:avLst/>
              </a:prstGeom>
              <a:blipFill rotWithShape="1">
                <a:blip r:embed="rId4"/>
                <a:stretch>
                  <a:fillRect l="-1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8028384" y="260648"/>
                <a:ext cx="792088" cy="7920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1" i="1">
                          <a:solidFill>
                            <a:srgbClr val="000000"/>
                          </a:solidFill>
                          <a:latin typeface="Cambria Math"/>
                        </a:rPr>
                        <m:t>𝟑</m:t>
                      </m:r>
                    </m:oMath>
                  </m:oMathPara>
                </a14:m>
                <a:endParaRPr lang="en-GB" b="1" dirty="0">
                  <a:solidFill>
                    <a:srgbClr val="00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8028384" y="260648"/>
                <a:ext cx="792088" cy="792088"/>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8028384" y="1047908"/>
                <a:ext cx="792088" cy="7920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1" i="1">
                          <a:solidFill>
                            <a:srgbClr val="000000"/>
                          </a:solidFill>
                          <a:latin typeface="Cambria Math"/>
                        </a:rPr>
                        <m:t>𝟐</m:t>
                      </m:r>
                    </m:oMath>
                  </m:oMathPara>
                </a14:m>
                <a:endParaRPr lang="en-GB" b="1" dirty="0">
                  <a:solidFill>
                    <a:srgbClr val="000000"/>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8028384" y="1047908"/>
                <a:ext cx="792088" cy="792088"/>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8028384" y="1839996"/>
                <a:ext cx="792088" cy="79208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1" i="1">
                          <a:solidFill>
                            <a:srgbClr val="000000"/>
                          </a:solidFill>
                          <a:latin typeface="Cambria Math"/>
                        </a:rPr>
                        <m:t>𝟏</m:t>
                      </m:r>
                    </m:oMath>
                  </m:oMathPara>
                </a14:m>
                <a:endParaRPr lang="en-GB" b="1" dirty="0">
                  <a:solidFill>
                    <a:srgbClr val="00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8028384" y="1839996"/>
                <a:ext cx="792088" cy="792088"/>
              </a:xfrm>
              <a:prstGeom prst="rect">
                <a:avLst/>
              </a:prstGeom>
              <a:blipFill rotWithShape="1">
                <a:blip r:embed="rId8"/>
                <a:stretch>
                  <a:fillRect/>
                </a:stretch>
              </a:blipFill>
            </p:spPr>
            <p:txBody>
              <a:bodyPr/>
              <a:lstStyle/>
              <a:p>
                <a:r>
                  <a:rPr lang="en-GB">
                    <a:noFill/>
                  </a:rPr>
                  <a:t> </a:t>
                </a:r>
              </a:p>
            </p:txBody>
          </p:sp>
        </mc:Fallback>
      </mc:AlternateContent>
      <p:pic>
        <p:nvPicPr>
          <p:cNvPr id="3"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2160" y="427044"/>
            <a:ext cx="1674483" cy="1993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831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9000"/>
                                        <p:tgtEl>
                                          <p:spTgt spid="2"/>
                                        </p:tgtEl>
                                      </p:cBhvr>
                                    </p:animEffect>
                                    <p:set>
                                      <p:cBhvr>
                                        <p:cTn id="7" dur="1" fill="hold">
                                          <p:stCondLst>
                                            <p:cond delay="58999"/>
                                          </p:stCondLst>
                                        </p:cTn>
                                        <p:tgtEl>
                                          <p:spTgt spid="2"/>
                                        </p:tgtEl>
                                        <p:attrNameLst>
                                          <p:attrName>style.visibility</p:attrName>
                                        </p:attrNameLst>
                                      </p:cBhvr>
                                      <p:to>
                                        <p:strVal val="hidden"/>
                                      </p:to>
                                    </p:set>
                                  </p:childTnLst>
                                </p:cTn>
                              </p:par>
                            </p:childTnLst>
                          </p:cTn>
                        </p:par>
                        <p:par>
                          <p:cTn id="8" fill="hold">
                            <p:stCondLst>
                              <p:cond delay="59000"/>
                            </p:stCondLst>
                            <p:childTnLst>
                              <p:par>
                                <p:cTn id="9" presetID="22" presetClass="exit" presetSubtype="1" fill="hold" grpId="0" nodeType="afterEffect">
                                  <p:stCondLst>
                                    <p:cond delay="0"/>
                                  </p:stCondLst>
                                  <p:childTnLst>
                                    <p:animEffect transition="out" filter="wipe(up)">
                                      <p:cBhvr>
                                        <p:cTn id="10" dur="59000"/>
                                        <p:tgtEl>
                                          <p:spTgt spid="7"/>
                                        </p:tgtEl>
                                      </p:cBhvr>
                                    </p:animEffect>
                                    <p:set>
                                      <p:cBhvr>
                                        <p:cTn id="11" dur="1" fill="hold">
                                          <p:stCondLst>
                                            <p:cond delay="58999"/>
                                          </p:stCondLst>
                                        </p:cTn>
                                        <p:tgtEl>
                                          <p:spTgt spid="7"/>
                                        </p:tgtEl>
                                        <p:attrNameLst>
                                          <p:attrName>style.visibility</p:attrName>
                                        </p:attrNameLst>
                                      </p:cBhvr>
                                      <p:to>
                                        <p:strVal val="hidden"/>
                                      </p:to>
                                    </p:set>
                                  </p:childTnLst>
                                </p:cTn>
                              </p:par>
                            </p:childTnLst>
                          </p:cTn>
                        </p:par>
                        <p:par>
                          <p:cTn id="12" fill="hold">
                            <p:stCondLst>
                              <p:cond delay="118000"/>
                            </p:stCondLst>
                            <p:childTnLst>
                              <p:par>
                                <p:cTn id="13" presetID="22" presetClass="exit" presetSubtype="4" fill="hold" grpId="0" nodeType="afterEffect">
                                  <p:stCondLst>
                                    <p:cond delay="0"/>
                                  </p:stCondLst>
                                  <p:childTnLst>
                                    <p:animEffect transition="out" filter="wipe(down)">
                                      <p:cBhvr>
                                        <p:cTn id="14" dur="59000"/>
                                        <p:tgtEl>
                                          <p:spTgt spid="8"/>
                                        </p:tgtEl>
                                      </p:cBhvr>
                                    </p:animEffect>
                                    <p:set>
                                      <p:cBhvr>
                                        <p:cTn id="15" dur="1" fill="hold">
                                          <p:stCondLst>
                                            <p:cond delay="58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GB" b="1" dirty="0" smtClean="0"/>
              <a:t>Mark your work </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67544" y="1412776"/>
                <a:ext cx="8229600" cy="4525963"/>
              </a:xfrm>
            </p:spPr>
            <p:txBody>
              <a:bodyPr/>
              <a:lstStyle/>
              <a:p>
                <a:pPr marL="0" indent="0">
                  <a:buNone/>
                </a:pPr>
                <a:endParaRPr lang="en-GB" dirty="0" smtClean="0"/>
              </a:p>
              <a:p>
                <a:pPr marL="514350" indent="-514350">
                  <a:buAutoNum type="alphaLcParenBoth"/>
                </a:pPr>
                <a:endParaRPr lang="en-GB" dirty="0"/>
              </a:p>
              <a:p>
                <a:pPr marL="0" indent="0">
                  <a:buNone/>
                </a:pPr>
                <a:endParaRPr lang="en-GB" dirty="0"/>
              </a:p>
              <a:p>
                <a:pPr marL="0" indent="0">
                  <a:buNone/>
                </a:pPr>
                <a:endParaRPr lang="en-GB" dirty="0" smtClean="0"/>
              </a:p>
              <a:p>
                <a:pPr marL="0" indent="0">
                  <a:buNone/>
                </a:pPr>
                <a:r>
                  <a:rPr lang="en-GB" dirty="0" smtClean="0"/>
                  <a:t>Gradient = 2</a:t>
                </a:r>
              </a:p>
              <a:p>
                <a:pPr marL="0" indent="0">
                  <a:buNone/>
                </a:pPr>
                <a:endParaRPr lang="en-GB" dirty="0" smtClean="0"/>
              </a:p>
              <a:p>
                <a:pPr marL="0" indent="0">
                  <a:buNone/>
                </a:pPr>
                <a:endParaRPr lang="en-GB" dirty="0" smtClean="0"/>
              </a:p>
              <a:p>
                <a:pPr marL="0" indent="0">
                  <a:buNone/>
                </a:pPr>
                <a14:m>
                  <m:oMathPara xmlns:m="http://schemas.openxmlformats.org/officeDocument/2006/math">
                    <m:oMathParaPr>
                      <m:jc m:val="left"/>
                    </m:oMathParaPr>
                    <m:oMath xmlns:m="http://schemas.openxmlformats.org/officeDocument/2006/math">
                      <m:r>
                        <a:rPr lang="en-GB" b="0" i="1" smtClean="0">
                          <a:latin typeface="Cambria Math"/>
                        </a:rPr>
                        <m:t>𝑥</m:t>
                      </m:r>
                      <m:r>
                        <a:rPr lang="en-GB" b="0" i="1" smtClean="0">
                          <a:latin typeface="Cambria Math"/>
                        </a:rPr>
                        <m:t>=9, </m:t>
                      </m:r>
                      <m:r>
                        <a:rPr lang="en-GB" b="0" i="1" smtClean="0">
                          <a:latin typeface="Cambria Math"/>
                        </a:rPr>
                        <m:t>𝑦</m:t>
                      </m:r>
                      <m:r>
                        <a:rPr lang="en-GB" b="0" i="1" smtClean="0">
                          <a:latin typeface="Cambria Math"/>
                        </a:rPr>
                        <m:t>=8</m:t>
                      </m:r>
                    </m:oMath>
                  </m:oMathPara>
                </a14:m>
                <a:endParaRPr lang="en-GB" dirty="0" smtClean="0"/>
              </a:p>
              <a:p>
                <a:pPr marL="0" indent="0">
                  <a:buNone/>
                </a:pPr>
                <a:endParaRPr lang="en-GB" dirty="0"/>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67544" y="1412776"/>
                <a:ext cx="8229600" cy="4525963"/>
              </a:xfrm>
              <a:blipFill rotWithShape="1">
                <a:blip r:embed="rId3"/>
                <a:stretch>
                  <a:fillRect l="-1926" b="-135"/>
                </a:stretch>
              </a:blipFill>
            </p:spPr>
            <p:txBody>
              <a:bodyPr/>
              <a:lstStyle/>
              <a:p>
                <a:r>
                  <a:rPr lang="en-GB">
                    <a:noFill/>
                  </a:rPr>
                  <a:t> </a:t>
                </a:r>
              </a:p>
            </p:txBody>
          </p:sp>
        </mc:Fallback>
      </mc:AlternateContent>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686" y="548680"/>
            <a:ext cx="1935176"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7720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Calculate the average speed </a:t>
            </a:r>
            <a:endParaRPr lang="en-GB" dirty="0"/>
          </a:p>
        </p:txBody>
      </p:sp>
      <p:sp>
        <p:nvSpPr>
          <p:cNvPr id="3" name="Content Placeholder 2"/>
          <p:cNvSpPr>
            <a:spLocks noGrp="1"/>
          </p:cNvSpPr>
          <p:nvPr>
            <p:ph idx="1"/>
          </p:nvPr>
        </p:nvSpPr>
        <p:spPr>
          <a:xfrm>
            <a:off x="236934" y="1628799"/>
            <a:ext cx="2592288" cy="3024336"/>
          </a:xfrm>
          <a:noFill/>
          <a:ln>
            <a:solidFill>
              <a:schemeClr val="tx1"/>
            </a:solidFill>
          </a:ln>
        </p:spPr>
        <p:txBody>
          <a:bodyPr/>
          <a:lstStyle/>
          <a:p>
            <a:pPr marL="0" indent="0" algn="ctr">
              <a:buNone/>
            </a:pPr>
            <a:r>
              <a:rPr lang="en-GB" sz="1200" dirty="0" smtClean="0"/>
              <a:t>Felix </a:t>
            </a:r>
            <a:r>
              <a:rPr lang="en-GB" sz="1200" dirty="0"/>
              <a:t>Baumgartner recently set a number of records by jumping out of a balloon 39km above the ground. At one point he was travelling faster than the speed of sound. Altogether he took about 10 minutes to reach the ground. </a:t>
            </a:r>
            <a:endParaRPr lang="en-GB" sz="1200" dirty="0" smtClean="0"/>
          </a:p>
          <a:p>
            <a:pPr marL="0" indent="0" algn="ctr">
              <a:buNone/>
            </a:pPr>
            <a:r>
              <a:rPr lang="en-GB" sz="1200" dirty="0" smtClean="0"/>
              <a:t>What was his average speed in km per minute? </a:t>
            </a:r>
            <a:endParaRPr lang="en-GB" sz="1200" dirty="0"/>
          </a:p>
          <a:p>
            <a:pPr marL="0" indent="0">
              <a:buNone/>
            </a:pPr>
            <a:endParaRPr lang="en-GB" sz="1200" b="1" dirty="0" smtClean="0"/>
          </a:p>
          <a:p>
            <a:pPr marL="0" indent="0">
              <a:buNone/>
            </a:pPr>
            <a:r>
              <a:rPr lang="en-GB" dirty="0"/>
              <a:t>	</a:t>
            </a:r>
          </a:p>
          <a:p>
            <a:endParaRPr lang="en-GB"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3566810"/>
            <a:ext cx="1800200" cy="1001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915816" y="1628799"/>
            <a:ext cx="2808312" cy="3046988"/>
          </a:xfrm>
          <a:prstGeom prst="rect">
            <a:avLst/>
          </a:prstGeom>
          <a:ln>
            <a:solidFill>
              <a:schemeClr val="tx1"/>
            </a:solidFill>
          </a:ln>
        </p:spPr>
        <p:txBody>
          <a:bodyPr wrap="square">
            <a:spAutoFit/>
          </a:bodyPr>
          <a:lstStyle/>
          <a:p>
            <a:pPr algn="ctr"/>
            <a:r>
              <a:rPr lang="en-GB" sz="1200" dirty="0" smtClean="0"/>
              <a:t>According </a:t>
            </a:r>
            <a:r>
              <a:rPr lang="en-GB" sz="1200" dirty="0"/>
              <a:t>to the 1998 Guinness Book of World Records, the winner of the 1995 world snail racing championships was a garden snail named Archie which completed the 33cm racecourse in exactly 2 minutes. </a:t>
            </a:r>
          </a:p>
          <a:p>
            <a:pPr algn="ctr"/>
            <a:r>
              <a:rPr lang="en-GB" sz="1200" dirty="0"/>
              <a:t>What was the speed of the snail, in cm per minute? 	</a:t>
            </a:r>
            <a:endParaRPr lang="en-GB" sz="1200" dirty="0" smtClean="0"/>
          </a:p>
          <a:p>
            <a:endParaRPr lang="en-GB" sz="1200" dirty="0"/>
          </a:p>
          <a:p>
            <a:endParaRPr lang="en-GB" sz="1200" dirty="0" smtClean="0"/>
          </a:p>
          <a:p>
            <a:endParaRPr lang="en-GB" sz="1200" dirty="0"/>
          </a:p>
          <a:p>
            <a:endParaRPr lang="en-GB" sz="1200" dirty="0" smtClean="0"/>
          </a:p>
          <a:p>
            <a:endParaRPr lang="en-GB" sz="1200" dirty="0"/>
          </a:p>
          <a:p>
            <a:endParaRPr lang="en-GB" sz="1200" dirty="0" smtClean="0"/>
          </a:p>
          <a:p>
            <a:endParaRPr lang="en-GB" sz="1200" dirty="0"/>
          </a:p>
          <a:p>
            <a:endParaRPr lang="en-GB" sz="1200"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2245" y="3260835"/>
            <a:ext cx="2015454" cy="1339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5868144" y="1628799"/>
            <a:ext cx="3096344" cy="3046988"/>
          </a:xfrm>
          <a:prstGeom prst="rect">
            <a:avLst/>
          </a:prstGeom>
          <a:ln>
            <a:solidFill>
              <a:schemeClr val="tx1"/>
            </a:solidFill>
          </a:ln>
        </p:spPr>
        <p:txBody>
          <a:bodyPr wrap="square">
            <a:spAutoFit/>
          </a:bodyPr>
          <a:lstStyle/>
          <a:p>
            <a:pPr algn="ctr"/>
            <a:r>
              <a:rPr lang="en-GB" sz="1200" dirty="0" smtClean="0"/>
              <a:t>The </a:t>
            </a:r>
            <a:r>
              <a:rPr lang="en-GB" sz="1200" dirty="0"/>
              <a:t>earth is hurtling through space in its orbit around the sun. Since we’re all travelling with it at the same speed (relative to the sun) we don’t notice the effect, but every year (around 365 days) we accompany our planet on a </a:t>
            </a:r>
            <a:endParaRPr lang="en-GB" sz="1200" dirty="0" smtClean="0"/>
          </a:p>
          <a:p>
            <a:pPr algn="ctr"/>
            <a:r>
              <a:rPr lang="en-GB" sz="1200" dirty="0" smtClean="0"/>
              <a:t>940 </a:t>
            </a:r>
            <a:r>
              <a:rPr lang="en-GB" sz="1200" dirty="0"/>
              <a:t>million km journey around the sun. </a:t>
            </a:r>
          </a:p>
          <a:p>
            <a:pPr algn="ctr"/>
            <a:r>
              <a:rPr lang="en-GB" sz="1200" dirty="0"/>
              <a:t>What speed is this, in kilometres per day? 	</a:t>
            </a:r>
            <a:endParaRPr lang="en-GB" sz="1200" dirty="0" smtClean="0"/>
          </a:p>
          <a:p>
            <a:endParaRPr lang="en-GB" sz="1200" dirty="0"/>
          </a:p>
          <a:p>
            <a:endParaRPr lang="en-GB" sz="1200" dirty="0" smtClean="0"/>
          </a:p>
          <a:p>
            <a:endParaRPr lang="en-GB" sz="1200" dirty="0"/>
          </a:p>
          <a:p>
            <a:endParaRPr lang="en-GB" sz="1200" dirty="0" smtClean="0"/>
          </a:p>
          <a:p>
            <a:endParaRPr lang="en-GB" sz="1200" dirty="0"/>
          </a:p>
          <a:p>
            <a:endParaRPr lang="en-GB" sz="1200" dirty="0" smtClean="0"/>
          </a:p>
          <a:p>
            <a:endParaRPr lang="en-GB" sz="1200" dirty="0"/>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38774" y="3317976"/>
            <a:ext cx="1755081" cy="1276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bwMode="auto">
          <a:xfrm>
            <a:off x="467544" y="5157192"/>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3200" kern="0" dirty="0" smtClean="0"/>
              <a:t> Put these in order from slowest to fastest with calculations to support your answer. </a:t>
            </a:r>
            <a:endParaRPr lang="en-GB" sz="3200" kern="0" dirty="0"/>
          </a:p>
        </p:txBody>
      </p:sp>
    </p:spTree>
    <p:extLst>
      <p:ext uri="{BB962C8B-B14F-4D97-AF65-F5344CB8AC3E}">
        <p14:creationId xmlns:p14="http://schemas.microsoft.com/office/powerpoint/2010/main" val="926722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GB" b="1" dirty="0" smtClean="0"/>
              <a:t>Mark your work </a:t>
            </a:r>
            <a:endParaRPr lang="en-GB" b="1" dirty="0"/>
          </a:p>
        </p:txBody>
      </p:sp>
      <p:sp>
        <p:nvSpPr>
          <p:cNvPr id="3" name="Content Placeholder 2"/>
          <p:cNvSpPr>
            <a:spLocks noGrp="1"/>
          </p:cNvSpPr>
          <p:nvPr>
            <p:ph idx="1"/>
          </p:nvPr>
        </p:nvSpPr>
        <p:spPr/>
        <p:txBody>
          <a:bodyPr/>
          <a:lstStyle/>
          <a:p>
            <a:pPr marL="0" indent="0">
              <a:buNone/>
            </a:pPr>
            <a:r>
              <a:rPr lang="en-GB" dirty="0" smtClean="0"/>
              <a:t>Felix: 3.9 km/min </a:t>
            </a:r>
          </a:p>
          <a:p>
            <a:pPr marL="0" indent="0">
              <a:buNone/>
            </a:pPr>
            <a:endParaRPr lang="en-GB" dirty="0"/>
          </a:p>
          <a:p>
            <a:pPr marL="0" indent="0">
              <a:buNone/>
            </a:pPr>
            <a:r>
              <a:rPr lang="en-GB" dirty="0" smtClean="0"/>
              <a:t>Snail: 16.5 cm/min </a:t>
            </a:r>
          </a:p>
          <a:p>
            <a:pPr marL="0" indent="0">
              <a:buNone/>
            </a:pPr>
            <a:endParaRPr lang="en-GB" dirty="0"/>
          </a:p>
          <a:p>
            <a:pPr marL="0" indent="0">
              <a:buNone/>
            </a:pPr>
            <a:r>
              <a:rPr lang="en-GB" dirty="0" smtClean="0"/>
              <a:t>Earth: 2575342 km/day </a:t>
            </a:r>
          </a:p>
          <a:p>
            <a:pPr marL="0" indent="0">
              <a:buNone/>
            </a:pPr>
            <a:endParaRPr lang="en-GB" dirty="0"/>
          </a:p>
          <a:p>
            <a:pPr marL="0" indent="0">
              <a:buNone/>
            </a:pPr>
            <a:r>
              <a:rPr lang="en-GB" dirty="0" smtClean="0"/>
              <a:t>Order: Snail 0.0099km/h, Felix 234 km/h,   Earth 107306 km/h</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179570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7577" y="332656"/>
            <a:ext cx="8229600" cy="1143000"/>
          </a:xfrm>
        </p:spPr>
        <p:txBody>
          <a:bodyPr/>
          <a:lstStyle/>
          <a:p>
            <a:r>
              <a:rPr lang="en-GB" sz="4000" dirty="0" smtClean="0">
                <a:latin typeface="+mn-lt"/>
              </a:rPr>
              <a:t>A ball is thrown in the air from a height of 1m above the ground. </a:t>
            </a:r>
            <a:endParaRPr lang="en-GB" sz="4000" dirty="0">
              <a:latin typeface="+mn-lt"/>
            </a:endParaRPr>
          </a:p>
        </p:txBody>
      </p:sp>
      <p:sp>
        <p:nvSpPr>
          <p:cNvPr id="9" name="Title 3"/>
          <p:cNvSpPr txBox="1">
            <a:spLocks/>
          </p:cNvSpPr>
          <p:nvPr/>
        </p:nvSpPr>
        <p:spPr bwMode="auto">
          <a:xfrm>
            <a:off x="437577" y="5157192"/>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3600" kern="0" dirty="0" smtClean="0"/>
              <a:t>Sketch a graph that shows the distance of the ball from the ground until the ball hits the ground. </a:t>
            </a:r>
            <a:endParaRPr lang="en-GB" sz="3600" kern="0" dirty="0"/>
          </a:p>
        </p:txBody>
      </p:sp>
      <p:cxnSp>
        <p:nvCxnSpPr>
          <p:cNvPr id="10" name="Straight Arrow Connector 9"/>
          <p:cNvCxnSpPr/>
          <p:nvPr/>
        </p:nvCxnSpPr>
        <p:spPr>
          <a:xfrm flipV="1">
            <a:off x="2627784" y="1772816"/>
            <a:ext cx="0" cy="2448272"/>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627784" y="4221088"/>
            <a:ext cx="2520280" cy="0"/>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1043608" y="1768503"/>
                <a:ext cx="137249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h𝑒𝑖𝑔h𝑡</m:t>
                      </m:r>
                      <m:r>
                        <a:rPr lang="en-GB" b="0" i="1" smtClean="0">
                          <a:latin typeface="Cambria Math"/>
                        </a:rPr>
                        <m:t> (</m:t>
                      </m:r>
                      <m:r>
                        <a:rPr lang="en-GB" b="0" i="1" smtClean="0">
                          <a:latin typeface="Cambria Math"/>
                        </a:rPr>
                        <m:t>𝑚</m:t>
                      </m:r>
                      <m:r>
                        <a:rPr lang="en-GB" b="0" i="1" smtClean="0">
                          <a:latin typeface="Cambria Math"/>
                        </a:rPr>
                        <m:t>)</m:t>
                      </m:r>
                    </m:oMath>
                  </m:oMathPara>
                </a14:m>
                <a:endParaRPr lang="en-GB" dirty="0"/>
              </a:p>
            </p:txBody>
          </p:sp>
        </mc:Choice>
        <mc:Fallback xmlns="">
          <p:sp>
            <p:nvSpPr>
              <p:cNvPr id="12" name="TextBox 11"/>
              <p:cNvSpPr txBox="1">
                <a:spLocks noRot="1" noChangeAspect="1" noMove="1" noResize="1" noEditPoints="1" noAdjustHandles="1" noChangeArrowheads="1" noChangeShapeType="1" noTextEdit="1"/>
              </p:cNvSpPr>
              <p:nvPr/>
            </p:nvSpPr>
            <p:spPr>
              <a:xfrm>
                <a:off x="1043608" y="1768503"/>
                <a:ext cx="1372492" cy="369332"/>
              </a:xfrm>
              <a:prstGeom prst="rect">
                <a:avLst/>
              </a:prstGeom>
              <a:blipFill rotWithShape="1">
                <a:blip r:embed="rId3"/>
                <a:stretch>
                  <a:fillRect b="-1311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4551650" y="4373868"/>
                <a:ext cx="103124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𝑡𝑖𝑚𝑒</m:t>
                      </m:r>
                      <m:r>
                        <a:rPr lang="en-GB" b="0" i="1" smtClean="0">
                          <a:latin typeface="Cambria Math"/>
                        </a:rPr>
                        <m:t>(</m:t>
                      </m:r>
                      <m:r>
                        <a:rPr lang="en-GB" b="0" i="1" smtClean="0">
                          <a:latin typeface="Cambria Math"/>
                        </a:rPr>
                        <m:t>𝑠</m:t>
                      </m:r>
                      <m:r>
                        <a:rPr lang="en-GB" b="0" i="1" smtClean="0">
                          <a:latin typeface="Cambria Math"/>
                        </a:rPr>
                        <m:t>)</m:t>
                      </m:r>
                    </m:oMath>
                  </m:oMathPara>
                </a14:m>
                <a:endParaRPr lang="en-GB" dirty="0"/>
              </a:p>
            </p:txBody>
          </p:sp>
        </mc:Choice>
        <mc:Fallback xmlns="">
          <p:sp>
            <p:nvSpPr>
              <p:cNvPr id="17" name="TextBox 16"/>
              <p:cNvSpPr txBox="1">
                <a:spLocks noRot="1" noChangeAspect="1" noMove="1" noResize="1" noEditPoints="1" noAdjustHandles="1" noChangeArrowheads="1" noChangeShapeType="1" noTextEdit="1"/>
              </p:cNvSpPr>
              <p:nvPr/>
            </p:nvSpPr>
            <p:spPr>
              <a:xfrm>
                <a:off x="4551650" y="4373868"/>
                <a:ext cx="1031244" cy="369332"/>
              </a:xfrm>
              <a:prstGeom prst="rect">
                <a:avLst/>
              </a:prstGeom>
              <a:blipFill rotWithShape="1">
                <a:blip r:embed="rId4"/>
                <a:stretch>
                  <a:fillRect b="-13115"/>
                </a:stretch>
              </a:blipFill>
            </p:spPr>
            <p:txBody>
              <a:bodyPr/>
              <a:lstStyle/>
              <a:p>
                <a:r>
                  <a:rPr lang="en-GB">
                    <a:noFill/>
                  </a:rPr>
                  <a:t> </a:t>
                </a:r>
              </a:p>
            </p:txBody>
          </p:sp>
        </mc:Fallback>
      </mc:AlternateContent>
    </p:spTree>
    <p:extLst>
      <p:ext uri="{BB962C8B-B14F-4D97-AF65-F5344CB8AC3E}">
        <p14:creationId xmlns:p14="http://schemas.microsoft.com/office/powerpoint/2010/main" val="296555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7018" y="116632"/>
            <a:ext cx="8229600" cy="1143000"/>
          </a:xfrm>
        </p:spPr>
        <p:txBody>
          <a:bodyPr/>
          <a:lstStyle/>
          <a:p>
            <a:r>
              <a:rPr lang="en-GB" sz="3600" dirty="0" smtClean="0"/>
              <a:t>Why is the line curved and not straight?</a:t>
            </a:r>
            <a:endParaRPr lang="en-GB" sz="3600" dirty="0"/>
          </a:p>
        </p:txBody>
      </p:sp>
      <p:cxnSp>
        <p:nvCxnSpPr>
          <p:cNvPr id="10" name="Straight Arrow Connector 9"/>
          <p:cNvCxnSpPr/>
          <p:nvPr/>
        </p:nvCxnSpPr>
        <p:spPr>
          <a:xfrm flipV="1">
            <a:off x="683568" y="1768503"/>
            <a:ext cx="0" cy="2448272"/>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671785" y="4208363"/>
            <a:ext cx="2520280" cy="0"/>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107504" y="1399171"/>
                <a:ext cx="137249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000000"/>
                          </a:solidFill>
                          <a:latin typeface="Cambria Math"/>
                        </a:rPr>
                        <m:t>h𝑒𝑖𝑔h𝑡</m:t>
                      </m:r>
                      <m:r>
                        <a:rPr lang="en-GB" i="1" smtClean="0">
                          <a:solidFill>
                            <a:srgbClr val="000000"/>
                          </a:solidFill>
                          <a:latin typeface="Cambria Math"/>
                        </a:rPr>
                        <m:t> (</m:t>
                      </m:r>
                      <m:r>
                        <a:rPr lang="en-GB" i="1" smtClean="0">
                          <a:solidFill>
                            <a:srgbClr val="000000"/>
                          </a:solidFill>
                          <a:latin typeface="Cambria Math"/>
                        </a:rPr>
                        <m:t>𝑚</m:t>
                      </m:r>
                      <m:r>
                        <a:rPr lang="en-GB" i="1" smtClean="0">
                          <a:solidFill>
                            <a:srgbClr val="000000"/>
                          </a:solidFill>
                          <a:latin typeface="Cambria Math"/>
                        </a:rPr>
                        <m:t>)</m:t>
                      </m:r>
                    </m:oMath>
                  </m:oMathPara>
                </a14:m>
                <a:endParaRPr lang="en-GB" dirty="0">
                  <a:solidFill>
                    <a:srgbClr val="000000"/>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107504" y="1399171"/>
                <a:ext cx="1372492" cy="369332"/>
              </a:xfrm>
              <a:prstGeom prst="rect">
                <a:avLst/>
              </a:prstGeom>
              <a:blipFill rotWithShape="1">
                <a:blip r:embed="rId3"/>
                <a:stretch>
                  <a:fillRect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6948264" y="4365517"/>
                <a:ext cx="103124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000000"/>
                          </a:solidFill>
                          <a:latin typeface="Cambria Math"/>
                        </a:rPr>
                        <m:t>𝑡𝑖𝑚𝑒</m:t>
                      </m:r>
                      <m:r>
                        <a:rPr lang="en-GB" i="1" smtClean="0">
                          <a:solidFill>
                            <a:srgbClr val="000000"/>
                          </a:solidFill>
                          <a:latin typeface="Cambria Math"/>
                        </a:rPr>
                        <m:t>(</m:t>
                      </m:r>
                      <m:r>
                        <a:rPr lang="en-GB" i="1" smtClean="0">
                          <a:solidFill>
                            <a:srgbClr val="000000"/>
                          </a:solidFill>
                          <a:latin typeface="Cambria Math"/>
                        </a:rPr>
                        <m:t>𝑠</m:t>
                      </m:r>
                      <m:r>
                        <a:rPr lang="en-GB" i="1" smtClean="0">
                          <a:solidFill>
                            <a:srgbClr val="000000"/>
                          </a:solidFill>
                          <a:latin typeface="Cambria Math"/>
                        </a:rPr>
                        <m:t>)</m:t>
                      </m:r>
                    </m:oMath>
                  </m:oMathPara>
                </a14:m>
                <a:endParaRPr lang="en-GB" dirty="0">
                  <a:solidFill>
                    <a:srgbClr val="00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6948264" y="4365517"/>
                <a:ext cx="1031244" cy="369332"/>
              </a:xfrm>
              <a:prstGeom prst="rect">
                <a:avLst/>
              </a:prstGeom>
              <a:blipFill rotWithShape="1">
                <a:blip r:embed="rId4"/>
                <a:stretch>
                  <a:fillRect b="-13115"/>
                </a:stretch>
              </a:blipFill>
            </p:spPr>
            <p:txBody>
              <a:bodyPr/>
              <a:lstStyle/>
              <a:p>
                <a:r>
                  <a:rPr lang="en-GB">
                    <a:noFill/>
                  </a:rPr>
                  <a:t> </a:t>
                </a:r>
              </a:p>
            </p:txBody>
          </p:sp>
        </mc:Fallback>
      </mc:AlternateContent>
      <p:pic>
        <p:nvPicPr>
          <p:cNvPr id="307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22394"/>
          <a:stretch/>
        </p:blipFill>
        <p:spPr bwMode="auto">
          <a:xfrm>
            <a:off x="671785" y="2424432"/>
            <a:ext cx="2116138" cy="1783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7" name="TextBox 6"/>
              <p:cNvSpPr txBox="1"/>
              <p:nvPr/>
            </p:nvSpPr>
            <p:spPr>
              <a:xfrm>
                <a:off x="268240" y="3717032"/>
                <a:ext cx="37702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1</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268240" y="3717032"/>
                <a:ext cx="377026" cy="369332"/>
              </a:xfrm>
              <a:prstGeom prst="rect">
                <a:avLst/>
              </a:prstGeom>
              <a:blipFill rotWithShape="1">
                <a:blip r:embed="rId6"/>
                <a:stretch>
                  <a:fillRect/>
                </a:stretch>
              </a:blipFill>
            </p:spPr>
            <p:txBody>
              <a:bodyPr/>
              <a:lstStyle/>
              <a:p>
                <a:r>
                  <a:rPr lang="en-GB">
                    <a:noFill/>
                  </a:rPr>
                  <a:t> </a:t>
                </a:r>
              </a:p>
            </p:txBody>
          </p:sp>
        </mc:Fallback>
      </mc:AlternateContent>
      <p:cxnSp>
        <p:nvCxnSpPr>
          <p:cNvPr id="15" name="Straight Arrow Connector 14"/>
          <p:cNvCxnSpPr/>
          <p:nvPr/>
        </p:nvCxnSpPr>
        <p:spPr>
          <a:xfrm>
            <a:off x="5148064" y="4216775"/>
            <a:ext cx="2520280" cy="0"/>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5148064" y="1768503"/>
            <a:ext cx="0" cy="2448272"/>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2627784" y="4365517"/>
                <a:ext cx="103124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000000"/>
                          </a:solidFill>
                          <a:latin typeface="Cambria Math"/>
                        </a:rPr>
                        <m:t>𝑡𝑖𝑚𝑒</m:t>
                      </m:r>
                      <m:r>
                        <a:rPr lang="en-GB" i="1" smtClean="0">
                          <a:solidFill>
                            <a:srgbClr val="000000"/>
                          </a:solidFill>
                          <a:latin typeface="Cambria Math"/>
                        </a:rPr>
                        <m:t>(</m:t>
                      </m:r>
                      <m:r>
                        <a:rPr lang="en-GB" i="1" smtClean="0">
                          <a:solidFill>
                            <a:srgbClr val="000000"/>
                          </a:solidFill>
                          <a:latin typeface="Cambria Math"/>
                        </a:rPr>
                        <m:t>𝑠</m:t>
                      </m:r>
                      <m:r>
                        <a:rPr lang="en-GB" i="1" smtClean="0">
                          <a:solidFill>
                            <a:srgbClr val="000000"/>
                          </a:solidFill>
                          <a:latin typeface="Cambria Math"/>
                        </a:rPr>
                        <m:t>)</m:t>
                      </m:r>
                    </m:oMath>
                  </m:oMathPara>
                </a14:m>
                <a:endParaRPr lang="en-GB" dirty="0">
                  <a:solidFill>
                    <a:srgbClr val="000000"/>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2627784" y="4365517"/>
                <a:ext cx="1031244" cy="369332"/>
              </a:xfrm>
              <a:prstGeom prst="rect">
                <a:avLst/>
              </a:prstGeom>
              <a:blipFill rotWithShape="1">
                <a:blip r:embed="rId7"/>
                <a:stretch>
                  <a:fillRect b="-1311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4461818" y="1399171"/>
                <a:ext cx="137249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000000"/>
                          </a:solidFill>
                          <a:latin typeface="Cambria Math"/>
                        </a:rPr>
                        <m:t>h𝑒𝑖𝑔h𝑡</m:t>
                      </m:r>
                      <m:r>
                        <a:rPr lang="en-GB" i="1" smtClean="0">
                          <a:solidFill>
                            <a:srgbClr val="000000"/>
                          </a:solidFill>
                          <a:latin typeface="Cambria Math"/>
                        </a:rPr>
                        <m:t> (</m:t>
                      </m:r>
                      <m:r>
                        <a:rPr lang="en-GB" i="1" smtClean="0">
                          <a:solidFill>
                            <a:srgbClr val="000000"/>
                          </a:solidFill>
                          <a:latin typeface="Cambria Math"/>
                        </a:rPr>
                        <m:t>𝑚</m:t>
                      </m:r>
                      <m:r>
                        <a:rPr lang="en-GB" i="1" smtClean="0">
                          <a:solidFill>
                            <a:srgbClr val="000000"/>
                          </a:solidFill>
                          <a:latin typeface="Cambria Math"/>
                        </a:rPr>
                        <m:t>)</m:t>
                      </m:r>
                    </m:oMath>
                  </m:oMathPara>
                </a14:m>
                <a:endParaRPr lang="en-GB" dirty="0">
                  <a:solidFill>
                    <a:srgbClr val="000000"/>
                  </a:solidFill>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4461818" y="1399171"/>
                <a:ext cx="1372492" cy="369332"/>
              </a:xfrm>
              <a:prstGeom prst="rect">
                <a:avLst/>
              </a:prstGeom>
              <a:blipFill rotWithShape="1">
                <a:blip r:embed="rId8"/>
                <a:stretch>
                  <a:fillRect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4716016" y="3684766"/>
                <a:ext cx="37702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1</m:t>
                      </m:r>
                    </m:oMath>
                  </m:oMathPara>
                </a14:m>
                <a:endParaRPr lang="en-GB" dirty="0"/>
              </a:p>
            </p:txBody>
          </p:sp>
        </mc:Choice>
        <mc:Fallback xmlns="">
          <p:sp>
            <p:nvSpPr>
              <p:cNvPr id="20" name="TextBox 19"/>
              <p:cNvSpPr txBox="1">
                <a:spLocks noRot="1" noChangeAspect="1" noMove="1" noResize="1" noEditPoints="1" noAdjustHandles="1" noChangeArrowheads="1" noChangeShapeType="1" noTextEdit="1"/>
              </p:cNvSpPr>
              <p:nvPr/>
            </p:nvSpPr>
            <p:spPr>
              <a:xfrm>
                <a:off x="4716016" y="3684766"/>
                <a:ext cx="377026" cy="369332"/>
              </a:xfrm>
              <a:prstGeom prst="rect">
                <a:avLst/>
              </a:prstGeom>
              <a:blipFill rotWithShape="1">
                <a:blip r:embed="rId9"/>
                <a:stretch>
                  <a:fillRect/>
                </a:stretch>
              </a:blipFill>
            </p:spPr>
            <p:txBody>
              <a:bodyPr/>
              <a:lstStyle/>
              <a:p>
                <a:r>
                  <a:rPr lang="en-GB">
                    <a:noFill/>
                  </a:rPr>
                  <a:t> </a:t>
                </a:r>
              </a:p>
            </p:txBody>
          </p:sp>
        </mc:Fallback>
      </mc:AlternateContent>
      <p:cxnSp>
        <p:nvCxnSpPr>
          <p:cNvPr id="22" name="Straight Connector 21"/>
          <p:cNvCxnSpPr/>
          <p:nvPr/>
        </p:nvCxnSpPr>
        <p:spPr>
          <a:xfrm flipV="1">
            <a:off x="5148064" y="2424432"/>
            <a:ext cx="1008112" cy="1445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6156176" y="2424432"/>
            <a:ext cx="1008112" cy="17839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3077" name="Picture 5" descr="C:\Users\lelder\AppData\Local\Microsoft\Windows\Temporary Internet Files\Content.IE5\Z5OW14EM\500px-RedX.svg[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463886" y="2992639"/>
            <a:ext cx="1212570" cy="121257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lelder\AppData\Local\Microsoft\Windows\Temporary Internet Files\Content.IE5\T69SWKCC\big-tick[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51374" y="2923321"/>
            <a:ext cx="1210444" cy="1176821"/>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456753" y="5377571"/>
            <a:ext cx="7355607" cy="584775"/>
          </a:xfrm>
          <a:prstGeom prst="rect">
            <a:avLst/>
          </a:prstGeom>
          <a:noFill/>
        </p:spPr>
        <p:txBody>
          <a:bodyPr wrap="square" rtlCol="0">
            <a:spAutoFit/>
          </a:bodyPr>
          <a:lstStyle/>
          <a:p>
            <a:pPr algn="ctr"/>
            <a:r>
              <a:rPr lang="en-GB" sz="3200" dirty="0" smtClean="0"/>
              <a:t>Speed is not always constant</a:t>
            </a:r>
            <a:endParaRPr lang="en-GB" sz="3200" dirty="0"/>
          </a:p>
        </p:txBody>
      </p:sp>
    </p:spTree>
    <p:extLst>
      <p:ext uri="{BB962C8B-B14F-4D97-AF65-F5344CB8AC3E}">
        <p14:creationId xmlns:p14="http://schemas.microsoft.com/office/powerpoint/2010/main" val="273220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640960" cy="1143000"/>
          </a:xfrm>
        </p:spPr>
        <p:txBody>
          <a:bodyPr/>
          <a:lstStyle/>
          <a:p>
            <a:r>
              <a:rPr lang="en-GB" sz="2800" dirty="0" smtClean="0"/>
              <a:t>Here is the graph with all values marked on the axes.  </a:t>
            </a:r>
            <a:endParaRPr lang="en-GB" sz="2800" dirty="0"/>
          </a:p>
        </p:txBody>
      </p:sp>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761" r="6042" b="2943"/>
          <a:stretch/>
        </p:blipFill>
        <p:spPr bwMode="auto">
          <a:xfrm>
            <a:off x="1835696" y="1088915"/>
            <a:ext cx="5213268" cy="4392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bwMode="auto">
          <a:xfrm>
            <a:off x="251520" y="5517232"/>
            <a:ext cx="864096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2800" kern="0" dirty="0" smtClean="0">
                <a:solidFill>
                  <a:srgbClr val="000000"/>
                </a:solidFill>
              </a:rPr>
              <a:t>How could we </a:t>
            </a:r>
            <a:r>
              <a:rPr lang="en-GB" sz="2800" b="1" kern="0" dirty="0" smtClean="0">
                <a:solidFill>
                  <a:srgbClr val="FF0000"/>
                </a:solidFill>
              </a:rPr>
              <a:t>estimate</a:t>
            </a:r>
            <a:r>
              <a:rPr lang="en-GB" sz="2800" kern="0" dirty="0" smtClean="0">
                <a:solidFill>
                  <a:srgbClr val="000000"/>
                </a:solidFill>
              </a:rPr>
              <a:t> the speed of the </a:t>
            </a:r>
          </a:p>
          <a:p>
            <a:r>
              <a:rPr lang="en-GB" sz="2800" kern="0" dirty="0" smtClean="0">
                <a:solidFill>
                  <a:srgbClr val="000000"/>
                </a:solidFill>
              </a:rPr>
              <a:t>ball at </a:t>
            </a:r>
            <a:r>
              <a:rPr lang="en-GB" sz="2800" kern="0" dirty="0" smtClean="0">
                <a:solidFill>
                  <a:srgbClr val="000000"/>
                </a:solidFill>
              </a:rPr>
              <a:t>1 second? </a:t>
            </a:r>
            <a:endParaRPr lang="en-GB" sz="2800" kern="0" dirty="0">
              <a:solidFill>
                <a:srgbClr val="000000"/>
              </a:solidFill>
            </a:endParaRPr>
          </a:p>
        </p:txBody>
      </p:sp>
    </p:spTree>
    <p:extLst>
      <p:ext uri="{BB962C8B-B14F-4D97-AF65-F5344CB8AC3E}">
        <p14:creationId xmlns:p14="http://schemas.microsoft.com/office/powerpoint/2010/main" val="6828966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640960" cy="1143000"/>
          </a:xfrm>
        </p:spPr>
        <p:txBody>
          <a:bodyPr/>
          <a:lstStyle/>
          <a:p>
            <a:r>
              <a:rPr lang="en-GB" sz="2800" dirty="0" smtClean="0"/>
              <a:t>Using a tangent to the curve can estimate the distance travelled in a given time interval.  </a:t>
            </a:r>
            <a:endParaRPr lang="en-GB" sz="2800" dirty="0"/>
          </a:p>
        </p:txBody>
      </p:sp>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761" r="6042" b="2943"/>
          <a:stretch/>
        </p:blipFill>
        <p:spPr bwMode="auto">
          <a:xfrm>
            <a:off x="1835696" y="1124486"/>
            <a:ext cx="5213268" cy="4392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bwMode="auto">
          <a:xfrm>
            <a:off x="251520" y="5507367"/>
            <a:ext cx="864096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endParaRPr lang="en-GB" sz="2800" kern="0" dirty="0"/>
          </a:p>
        </p:txBody>
      </p:sp>
      <p:cxnSp>
        <p:nvCxnSpPr>
          <p:cNvPr id="6" name="Straight Connector 5"/>
          <p:cNvCxnSpPr/>
          <p:nvPr/>
        </p:nvCxnSpPr>
        <p:spPr>
          <a:xfrm flipV="1">
            <a:off x="3191228" y="2369636"/>
            <a:ext cx="480905" cy="105847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672134" y="2348880"/>
            <a:ext cx="0" cy="1058472"/>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15319" y="3418361"/>
            <a:ext cx="432724" cy="0"/>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6200000">
            <a:off x="3314417" y="2737947"/>
            <a:ext cx="1084766" cy="369332"/>
          </a:xfrm>
          <a:prstGeom prst="rect">
            <a:avLst/>
          </a:prstGeom>
          <a:noFill/>
        </p:spPr>
        <p:txBody>
          <a:bodyPr wrap="square" rtlCol="0">
            <a:spAutoFit/>
          </a:bodyPr>
          <a:lstStyle/>
          <a:p>
            <a:r>
              <a:rPr lang="en-GB" dirty="0" smtClean="0"/>
              <a:t>Distance</a:t>
            </a:r>
            <a:endParaRPr lang="en-GB" dirty="0"/>
          </a:p>
        </p:txBody>
      </p:sp>
      <p:sp>
        <p:nvSpPr>
          <p:cNvPr id="18" name="TextBox 17"/>
          <p:cNvSpPr txBox="1"/>
          <p:nvPr/>
        </p:nvSpPr>
        <p:spPr>
          <a:xfrm>
            <a:off x="3165137" y="3411790"/>
            <a:ext cx="1084766" cy="369332"/>
          </a:xfrm>
          <a:prstGeom prst="rect">
            <a:avLst/>
          </a:prstGeom>
          <a:noFill/>
        </p:spPr>
        <p:txBody>
          <a:bodyPr wrap="square" rtlCol="0">
            <a:spAutoFit/>
          </a:bodyPr>
          <a:lstStyle/>
          <a:p>
            <a:r>
              <a:rPr lang="en-GB" dirty="0" smtClean="0"/>
              <a:t>Time</a:t>
            </a:r>
            <a:endParaRPr lang="en-GB" dirty="0"/>
          </a:p>
        </p:txBody>
      </p:sp>
      <mc:AlternateContent xmlns:mc="http://schemas.openxmlformats.org/markup-compatibility/2006" xmlns:a14="http://schemas.microsoft.com/office/drawing/2010/main">
        <mc:Choice Requires="a14">
          <p:sp>
            <p:nvSpPr>
              <p:cNvPr id="19" name="Title 1"/>
              <p:cNvSpPr txBox="1">
                <a:spLocks/>
              </p:cNvSpPr>
              <p:nvPr/>
            </p:nvSpPr>
            <p:spPr bwMode="auto">
              <a:xfrm>
                <a:off x="234665" y="5507367"/>
                <a:ext cx="8640960" cy="11430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2400" kern="0" dirty="0" smtClean="0"/>
                  <a:t>Distance = 1 m </a:t>
                </a:r>
              </a:p>
              <a:p>
                <a:r>
                  <a:rPr lang="en-GB" sz="2400" kern="0" dirty="0" smtClean="0"/>
                  <a:t>Time Taken = 0.8 s</a:t>
                </a:r>
              </a:p>
              <a:p>
                <a:r>
                  <a:rPr lang="en-GB" sz="2800" kern="0" dirty="0" smtClean="0"/>
                  <a:t>Speed = </a:t>
                </a:r>
                <a14:m>
                  <m:oMath xmlns:m="http://schemas.openxmlformats.org/officeDocument/2006/math">
                    <m:r>
                      <a:rPr lang="en-GB" sz="2800" b="0" i="1" kern="0" smtClean="0">
                        <a:latin typeface="Cambria Math"/>
                      </a:rPr>
                      <m:t>1</m:t>
                    </m:r>
                    <m:r>
                      <a:rPr lang="en-GB" sz="2800" b="0" i="1" kern="0" smtClean="0">
                        <a:latin typeface="Cambria Math"/>
                        <a:ea typeface="Cambria Math"/>
                      </a:rPr>
                      <m:t>÷0.8=1.25 </m:t>
                    </m:r>
                    <m:r>
                      <a:rPr lang="en-GB" sz="2800" b="0" i="1" kern="0" smtClean="0">
                        <a:latin typeface="Cambria Math"/>
                        <a:ea typeface="Cambria Math"/>
                      </a:rPr>
                      <m:t>𝑚</m:t>
                    </m:r>
                    <m:sSup>
                      <m:sSupPr>
                        <m:ctrlPr>
                          <a:rPr lang="en-GB" sz="2800" b="0" i="1" kern="0" smtClean="0">
                            <a:latin typeface="Cambria Math"/>
                            <a:ea typeface="Cambria Math"/>
                          </a:rPr>
                        </m:ctrlPr>
                      </m:sSupPr>
                      <m:e>
                        <m:r>
                          <a:rPr lang="en-GB" sz="2800" b="0" i="1" kern="0" smtClean="0">
                            <a:latin typeface="Cambria Math"/>
                            <a:ea typeface="Cambria Math"/>
                          </a:rPr>
                          <m:t>𝑠</m:t>
                        </m:r>
                      </m:e>
                      <m:sup>
                        <m:r>
                          <a:rPr lang="en-GB" sz="2800" b="0" i="1" kern="0" smtClean="0">
                            <a:latin typeface="Cambria Math"/>
                            <a:ea typeface="Cambria Math"/>
                          </a:rPr>
                          <m:t>−1</m:t>
                        </m:r>
                      </m:sup>
                    </m:sSup>
                  </m:oMath>
                </a14:m>
                <a:endParaRPr lang="en-GB" sz="2800" kern="0" dirty="0"/>
              </a:p>
            </p:txBody>
          </p:sp>
        </mc:Choice>
        <mc:Fallback xmlns="">
          <p:sp>
            <p:nvSpPr>
              <p:cNvPr id="19" name="Title 1"/>
              <p:cNvSpPr txBox="1">
                <a:spLocks noRot="1" noChangeAspect="1" noMove="1" noResize="1" noEditPoints="1" noAdjustHandles="1" noChangeArrowheads="1" noChangeShapeType="1" noTextEdit="1"/>
              </p:cNvSpPr>
              <p:nvPr/>
            </p:nvSpPr>
            <p:spPr bwMode="auto">
              <a:xfrm>
                <a:off x="234665" y="5507367"/>
                <a:ext cx="8640960" cy="1143000"/>
              </a:xfrm>
              <a:prstGeom prst="rect">
                <a:avLst/>
              </a:prstGeom>
              <a:blipFill rotWithShape="1">
                <a:blip r:embed="rId3"/>
                <a:stretch>
                  <a:fillRect t="-7979" b="-1968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Tree>
    <p:extLst>
      <p:ext uri="{BB962C8B-B14F-4D97-AF65-F5344CB8AC3E}">
        <p14:creationId xmlns:p14="http://schemas.microsoft.com/office/powerpoint/2010/main" val="11735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GB" b="1" dirty="0" smtClean="0"/>
              <a:t>Your Turn </a:t>
            </a:r>
            <a:endParaRPr lang="en-GB" b="1" dirty="0"/>
          </a:p>
        </p:txBody>
      </p:sp>
      <p:pic>
        <p:nvPicPr>
          <p:cNvPr id="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761" r="6042" b="2943"/>
          <a:stretch/>
        </p:blipFill>
        <p:spPr bwMode="auto">
          <a:xfrm>
            <a:off x="251520" y="1196752"/>
            <a:ext cx="4773094" cy="4021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004048" y="1484784"/>
            <a:ext cx="3168352" cy="3416320"/>
          </a:xfrm>
          <a:prstGeom prst="rect">
            <a:avLst/>
          </a:prstGeom>
          <a:noFill/>
        </p:spPr>
        <p:txBody>
          <a:bodyPr wrap="square" rtlCol="0">
            <a:spAutoFit/>
          </a:bodyPr>
          <a:lstStyle/>
          <a:p>
            <a:pPr marL="342900" indent="-342900">
              <a:buAutoNum type="arabicPeriod"/>
            </a:pPr>
            <a:r>
              <a:rPr lang="en-GB" dirty="0" smtClean="0"/>
              <a:t>Work out </a:t>
            </a:r>
            <a:r>
              <a:rPr lang="en-GB" dirty="0" smtClean="0"/>
              <a:t>the speed of the ball when t = 2 seconds </a:t>
            </a:r>
            <a:endParaRPr lang="en-GB" dirty="0" smtClean="0"/>
          </a:p>
          <a:p>
            <a:pPr marL="342900" indent="-342900">
              <a:buAutoNum type="arabicPeriod"/>
            </a:pPr>
            <a:endParaRPr lang="en-GB" dirty="0"/>
          </a:p>
          <a:p>
            <a:pPr marL="342900" indent="-342900">
              <a:buAutoNum type="arabicPeriod"/>
            </a:pPr>
            <a:r>
              <a:rPr lang="en-GB" dirty="0" smtClean="0"/>
              <a:t>After how many seconds did the ball reach its maximum height? </a:t>
            </a:r>
          </a:p>
          <a:p>
            <a:pPr marL="342900" indent="-342900">
              <a:buAutoNum type="arabicPeriod"/>
            </a:pPr>
            <a:endParaRPr lang="en-GB" dirty="0"/>
          </a:p>
          <a:p>
            <a:pPr marL="342900" indent="-342900">
              <a:buAutoNum type="arabicPeriod"/>
            </a:pPr>
            <a:r>
              <a:rPr lang="en-GB" dirty="0" smtClean="0"/>
              <a:t>Which sketch graph shows the speed of the ball? </a:t>
            </a:r>
            <a:endParaRPr lang="en-GB" dirty="0" smtClean="0"/>
          </a:p>
          <a:p>
            <a:pPr algn="ctr"/>
            <a:endParaRPr lang="en-GB" dirty="0"/>
          </a:p>
          <a:p>
            <a:pPr algn="ctr"/>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4098" y="4520580"/>
            <a:ext cx="2400300"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7095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241"/>
          <a:stretch/>
        </p:blipFill>
        <p:spPr bwMode="auto">
          <a:xfrm>
            <a:off x="251520" y="1484784"/>
            <a:ext cx="5171115" cy="373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noGrp="1"/>
          </p:cNvSpPr>
          <p:nvPr>
            <p:ph type="title"/>
          </p:nvPr>
        </p:nvSpPr>
        <p:spPr bwMode="auto">
          <a:xfrm>
            <a:off x="467544" y="188640"/>
            <a:ext cx="828092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2400" kern="0" dirty="0" smtClean="0"/>
              <a:t>The graph shows the distance of a space shuttle from Earth </a:t>
            </a:r>
            <a:br>
              <a:rPr lang="en-GB" sz="2400" kern="0" dirty="0" smtClean="0"/>
            </a:br>
            <a:r>
              <a:rPr lang="en-GB" sz="2400" kern="0" dirty="0" smtClean="0"/>
              <a:t>over a 2 minute period.  </a:t>
            </a:r>
            <a:endParaRPr lang="en-GB" sz="2400" kern="0" dirty="0"/>
          </a:p>
        </p:txBody>
      </p:sp>
      <p:sp>
        <p:nvSpPr>
          <p:cNvPr id="6" name="TextBox 5"/>
          <p:cNvSpPr txBox="1"/>
          <p:nvPr/>
        </p:nvSpPr>
        <p:spPr>
          <a:xfrm>
            <a:off x="5580112" y="1772816"/>
            <a:ext cx="3168352" cy="2585323"/>
          </a:xfrm>
          <a:prstGeom prst="rect">
            <a:avLst/>
          </a:prstGeom>
          <a:noFill/>
        </p:spPr>
        <p:txBody>
          <a:bodyPr wrap="square" rtlCol="0">
            <a:spAutoFit/>
          </a:bodyPr>
          <a:lstStyle/>
          <a:p>
            <a:pPr marL="342900" indent="-342900" algn="ctr">
              <a:buAutoNum type="arabicPeriod"/>
            </a:pPr>
            <a:r>
              <a:rPr lang="en-GB" dirty="0" smtClean="0"/>
              <a:t>Work out the average speed for the 2 minutes journey in km/min</a:t>
            </a:r>
          </a:p>
          <a:p>
            <a:pPr marL="342900" indent="-342900" algn="ctr">
              <a:buAutoNum type="arabicPeriod"/>
            </a:pPr>
            <a:endParaRPr lang="en-GB" dirty="0"/>
          </a:p>
          <a:p>
            <a:pPr marL="342900" indent="-342900" algn="ctr">
              <a:buAutoNum type="arabicPeriod"/>
            </a:pPr>
            <a:r>
              <a:rPr lang="en-GB" dirty="0" smtClean="0"/>
              <a:t>Estimate the speed of the space shuttle at 90 seconds </a:t>
            </a:r>
            <a:r>
              <a:rPr lang="en-GB" dirty="0" smtClean="0"/>
              <a:t>in km/s</a:t>
            </a:r>
            <a:endParaRPr lang="en-GB" dirty="0" smtClean="0"/>
          </a:p>
          <a:p>
            <a:pPr algn="ctr"/>
            <a:endParaRPr lang="en-GB" dirty="0"/>
          </a:p>
          <a:p>
            <a:pPr algn="ctr"/>
            <a:endParaRPr lang="en-GB" dirty="0"/>
          </a:p>
        </p:txBody>
      </p:sp>
    </p:spTree>
    <p:extLst>
      <p:ext uri="{BB962C8B-B14F-4D97-AF65-F5344CB8AC3E}">
        <p14:creationId xmlns:p14="http://schemas.microsoft.com/office/powerpoint/2010/main" val="36901807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066" y="188640"/>
            <a:ext cx="7973374" cy="1143000"/>
          </a:xfrm>
        </p:spPr>
        <p:txBody>
          <a:bodyPr/>
          <a:lstStyle/>
          <a:p>
            <a:r>
              <a:rPr lang="en-GB" sz="2400" dirty="0" smtClean="0"/>
              <a:t>The graph shows the distance that a car has travelled in its first minute measured from a point on a road. </a:t>
            </a:r>
            <a:endParaRPr lang="en-GB" sz="2400" dirty="0"/>
          </a:p>
        </p:txBody>
      </p:sp>
      <p:pic>
        <p:nvPicPr>
          <p:cNvPr id="6146"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3221" t="3585" r="3543" b="5167"/>
          <a:stretch/>
        </p:blipFill>
        <p:spPr bwMode="auto">
          <a:xfrm>
            <a:off x="179512" y="1484784"/>
            <a:ext cx="4085111" cy="359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bwMode="auto">
          <a:xfrm>
            <a:off x="4427984" y="1988840"/>
            <a:ext cx="4258857"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marL="342900" indent="-342900" algn="l">
              <a:buAutoNum type="arabicPeriod"/>
            </a:pPr>
            <a:r>
              <a:rPr lang="en-GB" sz="1800" kern="0" dirty="0" smtClean="0"/>
              <a:t>Calculate the average speed of the car for the entire journey in m/s</a:t>
            </a:r>
          </a:p>
          <a:p>
            <a:pPr algn="l"/>
            <a:endParaRPr lang="en-GB" sz="1800" kern="0" dirty="0"/>
          </a:p>
          <a:p>
            <a:pPr algn="l"/>
            <a:r>
              <a:rPr lang="en-GB" sz="1800" kern="0" dirty="0" smtClean="0"/>
              <a:t>2. Estimate the speed at the following        </a:t>
            </a:r>
          </a:p>
          <a:p>
            <a:pPr algn="l"/>
            <a:r>
              <a:rPr lang="en-GB" sz="1800" kern="0" dirty="0" smtClean="0"/>
              <a:t>    times: </a:t>
            </a:r>
          </a:p>
          <a:p>
            <a:pPr algn="l"/>
            <a:endParaRPr lang="en-GB" sz="1800" kern="0" dirty="0" smtClean="0"/>
          </a:p>
          <a:p>
            <a:pPr marL="342900" indent="-342900" algn="l">
              <a:buAutoNum type="arabicPeriod"/>
            </a:pPr>
            <a:endParaRPr lang="en-GB" sz="1800" kern="0" dirty="0"/>
          </a:p>
          <a:p>
            <a:pPr marL="342900" indent="-342900" algn="l">
              <a:buAutoNum type="arabicPeriod"/>
            </a:pPr>
            <a:endParaRPr lang="en-GB" sz="1800" kern="0" dirty="0" smtClean="0"/>
          </a:p>
          <a:p>
            <a:pPr algn="l"/>
            <a:endParaRPr lang="en-GB" sz="1800" kern="0" dirty="0" smtClean="0"/>
          </a:p>
          <a:p>
            <a:pPr algn="l"/>
            <a:endParaRPr lang="en-GB" sz="1800" kern="0" dirty="0"/>
          </a:p>
          <a:p>
            <a:pPr algn="l"/>
            <a:endParaRPr lang="en-GB" sz="1800" kern="0" dirty="0" smtClean="0"/>
          </a:p>
          <a:p>
            <a:pPr algn="l"/>
            <a:endParaRPr lang="en-GB" sz="1800" kern="0" dirty="0"/>
          </a:p>
          <a:p>
            <a:pPr algn="l"/>
            <a:endParaRPr lang="en-GB" sz="1800" kern="0" dirty="0" smtClean="0"/>
          </a:p>
          <a:p>
            <a:pPr algn="l"/>
            <a:endParaRPr lang="en-GB" sz="1800" kern="0" dirty="0"/>
          </a:p>
          <a:p>
            <a:pPr algn="l"/>
            <a:r>
              <a:rPr lang="en-GB" sz="1800" kern="0" dirty="0" smtClean="0"/>
              <a:t>3. Use this to sketch a speed – distance</a:t>
            </a:r>
          </a:p>
          <a:p>
            <a:pPr algn="l"/>
            <a:r>
              <a:rPr lang="en-GB" sz="1800" kern="0" dirty="0"/>
              <a:t> </a:t>
            </a:r>
            <a:r>
              <a:rPr lang="en-GB" sz="1800" kern="0" dirty="0" smtClean="0"/>
              <a:t>   graph</a:t>
            </a:r>
          </a:p>
          <a:p>
            <a:pPr algn="l"/>
            <a:endParaRPr lang="en-GB" sz="1800" kern="0" dirty="0"/>
          </a:p>
          <a:p>
            <a:pPr algn="l"/>
            <a:endParaRPr lang="en-GB" sz="1800" kern="0" dirty="0" smtClean="0"/>
          </a:p>
        </p:txBody>
      </p:sp>
      <p:graphicFrame>
        <p:nvGraphicFramePr>
          <p:cNvPr id="4" name="Table 3"/>
          <p:cNvGraphicFramePr>
            <a:graphicFrameLocks noGrp="1"/>
          </p:cNvGraphicFramePr>
          <p:nvPr>
            <p:extLst>
              <p:ext uri="{D42A27DB-BD31-4B8C-83A1-F6EECF244321}">
                <p14:modId xmlns:p14="http://schemas.microsoft.com/office/powerpoint/2010/main" val="2694193838"/>
              </p:ext>
            </p:extLst>
          </p:nvPr>
        </p:nvGraphicFramePr>
        <p:xfrm>
          <a:off x="4791027" y="2924944"/>
          <a:ext cx="3895814" cy="2225040"/>
        </p:xfrm>
        <a:graphic>
          <a:graphicData uri="http://schemas.openxmlformats.org/drawingml/2006/table">
            <a:tbl>
              <a:tblPr firstRow="1" bandRow="1">
                <a:tableStyleId>{073A0DAA-6AF3-43AB-8588-CEC1D06C72B9}</a:tableStyleId>
              </a:tblPr>
              <a:tblGrid>
                <a:gridCol w="1947907"/>
                <a:gridCol w="1947907"/>
              </a:tblGrid>
              <a:tr h="370840">
                <a:tc>
                  <a:txBody>
                    <a:bodyPr/>
                    <a:lstStyle/>
                    <a:p>
                      <a:pPr algn="ctr"/>
                      <a:r>
                        <a:rPr lang="en-GB" dirty="0" smtClean="0"/>
                        <a:t>Time</a:t>
                      </a:r>
                      <a:endParaRPr lang="en-GB" dirty="0">
                        <a:solidFill>
                          <a:schemeClr val="tx1"/>
                        </a:solidFill>
                      </a:endParaRPr>
                    </a:p>
                  </a:txBody>
                  <a:tcPr/>
                </a:tc>
                <a:tc>
                  <a:txBody>
                    <a:bodyPr/>
                    <a:lstStyle/>
                    <a:p>
                      <a:pPr algn="ctr"/>
                      <a:r>
                        <a:rPr lang="en-GB" dirty="0" smtClean="0"/>
                        <a:t>Speed </a:t>
                      </a:r>
                      <a:endParaRPr lang="en-GB" dirty="0">
                        <a:solidFill>
                          <a:schemeClr val="tx1"/>
                        </a:solidFill>
                      </a:endParaRPr>
                    </a:p>
                  </a:txBody>
                  <a:tcPr/>
                </a:tc>
              </a:tr>
              <a:tr h="370840">
                <a:tc>
                  <a:txBody>
                    <a:bodyPr/>
                    <a:lstStyle/>
                    <a:p>
                      <a:pPr algn="ctr"/>
                      <a:r>
                        <a:rPr lang="en-GB" dirty="0" smtClean="0"/>
                        <a:t>10 </a:t>
                      </a:r>
                      <a:endParaRPr lang="en-GB" dirty="0"/>
                    </a:p>
                  </a:txBody>
                  <a:tcPr/>
                </a:tc>
                <a:tc>
                  <a:txBody>
                    <a:bodyPr/>
                    <a:lstStyle/>
                    <a:p>
                      <a:endParaRPr lang="en-GB" dirty="0"/>
                    </a:p>
                  </a:txBody>
                  <a:tcPr/>
                </a:tc>
              </a:tr>
              <a:tr h="370840">
                <a:tc>
                  <a:txBody>
                    <a:bodyPr/>
                    <a:lstStyle/>
                    <a:p>
                      <a:pPr algn="ctr"/>
                      <a:r>
                        <a:rPr lang="en-GB" dirty="0" smtClean="0"/>
                        <a:t>20</a:t>
                      </a:r>
                      <a:endParaRPr lang="en-GB" dirty="0"/>
                    </a:p>
                  </a:txBody>
                  <a:tcPr/>
                </a:tc>
                <a:tc>
                  <a:txBody>
                    <a:bodyPr/>
                    <a:lstStyle/>
                    <a:p>
                      <a:endParaRPr lang="en-GB" dirty="0"/>
                    </a:p>
                  </a:txBody>
                  <a:tcPr/>
                </a:tc>
              </a:tr>
              <a:tr h="370840">
                <a:tc>
                  <a:txBody>
                    <a:bodyPr/>
                    <a:lstStyle/>
                    <a:p>
                      <a:pPr algn="ctr"/>
                      <a:r>
                        <a:rPr lang="en-GB" dirty="0" smtClean="0"/>
                        <a:t>30</a:t>
                      </a:r>
                      <a:endParaRPr lang="en-GB" dirty="0"/>
                    </a:p>
                  </a:txBody>
                  <a:tcPr/>
                </a:tc>
                <a:tc>
                  <a:txBody>
                    <a:bodyPr/>
                    <a:lstStyle/>
                    <a:p>
                      <a:endParaRPr lang="en-GB"/>
                    </a:p>
                  </a:txBody>
                  <a:tcPr/>
                </a:tc>
              </a:tr>
              <a:tr h="370840">
                <a:tc>
                  <a:txBody>
                    <a:bodyPr/>
                    <a:lstStyle/>
                    <a:p>
                      <a:pPr algn="ctr"/>
                      <a:r>
                        <a:rPr lang="en-GB" dirty="0" smtClean="0"/>
                        <a:t>40</a:t>
                      </a:r>
                      <a:endParaRPr lang="en-GB" dirty="0"/>
                    </a:p>
                  </a:txBody>
                  <a:tcPr/>
                </a:tc>
                <a:tc>
                  <a:txBody>
                    <a:bodyPr/>
                    <a:lstStyle/>
                    <a:p>
                      <a:endParaRPr lang="en-GB"/>
                    </a:p>
                  </a:txBody>
                  <a:tcPr/>
                </a:tc>
              </a:tr>
              <a:tr h="370840">
                <a:tc>
                  <a:txBody>
                    <a:bodyPr/>
                    <a:lstStyle/>
                    <a:p>
                      <a:pPr algn="ctr"/>
                      <a:r>
                        <a:rPr lang="en-GB" dirty="0" smtClean="0"/>
                        <a:t>50</a:t>
                      </a:r>
                      <a:endParaRPr lang="en-GB" dirty="0"/>
                    </a:p>
                  </a:txBody>
                  <a:tcPr/>
                </a:tc>
                <a:tc>
                  <a:txBody>
                    <a:bodyPr/>
                    <a:lstStyle/>
                    <a:p>
                      <a:endParaRPr lang="en-GB" dirty="0"/>
                    </a:p>
                  </a:txBody>
                  <a:tcPr/>
                </a:tc>
              </a:tr>
            </a:tbl>
          </a:graphicData>
        </a:graphic>
      </p:graphicFrame>
    </p:spTree>
    <p:extLst>
      <p:ext uri="{BB962C8B-B14F-4D97-AF65-F5344CB8AC3E}">
        <p14:creationId xmlns:p14="http://schemas.microsoft.com/office/powerpoint/2010/main" val="39859856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Challenge </a:t>
            </a:r>
            <a:endParaRPr lang="en-GB" b="1" dirty="0"/>
          </a:p>
        </p:txBody>
      </p:sp>
      <p:sp>
        <p:nvSpPr>
          <p:cNvPr id="3" name="Content Placeholder 2"/>
          <p:cNvSpPr>
            <a:spLocks noGrp="1"/>
          </p:cNvSpPr>
          <p:nvPr>
            <p:ph idx="1"/>
          </p:nvPr>
        </p:nvSpPr>
        <p:spPr/>
        <p:txBody>
          <a:bodyPr/>
          <a:lstStyle/>
          <a:p>
            <a:pPr marL="0" indent="0" algn="ctr">
              <a:buNone/>
            </a:pPr>
            <a:r>
              <a:rPr lang="en-GB" dirty="0" smtClean="0"/>
              <a:t>I walked to the bike shop at a speed of 3 miles per hour, and cycled back along the same route of 12 miles per hour. </a:t>
            </a:r>
          </a:p>
          <a:p>
            <a:pPr marL="0" indent="0">
              <a:buNone/>
            </a:pPr>
            <a:endParaRPr lang="en-GB" dirty="0"/>
          </a:p>
          <a:p>
            <a:pPr marL="0" indent="0" algn="ctr">
              <a:buNone/>
            </a:pPr>
            <a:r>
              <a:rPr lang="en-GB" dirty="0" smtClean="0"/>
              <a:t>What was my average speed for </a:t>
            </a:r>
          </a:p>
          <a:p>
            <a:pPr marL="0" indent="0" algn="ctr">
              <a:buNone/>
            </a:pPr>
            <a:r>
              <a:rPr lang="en-GB" dirty="0" smtClean="0"/>
              <a:t>the whole trip? </a:t>
            </a:r>
            <a:endParaRPr lang="en-GB" dirty="0"/>
          </a:p>
        </p:txBody>
      </p:sp>
    </p:spTree>
    <p:extLst>
      <p:ext uri="{BB962C8B-B14F-4D97-AF65-F5344CB8AC3E}">
        <p14:creationId xmlns:p14="http://schemas.microsoft.com/office/powerpoint/2010/main" val="2115771168"/>
      </p:ext>
    </p:extLst>
  </p:cSld>
  <p:clrMapOvr>
    <a:masterClrMapping/>
  </p:clrMapOvr>
</p:sld>
</file>

<file path=ppt/theme/theme1.xml><?xml version="1.0" encoding="utf-8"?>
<a:theme xmlns:a="http://schemas.openxmlformats.org/drawingml/2006/main" name="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2.xml><?xml version="1.0" encoding="utf-8"?>
<a:theme xmlns:a="http://schemas.openxmlformats.org/drawingml/2006/main" name="1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3.xml><?xml version="1.0" encoding="utf-8"?>
<a:theme xmlns:a="http://schemas.openxmlformats.org/drawingml/2006/main" name="2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4.xml><?xml version="1.0" encoding="utf-8"?>
<a:theme xmlns:a="http://schemas.openxmlformats.org/drawingml/2006/main" name="3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5.xml><?xml version="1.0" encoding="utf-8"?>
<a:theme xmlns:a="http://schemas.openxmlformats.org/drawingml/2006/main" name="1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6.xml><?xml version="1.0" encoding="utf-8"?>
<a:theme xmlns:a="http://schemas.openxmlformats.org/drawingml/2006/main" name="4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7.xml><?xml version="1.0" encoding="utf-8"?>
<a:theme xmlns:a="http://schemas.openxmlformats.org/drawingml/2006/main" name="5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8.xml><?xml version="1.0" encoding="utf-8"?>
<a:theme xmlns:a="http://schemas.openxmlformats.org/drawingml/2006/main" name="6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9.xml><?xml version="1.0" encoding="utf-8"?>
<a:theme xmlns:a="http://schemas.openxmlformats.org/drawingml/2006/main" name="2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0.xml><?xml version="1.0" encoding="utf-8"?>
<a:theme xmlns:a="http://schemas.openxmlformats.org/drawingml/2006/main" name="7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1.xml><?xml version="1.0" encoding="utf-8"?>
<a:theme xmlns:a="http://schemas.openxmlformats.org/drawingml/2006/main" name="8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2.xml><?xml version="1.0" encoding="utf-8"?>
<a:theme xmlns:a="http://schemas.openxmlformats.org/drawingml/2006/main" name="9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3.xml><?xml version="1.0" encoding="utf-8"?>
<a:theme xmlns:a="http://schemas.openxmlformats.org/drawingml/2006/main" name="3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4.xml><?xml version="1.0" encoding="utf-8"?>
<a:theme xmlns:a="http://schemas.openxmlformats.org/drawingml/2006/main" name="1_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Archway</Template>
  <TotalTime>549</TotalTime>
  <Words>638</Words>
  <Application>Microsoft Office PowerPoint</Application>
  <PresentationFormat>On-screen Show (4:3)</PresentationFormat>
  <Paragraphs>125</Paragraphs>
  <Slides>12</Slides>
  <Notes>7</Notes>
  <HiddenSlides>0</HiddenSlides>
  <MMClips>0</MMClips>
  <ScaleCrop>false</ScaleCrop>
  <HeadingPairs>
    <vt:vector size="4" baseType="variant">
      <vt:variant>
        <vt:lpstr>Theme</vt:lpstr>
      </vt:variant>
      <vt:variant>
        <vt:i4>14</vt:i4>
      </vt:variant>
      <vt:variant>
        <vt:lpstr>Slide Titles</vt:lpstr>
      </vt:variant>
      <vt:variant>
        <vt:i4>12</vt:i4>
      </vt:variant>
    </vt:vector>
  </HeadingPairs>
  <TitlesOfParts>
    <vt:vector size="26" baseType="lpstr">
      <vt:lpstr>Archway</vt:lpstr>
      <vt:lpstr>1_ArchwayMaster</vt:lpstr>
      <vt:lpstr>2_ArchwayMaster</vt:lpstr>
      <vt:lpstr>3_ArchwayMaster</vt:lpstr>
      <vt:lpstr>1_Archway PPT</vt:lpstr>
      <vt:lpstr>4_ArchwayMaster</vt:lpstr>
      <vt:lpstr>5_ArchwayMaster</vt:lpstr>
      <vt:lpstr>6_ArchwayMaster</vt:lpstr>
      <vt:lpstr>2_Archway PPT</vt:lpstr>
      <vt:lpstr>7_ArchwayMaster</vt:lpstr>
      <vt:lpstr>8_ArchwayMaster</vt:lpstr>
      <vt:lpstr>9_ArchwayMaster</vt:lpstr>
      <vt:lpstr>3_Archway PPT</vt:lpstr>
      <vt:lpstr>1_Archway</vt:lpstr>
      <vt:lpstr>PowerPoint Presentation</vt:lpstr>
      <vt:lpstr>Mark your work </vt:lpstr>
      <vt:lpstr>Calculate the average speed </vt:lpstr>
      <vt:lpstr>Mark your work </vt:lpstr>
      <vt:lpstr>A ball is thrown in the air from a height of 1m above the ground. </vt:lpstr>
      <vt:lpstr>Why is the line curved and not straight?</vt:lpstr>
      <vt:lpstr>Here is the graph with all values marked on the axes.  </vt:lpstr>
      <vt:lpstr>Using a tangent to the curve can estimate the distance travelled in a given time interval.  </vt:lpstr>
      <vt:lpstr>Your Turn </vt:lpstr>
      <vt:lpstr>The graph shows the distance of a space shuttle from Earth  over a 2 minute period.  </vt:lpstr>
      <vt:lpstr>The graph shows the distance that a car has travelled in its first minute measured from a point on a road. </vt:lpstr>
      <vt:lpstr>Challenge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Elder, L</dc:creator>
  <cp:lastModifiedBy>Elder, L</cp:lastModifiedBy>
  <cp:revision>31</cp:revision>
  <cp:lastPrinted>2019-01-09T13:42:11Z</cp:lastPrinted>
  <dcterms:created xsi:type="dcterms:W3CDTF">2018-12-19T13:51:37Z</dcterms:created>
  <dcterms:modified xsi:type="dcterms:W3CDTF">2019-01-10T10:38:53Z</dcterms:modified>
</cp:coreProperties>
</file>