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3" r:id="rId2"/>
    <p:sldId id="284" r:id="rId3"/>
    <p:sldId id="293" r:id="rId4"/>
    <p:sldId id="285" r:id="rId5"/>
    <p:sldId id="291" r:id="rId6"/>
    <p:sldId id="292" r:id="rId7"/>
    <p:sldId id="286" r:id="rId8"/>
    <p:sldId id="290" r:id="rId9"/>
    <p:sldId id="287" r:id="rId10"/>
    <p:sldId id="288" r:id="rId11"/>
    <p:sldId id="289" r:id="rId12"/>
    <p:sldId id="296" r:id="rId13"/>
    <p:sldId id="294" r:id="rId14"/>
    <p:sldId id="29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E03B8-22D8-407E-983A-8191E78D313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B6859-514B-492B-9FBD-1E9B28910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6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Do this as a class so students understand how</a:t>
            </a:r>
          </a:p>
        </p:txBody>
      </p:sp>
      <p:sp>
        <p:nvSpPr>
          <p:cNvPr id="348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4F4727E-9674-4B01-B123-5719E938BBC7}" type="slidenum">
              <a:rPr lang="en-GB" altLang="en-US"/>
              <a:pPr/>
              <a:t>1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Silent teacher</a:t>
            </a:r>
            <a:r>
              <a:rPr lang="en-GB" altLang="en-US" baseline="0" dirty="0" smtClean="0"/>
              <a:t> approach for worked example. </a:t>
            </a:r>
            <a:endParaRPr lang="en-GB" altLang="en-US" dirty="0" smtClean="0"/>
          </a:p>
        </p:txBody>
      </p:sp>
      <p:sp>
        <p:nvSpPr>
          <p:cNvPr id="348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4F4727E-9674-4B01-B123-5719E938BBC7}" type="slidenum">
              <a:rPr lang="en-GB" altLang="en-US"/>
              <a:pPr/>
              <a:t>2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Silent teacher</a:t>
            </a:r>
            <a:r>
              <a:rPr lang="en-GB" altLang="en-US" baseline="0" dirty="0" smtClean="0"/>
              <a:t> approach for worked example. </a:t>
            </a:r>
            <a:endParaRPr lang="en-GB" altLang="en-US" dirty="0" smtClean="0"/>
          </a:p>
        </p:txBody>
      </p:sp>
      <p:sp>
        <p:nvSpPr>
          <p:cNvPr id="348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4F4727E-9674-4B01-B123-5719E938BBC7}" type="slidenum">
              <a:rPr lang="en-GB" altLang="en-US">
                <a:solidFill>
                  <a:prstClr val="black"/>
                </a:solidFill>
              </a:rPr>
              <a:pPr/>
              <a:t>3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348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4F4727E-9674-4B01-B123-5719E938BBC7}" type="slidenum">
              <a:rPr lang="en-GB" altLang="en-US"/>
              <a:pPr/>
              <a:t>4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Share and compare whiteboards </a:t>
            </a:r>
          </a:p>
        </p:txBody>
      </p:sp>
      <p:sp>
        <p:nvSpPr>
          <p:cNvPr id="348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4F4727E-9674-4B01-B123-5719E938BBC7}" type="slidenum">
              <a:rPr lang="en-GB" altLang="en-US">
                <a:solidFill>
                  <a:prstClr val="black"/>
                </a:solidFill>
              </a:rPr>
              <a:pPr/>
              <a:t>5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Share and compare whiteboards </a:t>
            </a:r>
          </a:p>
        </p:txBody>
      </p:sp>
      <p:sp>
        <p:nvSpPr>
          <p:cNvPr id="348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4F4727E-9674-4B01-B123-5719E938BBC7}" type="slidenum">
              <a:rPr lang="en-GB" altLang="en-US">
                <a:solidFill>
                  <a:prstClr val="black"/>
                </a:solidFill>
              </a:rPr>
              <a:pPr/>
              <a:t>6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Silent</a:t>
            </a:r>
            <a:r>
              <a:rPr lang="en-GB" altLang="en-US" baseline="0" dirty="0" smtClean="0"/>
              <a:t> Teacher </a:t>
            </a:r>
            <a:endParaRPr lang="en-GB" altLang="en-US" dirty="0" smtClean="0"/>
          </a:p>
        </p:txBody>
      </p:sp>
      <p:sp>
        <p:nvSpPr>
          <p:cNvPr id="348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4F4727E-9674-4B01-B123-5719E938BBC7}" type="slidenum">
              <a:rPr lang="en-GB" altLang="en-US"/>
              <a:pPr/>
              <a:t>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  <a:r>
              <a:rPr lang="en-GB" baseline="0" dirty="0" err="1" smtClean="0"/>
              <a:t>Nrich</a:t>
            </a:r>
            <a:r>
              <a:rPr lang="en-GB" baseline="0" dirty="0" smtClean="0"/>
              <a:t> and Andrew Wyatt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B6859-514B-492B-9FBD-1E9B28910AE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096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6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244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039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26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44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376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24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596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086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361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93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9ED9A-EA04-45C2-A5AA-D14F96CB14DB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83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10.png"/><Relationship Id="rId11" Type="http://schemas.openxmlformats.org/officeDocument/2006/relationships/image" Target="../media/image15.png"/><Relationship Id="rId5" Type="http://schemas.openxmlformats.org/officeDocument/2006/relationships/image" Target="../media/image40.png"/><Relationship Id="rId10" Type="http://schemas.openxmlformats.org/officeDocument/2006/relationships/image" Target="../media/image14.png"/><Relationship Id="rId4" Type="http://schemas.openxmlformats.org/officeDocument/2006/relationships/image" Target="../media/image31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6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215900" y="204788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smtClean="0">
                <a:latin typeface="Trebuchet MS" pitchFamily="34" charset="0"/>
              </a:rPr>
              <a:t>Finding the gradient</a:t>
            </a:r>
            <a:endParaRPr lang="en-GB" altLang="en-US" sz="3600" dirty="0">
              <a:latin typeface="Trebuchet MS" pitchFamily="34" charset="0"/>
            </a:endParaRPr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294889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In general, the gradient of any line is given by finding the difference in two y-coordinates divided by the difference in the two corresponding x-coordinates.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This can more simply be referred to as: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51820" y="4499331"/>
                <a:ext cx="965328" cy="137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820" y="4499331"/>
                <a:ext cx="965328" cy="1377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2411760" y="4725144"/>
            <a:ext cx="180020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5576" y="4509120"/>
            <a:ext cx="154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Difference in y</a:t>
            </a:r>
            <a:endParaRPr lang="en-GB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376445" y="5733256"/>
            <a:ext cx="180020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20261" y="5795972"/>
            <a:ext cx="1536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Difference in x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888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-396552" y="453802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smtClean="0">
                <a:latin typeface="Trebuchet MS" pitchFamily="34" charset="0"/>
              </a:rPr>
              <a:t>Finding the gradient</a:t>
            </a:r>
            <a:endParaRPr lang="en-GB" altLang="en-US" sz="3600" dirty="0">
              <a:latin typeface="Trebuchet MS" pitchFamily="34" charset="0"/>
            </a:endParaRPr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732541" y="164311"/>
                <a:ext cx="965328" cy="137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440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541" y="164311"/>
                <a:ext cx="965328" cy="1377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48236" y="1233204"/>
            <a:ext cx="3547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Worked Example </a:t>
            </a:r>
          </a:p>
          <a:p>
            <a:endParaRPr lang="en-GB" sz="2400" dirty="0" smtClean="0"/>
          </a:p>
          <a:p>
            <a:r>
              <a:rPr lang="en-GB" sz="2400" dirty="0" smtClean="0"/>
              <a:t>Find the gradient of the line that passes through the points (2,7) and (</a:t>
            </a:r>
            <a:r>
              <a:rPr lang="en-GB" sz="2400" dirty="0" smtClean="0"/>
              <a:t>4,11)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6329" y="3223806"/>
                <a:ext cx="16876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𝑑𝑦</m:t>
                      </m:r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29" y="3223806"/>
                <a:ext cx="1687641" cy="400110"/>
              </a:xfrm>
              <a:prstGeom prst="rect">
                <a:avLst/>
              </a:prstGeom>
              <a:blipFill rotWithShape="1">
                <a:blip r:embed="rId5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17160" y="3717031"/>
                <a:ext cx="16092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𝑑𝑦</m:t>
                      </m:r>
                      <m:r>
                        <a:rPr lang="en-GB" sz="2000" b="0" i="1" smtClean="0">
                          <a:latin typeface="Cambria Math"/>
                        </a:rPr>
                        <m:t>=11−7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60" y="3717031"/>
                <a:ext cx="1609287" cy="400110"/>
              </a:xfrm>
              <a:prstGeom prst="rect">
                <a:avLst/>
              </a:prstGeom>
              <a:blipFill rotWithShape="1"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140703" y="4239578"/>
                <a:ext cx="10175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𝑑𝑦</m:t>
                      </m:r>
                      <m:r>
                        <a:rPr lang="en-GB" sz="2000" b="0" i="1" smtClean="0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703" y="4239578"/>
                <a:ext cx="1017586" cy="400110"/>
              </a:xfrm>
              <a:prstGeom prst="rect">
                <a:avLst/>
              </a:prstGeom>
              <a:blipFill rotWithShape="1"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27309" y="3201234"/>
                <a:ext cx="16775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𝑑𝑥</m:t>
                      </m:r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309" y="3201234"/>
                <a:ext cx="1677511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39528" y="3664188"/>
                <a:ext cx="14620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𝑑𝑥</m:t>
                      </m:r>
                      <m:r>
                        <a:rPr lang="en-GB" sz="2000" b="0" i="1" smtClean="0">
                          <a:latin typeface="Cambria Math"/>
                        </a:rPr>
                        <m:t>=4−2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528" y="3664188"/>
                <a:ext cx="1462003" cy="40011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341290" y="4181994"/>
                <a:ext cx="10129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𝑑𝑥</m:t>
                      </m:r>
                      <m:r>
                        <a:rPr lang="en-GB" sz="20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290" y="4181994"/>
                <a:ext cx="1012970" cy="40011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921803" y="5157192"/>
                <a:ext cx="2274725" cy="1027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320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>
                        <a:rPr lang="en-GB" sz="32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03" y="5157192"/>
                <a:ext cx="2274725" cy="102733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4427984" y="1196752"/>
            <a:ext cx="0" cy="55453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962" y="1702493"/>
            <a:ext cx="2600325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357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-396552" y="453802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 dirty="0" smtClean="0">
                <a:solidFill>
                  <a:prstClr val="black"/>
                </a:solidFill>
                <a:latin typeface="Trebuchet MS" pitchFamily="34" charset="0"/>
              </a:rPr>
              <a:t>Finding the gradient</a:t>
            </a:r>
            <a:endParaRPr lang="en-GB" altLang="en-US" sz="3600" dirty="0">
              <a:solidFill>
                <a:prstClr val="black"/>
              </a:solidFill>
              <a:latin typeface="Trebuchet MS" pitchFamily="34" charset="0"/>
            </a:endParaRPr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732541" y="164311"/>
                <a:ext cx="965328" cy="137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541" y="164311"/>
                <a:ext cx="965328" cy="1377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48236" y="1233204"/>
            <a:ext cx="3547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prstClr val="black"/>
                </a:solidFill>
              </a:rPr>
              <a:t>Worked Example </a:t>
            </a:r>
          </a:p>
          <a:p>
            <a:endParaRPr lang="en-GB" sz="2400" dirty="0" smtClean="0">
              <a:solidFill>
                <a:prstClr val="black"/>
              </a:solidFill>
            </a:endParaRPr>
          </a:p>
          <a:p>
            <a:r>
              <a:rPr lang="en-GB" sz="2400" dirty="0" smtClean="0">
                <a:solidFill>
                  <a:prstClr val="black"/>
                </a:solidFill>
              </a:rPr>
              <a:t>Find the gradient of the line that passes through the points (2,7) and (4,11)</a:t>
            </a:r>
            <a:endParaRPr lang="en-GB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6329" y="3223806"/>
                <a:ext cx="16876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𝑑𝑦</m:t>
                      </m:r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29" y="3223806"/>
                <a:ext cx="1687641" cy="400110"/>
              </a:xfrm>
              <a:prstGeom prst="rect">
                <a:avLst/>
              </a:prstGeom>
              <a:blipFill rotWithShape="1">
                <a:blip r:embed="rId5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17160" y="3717031"/>
                <a:ext cx="16092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𝑑𝑦</m:t>
                      </m:r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=11−7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60" y="3717031"/>
                <a:ext cx="1609287" cy="400110"/>
              </a:xfrm>
              <a:prstGeom prst="rect">
                <a:avLst/>
              </a:prstGeom>
              <a:blipFill rotWithShape="1"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140703" y="4239578"/>
                <a:ext cx="10175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𝑑𝑦</m:t>
                      </m:r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703" y="4239578"/>
                <a:ext cx="1017586" cy="400110"/>
              </a:xfrm>
              <a:prstGeom prst="rect">
                <a:avLst/>
              </a:prstGeom>
              <a:blipFill rotWithShape="1"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27309" y="3201234"/>
                <a:ext cx="16775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𝑑𝑥</m:t>
                      </m:r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309" y="3201234"/>
                <a:ext cx="1677511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39528" y="3664188"/>
                <a:ext cx="14620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𝑑𝑥</m:t>
                      </m:r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=4−2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528" y="3664188"/>
                <a:ext cx="1462003" cy="40011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341290" y="4181994"/>
                <a:ext cx="10129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𝑑𝑥</m:t>
                      </m:r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290" y="4181994"/>
                <a:ext cx="1012970" cy="40011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921803" y="5157192"/>
                <a:ext cx="2274725" cy="1027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03" y="5157192"/>
                <a:ext cx="2274725" cy="102733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4427984" y="1196752"/>
            <a:ext cx="0" cy="55453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14275" y="1298818"/>
            <a:ext cx="3547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prstClr val="black"/>
                </a:solidFill>
              </a:rPr>
              <a:t>Your Turn</a:t>
            </a:r>
          </a:p>
          <a:p>
            <a:endParaRPr lang="en-GB" sz="2400" dirty="0" smtClean="0">
              <a:solidFill>
                <a:prstClr val="black"/>
              </a:solidFill>
            </a:endParaRPr>
          </a:p>
          <a:p>
            <a:r>
              <a:rPr lang="en-GB" sz="2400" dirty="0" smtClean="0">
                <a:solidFill>
                  <a:prstClr val="black"/>
                </a:solidFill>
              </a:rPr>
              <a:t>Find the gradient of the line that passes through the points (4,10) and (2,7)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127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0" y="268066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smtClean="0">
                <a:latin typeface="Trebuchet MS" pitchFamily="34" charset="0"/>
              </a:rPr>
              <a:t>Finding the gradient</a:t>
            </a:r>
            <a:endParaRPr lang="en-GB" altLang="en-US" sz="3600" dirty="0">
              <a:latin typeface="Trebuchet MS" pitchFamily="34" charset="0"/>
            </a:endParaRPr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92280" y="12002"/>
                <a:ext cx="965328" cy="137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440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12002"/>
                <a:ext cx="965328" cy="1377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115492" y="1256109"/>
            <a:ext cx="73448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On your whiteboards (no calculator)</a:t>
            </a:r>
          </a:p>
          <a:p>
            <a:endParaRPr lang="en-GB" sz="2800" b="1" dirty="0" smtClean="0"/>
          </a:p>
          <a:p>
            <a:pPr algn="ctr"/>
            <a:r>
              <a:rPr lang="en-GB" sz="2800" dirty="0" smtClean="0"/>
              <a:t>Find the gradient of the line that passes through the points (-2,1) and (4,-11)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87624" y="3071991"/>
                <a:ext cx="25782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𝑑𝑦</m:t>
                      </m:r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32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sz="32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32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GB" sz="3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071991"/>
                <a:ext cx="2578270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201642" y="3717032"/>
                <a:ext cx="276287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𝑑𝑦</m:t>
                      </m:r>
                      <m:r>
                        <a:rPr lang="en-GB" sz="3200" b="0" i="1" smtClean="0">
                          <a:latin typeface="Cambria Math"/>
                        </a:rPr>
                        <m:t>=−11−1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642" y="3717032"/>
                <a:ext cx="2762872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87624" y="4365104"/>
                <a:ext cx="204671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𝑑𝑦</m:t>
                      </m:r>
                      <m:r>
                        <a:rPr lang="en-GB" sz="3200" b="0" i="1" smtClean="0">
                          <a:latin typeface="Cambria Math"/>
                        </a:rPr>
                        <m:t>=−12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365104"/>
                <a:ext cx="2046714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80112" y="3140968"/>
                <a:ext cx="25669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𝑑𝑥</m:t>
                      </m:r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32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sz="32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GB" sz="3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140968"/>
                <a:ext cx="2566985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594130" y="3786009"/>
                <a:ext cx="286931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𝑑𝑥</m:t>
                      </m:r>
                      <m:r>
                        <a:rPr lang="en-GB" sz="3200" b="0" i="1" smtClean="0">
                          <a:latin typeface="Cambria Math"/>
                        </a:rPr>
                        <m:t>=4−(−2)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130" y="3786009"/>
                <a:ext cx="2869312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580112" y="4434081"/>
                <a:ext cx="150714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𝑑𝑥</m:t>
                      </m:r>
                      <m:r>
                        <a:rPr lang="en-GB" sz="3200" b="0" i="1" smtClean="0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4434081"/>
                <a:ext cx="1507144" cy="5847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291590" y="5301207"/>
                <a:ext cx="3114699" cy="1027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320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−12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=−</m:t>
                      </m:r>
                      <m:r>
                        <a:rPr lang="en-GB" sz="3200" b="0" i="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590" y="5301207"/>
                <a:ext cx="3114699" cy="102733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13561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0" y="268066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 dirty="0" smtClean="0">
                <a:solidFill>
                  <a:prstClr val="black"/>
                </a:solidFill>
                <a:latin typeface="Trebuchet MS" pitchFamily="34" charset="0"/>
              </a:rPr>
              <a:t>Finding the gradient</a:t>
            </a:r>
            <a:endParaRPr lang="en-GB" altLang="en-US" sz="3600" dirty="0">
              <a:solidFill>
                <a:prstClr val="black"/>
              </a:solidFill>
              <a:latin typeface="Trebuchet MS" pitchFamily="34" charset="0"/>
            </a:endParaRPr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92280" y="12002"/>
                <a:ext cx="965328" cy="137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12002"/>
                <a:ext cx="965328" cy="1377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115492" y="1700808"/>
            <a:ext cx="73448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prstClr val="black"/>
                </a:solidFill>
              </a:rPr>
              <a:t>On your whiteboards: (no calculator)</a:t>
            </a:r>
          </a:p>
          <a:p>
            <a:endParaRPr lang="en-GB" sz="2800" b="1" dirty="0" smtClean="0">
              <a:solidFill>
                <a:prstClr val="black"/>
              </a:solidFill>
            </a:endParaRPr>
          </a:p>
          <a:p>
            <a:pPr algn="ctr"/>
            <a:r>
              <a:rPr lang="en-GB" sz="2800" dirty="0" smtClean="0">
                <a:solidFill>
                  <a:prstClr val="black"/>
                </a:solidFill>
              </a:rPr>
              <a:t>Find the gradient of the line that passes through the points (-2,-6) and (10,-20)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598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0" y="268066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 dirty="0" smtClean="0">
                <a:solidFill>
                  <a:prstClr val="black"/>
                </a:solidFill>
                <a:latin typeface="Trebuchet MS" pitchFamily="34" charset="0"/>
              </a:rPr>
              <a:t>Finding the gradient</a:t>
            </a:r>
            <a:endParaRPr lang="en-GB" altLang="en-US" sz="3600" dirty="0">
              <a:solidFill>
                <a:prstClr val="black"/>
              </a:solidFill>
              <a:latin typeface="Trebuchet MS" pitchFamily="34" charset="0"/>
            </a:endParaRPr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92280" y="12002"/>
                <a:ext cx="965328" cy="137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4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12002"/>
                <a:ext cx="965328" cy="1377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30128" y="1356543"/>
            <a:ext cx="73448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prstClr val="black"/>
                </a:solidFill>
              </a:rPr>
              <a:t>On your whiteboards: (no calculator)</a:t>
            </a:r>
          </a:p>
          <a:p>
            <a:endParaRPr lang="en-GB" sz="2800" b="1" dirty="0" smtClean="0">
              <a:solidFill>
                <a:prstClr val="black"/>
              </a:solidFill>
            </a:endParaRPr>
          </a:p>
          <a:p>
            <a:r>
              <a:rPr lang="en-GB" sz="2800" dirty="0" smtClean="0">
                <a:solidFill>
                  <a:prstClr val="black"/>
                </a:solidFill>
              </a:rPr>
              <a:t>Find the gradient of this line</a:t>
            </a:r>
            <a:endParaRPr lang="en-GB" sz="28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2556"/>
            <a:ext cx="4407363" cy="459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760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1"/>
          <a:stretch/>
        </p:blipFill>
        <p:spPr bwMode="auto">
          <a:xfrm>
            <a:off x="251520" y="114897"/>
            <a:ext cx="8752123" cy="22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20" y="2394327"/>
            <a:ext cx="6148687" cy="418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81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5627" y="1196752"/>
            <a:ext cx="4975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4        </a:t>
            </a:r>
            <a:r>
              <a:rPr lang="en-GB" sz="3200" b="0" dirty="0" smtClean="0">
                <a:solidFill>
                  <a:srgbClr val="FF0000"/>
                </a:solidFill>
              </a:rPr>
              <a:t>-3/4        </a:t>
            </a:r>
            <a:r>
              <a:rPr lang="en-GB" sz="3200" dirty="0" smtClean="0">
                <a:solidFill>
                  <a:srgbClr val="FF0000"/>
                </a:solidFill>
              </a:rPr>
              <a:t>1/3</a:t>
            </a:r>
            <a:r>
              <a:rPr lang="en-GB" sz="3200" dirty="0" smtClean="0">
                <a:solidFill>
                  <a:srgbClr val="FF0000"/>
                </a:solidFill>
              </a:rPr>
              <a:t>           </a:t>
            </a:r>
            <a:r>
              <a:rPr lang="en-GB" sz="3200" b="0" dirty="0" smtClean="0">
                <a:solidFill>
                  <a:srgbClr val="FF0000"/>
                </a:solidFill>
              </a:rPr>
              <a:t>-1</a:t>
            </a:r>
            <a:endParaRPr lang="en-GB" sz="3200" b="0" dirty="0" smtClean="0">
              <a:solidFill>
                <a:srgbClr val="FF0000"/>
              </a:solidFill>
            </a:endParaRPr>
          </a:p>
        </p:txBody>
      </p:sp>
      <p:sp>
        <p:nvSpPr>
          <p:cNvPr id="3" name="Rectangle 21"/>
          <p:cNvSpPr>
            <a:spLocks noChangeArrowheads="1"/>
          </p:cNvSpPr>
          <p:nvPr/>
        </p:nvSpPr>
        <p:spPr bwMode="auto">
          <a:xfrm>
            <a:off x="215900" y="453802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smtClean="0">
                <a:latin typeface="Trebuchet MS" pitchFamily="34" charset="0"/>
              </a:rPr>
              <a:t>Answers</a:t>
            </a:r>
            <a:endParaRPr lang="en-GB" altLang="en-US" sz="3600" dirty="0">
              <a:latin typeface="Trebuchet MS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1716" y="2420888"/>
            <a:ext cx="33123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A (3,4) B (-2,1)</a:t>
            </a:r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C (1,-2) D (2,1)</a:t>
            </a:r>
          </a:p>
          <a:p>
            <a:pPr algn="ctr"/>
            <a:endParaRPr lang="en-GB" sz="3200" dirty="0">
              <a:solidFill>
                <a:srgbClr val="FF0000"/>
              </a:solidFill>
            </a:endParaRPr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AB: 3/5</a:t>
            </a:r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BC: -1</a:t>
            </a:r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AC: 3</a:t>
            </a:r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AD: 3</a:t>
            </a:r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CD: 3</a:t>
            </a:r>
          </a:p>
        </p:txBody>
      </p:sp>
    </p:spTree>
    <p:extLst>
      <p:ext uri="{BB962C8B-B14F-4D97-AF65-F5344CB8AC3E}">
        <p14:creationId xmlns:p14="http://schemas.microsoft.com/office/powerpoint/2010/main" val="220638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126216" y="320675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 smtClean="0">
                <a:latin typeface="Trebuchet MS" pitchFamily="34" charset="0"/>
              </a:rPr>
              <a:t>Working out the y-intercept </a:t>
            </a:r>
            <a:endParaRPr lang="en-GB" altLang="en-US" sz="3600" dirty="0">
              <a:latin typeface="Trebuchet MS" pitchFamily="34" charset="0"/>
            </a:endParaRPr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8429" y="1196751"/>
            <a:ext cx="41795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Worked Example</a:t>
            </a:r>
            <a:endParaRPr lang="en-GB" sz="2800" b="1" dirty="0" smtClean="0"/>
          </a:p>
          <a:p>
            <a:r>
              <a:rPr lang="en-GB" sz="2800" dirty="0" smtClean="0"/>
              <a:t>Find the equation of the line that passes through the points (-2,1) and (4,-11)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32164" y="3150578"/>
                <a:ext cx="3114699" cy="1027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320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−12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=−</m:t>
                      </m:r>
                      <m:r>
                        <a:rPr lang="en-GB" sz="3200" b="0" i="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64" y="3150578"/>
                <a:ext cx="3114699" cy="102733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303109" y="4360748"/>
                <a:ext cx="25029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=−2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</m:t>
                      </m:r>
                      <m:r>
                        <a:rPr lang="en-GB" sz="3200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109" y="4360748"/>
                <a:ext cx="2502993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48429" y="5077399"/>
                <a:ext cx="313759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1=−2(−2)+</m:t>
                      </m:r>
                      <m:r>
                        <a:rPr lang="en-GB" sz="3200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429" y="5077399"/>
                <a:ext cx="3137590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48429" y="5595172"/>
                <a:ext cx="1957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1=4+</m:t>
                      </m:r>
                      <m:r>
                        <a:rPr lang="en-GB" sz="3200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429" y="5595172"/>
                <a:ext cx="1957780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332164" y="6157338"/>
                <a:ext cx="154779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𝑐</m:t>
                      </m:r>
                      <m:r>
                        <a:rPr lang="en-GB" sz="3200" b="0" i="1" smtClean="0">
                          <a:latin typeface="Cambria Math"/>
                        </a:rPr>
                        <m:t>=−3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64" y="6157338"/>
                <a:ext cx="1547796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>
            <a:stCxn id="16390" idx="2"/>
          </p:cNvCxnSpPr>
          <p:nvPr/>
        </p:nvCxnSpPr>
        <p:spPr>
          <a:xfrm>
            <a:off x="4698216" y="1063625"/>
            <a:ext cx="0" cy="5678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728866" y="1196751"/>
            <a:ext cx="41795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Your Turn</a:t>
            </a:r>
            <a:endParaRPr lang="en-GB" sz="2800" b="1" dirty="0" smtClean="0"/>
          </a:p>
          <a:p>
            <a:r>
              <a:rPr lang="en-GB" sz="2800" dirty="0" smtClean="0"/>
              <a:t>Find the equation of the line that passes through the points </a:t>
            </a:r>
            <a:r>
              <a:rPr lang="en-GB" sz="2800" dirty="0" smtClean="0"/>
              <a:t>(2,6) </a:t>
            </a:r>
            <a:r>
              <a:rPr lang="en-GB" sz="2800" dirty="0" smtClean="0"/>
              <a:t>and (</a:t>
            </a:r>
            <a:r>
              <a:rPr lang="en-GB" sz="2800" dirty="0" smtClean="0"/>
              <a:t>4,20)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06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" t="12102" r="5224" b="3208"/>
          <a:stretch/>
        </p:blipFill>
        <p:spPr bwMode="auto">
          <a:xfrm>
            <a:off x="508614" y="1484784"/>
            <a:ext cx="2880320" cy="474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40342" y="1700808"/>
            <a:ext cx="691698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91556" y="591071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Work out the y-intercept of the following lines: 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240342" y="2706274"/>
            <a:ext cx="4464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What are the </a:t>
            </a:r>
            <a:r>
              <a:rPr lang="en-GB" sz="2800" b="1" dirty="0" smtClean="0">
                <a:solidFill>
                  <a:srgbClr val="FF0000"/>
                </a:solidFill>
              </a:rPr>
              <a:t>equations</a:t>
            </a:r>
            <a:r>
              <a:rPr lang="en-GB" sz="2800" dirty="0" smtClean="0"/>
              <a:t> </a:t>
            </a:r>
          </a:p>
          <a:p>
            <a:pPr algn="ctr"/>
            <a:r>
              <a:rPr lang="en-GB" sz="2800" dirty="0" smtClean="0"/>
              <a:t>of these straight lines?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501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727280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Mark your work</a:t>
            </a:r>
          </a:p>
          <a:p>
            <a:pPr algn="ctr"/>
            <a:endParaRPr lang="en-GB" sz="4000" dirty="0" smtClean="0"/>
          </a:p>
          <a:p>
            <a:pPr algn="ctr"/>
            <a:endParaRPr lang="en-GB" sz="4000" dirty="0"/>
          </a:p>
          <a:p>
            <a:pPr marL="742950" indent="-742950">
              <a:buAutoNum type="arabicPeriod"/>
            </a:pPr>
            <a:r>
              <a:rPr lang="en-GB" sz="4000" dirty="0" smtClean="0"/>
              <a:t>-6 </a:t>
            </a:r>
          </a:p>
          <a:p>
            <a:pPr marL="742950" indent="-742950">
              <a:buAutoNum type="arabicPeriod"/>
            </a:pPr>
            <a:r>
              <a:rPr lang="en-GB" sz="4000" dirty="0" smtClean="0"/>
              <a:t>10 </a:t>
            </a:r>
          </a:p>
          <a:p>
            <a:pPr marL="742950" indent="-742950">
              <a:buAutoNum type="arabicPeriod"/>
            </a:pPr>
            <a:r>
              <a:rPr lang="en-GB" sz="4000" dirty="0" smtClean="0"/>
              <a:t>2</a:t>
            </a:r>
          </a:p>
          <a:p>
            <a:pPr marL="742950" indent="-742950">
              <a:buAutoNum type="arabicPeriod"/>
            </a:pPr>
            <a:r>
              <a:rPr lang="en-GB" sz="4000" dirty="0" smtClean="0"/>
              <a:t>5</a:t>
            </a:r>
          </a:p>
          <a:p>
            <a:pPr marL="742950" indent="-742950">
              <a:buAutoNum type="arabicPeriod"/>
            </a:pPr>
            <a:r>
              <a:rPr lang="en-GB" sz="4000" dirty="0" smtClean="0"/>
              <a:t>-8 </a:t>
            </a:r>
          </a:p>
          <a:p>
            <a:pPr algn="ctr"/>
            <a:endParaRPr lang="en-GB" sz="40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10848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468052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Spot the Mistake </a:t>
            </a:r>
          </a:p>
          <a:p>
            <a:endParaRPr lang="en-GB" dirty="0"/>
          </a:p>
          <a:p>
            <a:pPr algn="ctr"/>
            <a:r>
              <a:rPr lang="en-GB" sz="2800" dirty="0" smtClean="0"/>
              <a:t>A student calculates the equation of the straight line passing through points (3, 5) and (-7, 10)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94556" y="1917598"/>
            <a:ext cx="5662786" cy="393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22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77112" y="332656"/>
                <a:ext cx="8600924" cy="5509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dirty="0" smtClean="0"/>
                  <a:t>Challenge</a:t>
                </a:r>
              </a:p>
              <a:p>
                <a:pPr algn="ctr"/>
                <a:endParaRPr lang="en-GB" sz="4400" dirty="0"/>
              </a:p>
              <a:p>
                <a:pPr algn="ctr"/>
                <a:r>
                  <a:rPr lang="en-GB" sz="4400" dirty="0" smtClean="0"/>
                  <a:t>What is the area of the triangle formed by the three lines:</a:t>
                </a:r>
              </a:p>
              <a:p>
                <a:pPr algn="ctr"/>
                <a:endParaRPr lang="en-GB" sz="44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+6</m:t>
                      </m:r>
                    </m:oMath>
                  </m:oMathPara>
                </a14:m>
                <a:endParaRPr lang="en-GB" sz="44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2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sz="44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+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12" y="332656"/>
                <a:ext cx="8600924" cy="5509200"/>
              </a:xfrm>
              <a:prstGeom prst="rect">
                <a:avLst/>
              </a:prstGeom>
              <a:blipFill rotWithShape="1">
                <a:blip r:embed="rId2"/>
                <a:stretch>
                  <a:fillRect t="-22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221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620688"/>
            <a:ext cx="8489295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18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631</Words>
  <Application>Microsoft Office PowerPoint</Application>
  <PresentationFormat>On-screen Show (4:3)</PresentationFormat>
  <Paragraphs>112</Paragraphs>
  <Slides>14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Elder, L</cp:lastModifiedBy>
  <cp:revision>25</cp:revision>
  <dcterms:created xsi:type="dcterms:W3CDTF">2017-11-26T15:58:06Z</dcterms:created>
  <dcterms:modified xsi:type="dcterms:W3CDTF">2018-12-06T11:11:01Z</dcterms:modified>
</cp:coreProperties>
</file>