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6" r:id="rId22"/>
    <p:sldId id="264" r:id="rId23"/>
    <p:sldId id="265" r:id="rId24"/>
    <p:sldId id="267" r:id="rId25"/>
    <p:sldId id="268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A405B0-BAA5-4C8E-8181-81F072C147A5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102C9C-72F8-4E0C-AE40-BC3C52A32C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A405B0-BAA5-4C8E-8181-81F072C147A5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102C9C-72F8-4E0C-AE40-BC3C52A32C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A405B0-BAA5-4C8E-8181-81F072C147A5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102C9C-72F8-4E0C-AE40-BC3C52A32C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A405B0-BAA5-4C8E-8181-81F072C147A5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102C9C-72F8-4E0C-AE40-BC3C52A32C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A405B0-BAA5-4C8E-8181-81F072C147A5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102C9C-72F8-4E0C-AE40-BC3C52A32C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A405B0-BAA5-4C8E-8181-81F072C147A5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102C9C-72F8-4E0C-AE40-BC3C52A32C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A405B0-BAA5-4C8E-8181-81F072C147A5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102C9C-72F8-4E0C-AE40-BC3C52A32C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A405B0-BAA5-4C8E-8181-81F072C147A5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102C9C-72F8-4E0C-AE40-BC3C52A32C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A405B0-BAA5-4C8E-8181-81F072C147A5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102C9C-72F8-4E0C-AE40-BC3C52A32C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A405B0-BAA5-4C8E-8181-81F072C147A5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102C9C-72F8-4E0C-AE40-BC3C52A32C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A405B0-BAA5-4C8E-8181-81F072C147A5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102C9C-72F8-4E0C-AE40-BC3C52A32C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BBA405B0-BAA5-4C8E-8181-81F072C147A5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A102C9C-72F8-4E0C-AE40-BC3C52A32CC4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12/5/2018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12/5/2018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980728"/>
            <a:ext cx="7772400" cy="2808312"/>
          </a:xfrm>
        </p:spPr>
        <p:txBody>
          <a:bodyPr>
            <a:normAutofit/>
          </a:bodyPr>
          <a:lstStyle/>
          <a:p>
            <a:r>
              <a:rPr lang="en-GB" sz="6600" dirty="0" smtClean="0">
                <a:latin typeface="+mn-lt"/>
              </a:rPr>
              <a:t>Circle Theorems</a:t>
            </a:r>
            <a:br>
              <a:rPr lang="en-GB" sz="6600" dirty="0" smtClean="0">
                <a:latin typeface="+mn-lt"/>
              </a:rPr>
            </a:br>
            <a:r>
              <a:rPr lang="en-GB" sz="6600" dirty="0" smtClean="0">
                <a:latin typeface="+mn-lt"/>
              </a:rPr>
              <a:t/>
            </a:r>
            <a:br>
              <a:rPr lang="en-GB" sz="6600" dirty="0" smtClean="0">
                <a:latin typeface="+mn-lt"/>
              </a:rPr>
            </a:br>
            <a:r>
              <a:rPr lang="en-GB" sz="2400" dirty="0" smtClean="0">
                <a:latin typeface="+mn-lt"/>
              </a:rPr>
              <a:t>Give a REASON for each answer </a:t>
            </a:r>
            <a:endParaRPr lang="en-GB" sz="66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Numbered Heads Together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532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 smtClean="0">
                <a:latin typeface="+mn-lt"/>
              </a:rPr>
              <a:t>Question 1</a:t>
            </a:r>
            <a:endParaRPr lang="en-GB" dirty="0">
              <a:latin typeface="+mn-lt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40768"/>
            <a:ext cx="6403205" cy="4917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693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 smtClean="0">
                <a:latin typeface="+mn-lt"/>
              </a:rPr>
              <a:t>Answer 1</a:t>
            </a:r>
            <a:endParaRPr lang="en-GB" dirty="0">
              <a:latin typeface="+mn-lt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857" y="155772"/>
            <a:ext cx="3305766" cy="2553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2708919"/>
            <a:ext cx="41044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 smtClean="0">
                <a:latin typeface="Accord Heavy SF" panose="020BE200000000000000" pitchFamily="34" charset="0"/>
              </a:rPr>
              <a:t>The angle at the centre is twice the angle at the circumference.</a:t>
            </a:r>
          </a:p>
          <a:p>
            <a:pPr algn="ctr"/>
            <a:endParaRPr lang="en-GB" dirty="0" smtClean="0">
              <a:latin typeface="Accord Heavy SF" panose="020BE200000000000000" pitchFamily="34" charset="0"/>
            </a:endParaRPr>
          </a:p>
          <a:p>
            <a:pPr algn="ctr"/>
            <a:endParaRPr lang="en-GB" dirty="0">
              <a:latin typeface="Accord Heavy SF" panose="020BE200000000000000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 smtClean="0">
                <a:latin typeface="Accord Heavy SF" panose="020BE200000000000000" pitchFamily="34" charset="0"/>
              </a:rPr>
              <a:t>The Radii form an Isosceles Triangle.  </a:t>
            </a:r>
            <a:endParaRPr lang="en-GB" dirty="0">
              <a:latin typeface="Accord Heavy SF" panose="020BE200000000000000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601" y="4740244"/>
            <a:ext cx="3990975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700808"/>
            <a:ext cx="3649488" cy="2805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707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 smtClean="0">
                <a:latin typeface="+mn-lt"/>
              </a:rPr>
              <a:t>Question 2</a:t>
            </a:r>
            <a:endParaRPr lang="en-GB" dirty="0">
              <a:latin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8"/>
            <a:ext cx="7765208" cy="5181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166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 smtClean="0">
                <a:latin typeface="+mn-lt"/>
              </a:rPr>
              <a:t>Answer 2</a:t>
            </a:r>
            <a:endParaRPr lang="en-GB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3573016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 smtClean="0">
                <a:latin typeface="Accord Heavy SF" panose="020BE200000000000000" pitchFamily="34" charset="0"/>
              </a:rPr>
              <a:t>Angles in the same segment are equal. </a:t>
            </a:r>
            <a:endParaRPr lang="en-GB" dirty="0">
              <a:latin typeface="Accord Heavy SF" panose="020BE200000000000000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5"/>
          <a:stretch/>
        </p:blipFill>
        <p:spPr bwMode="auto">
          <a:xfrm>
            <a:off x="74307" y="116632"/>
            <a:ext cx="4995344" cy="3133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564904"/>
            <a:ext cx="3699693" cy="246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373215"/>
            <a:ext cx="27336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497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372" y="260648"/>
            <a:ext cx="8229600" cy="1143000"/>
          </a:xfrm>
        </p:spPr>
        <p:txBody>
          <a:bodyPr/>
          <a:lstStyle/>
          <a:p>
            <a:pPr algn="r"/>
            <a:r>
              <a:rPr lang="en-GB" dirty="0" smtClean="0">
                <a:latin typeface="+mn-lt"/>
              </a:rPr>
              <a:t>Question 3</a:t>
            </a:r>
            <a:endParaRPr lang="en-GB" dirty="0">
              <a:latin typeface="+mn-l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0768"/>
            <a:ext cx="7608616" cy="4896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963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 smtClean="0">
                <a:latin typeface="+mn-lt"/>
              </a:rPr>
              <a:t>Answer 3</a:t>
            </a:r>
            <a:endParaRPr lang="en-GB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4219347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 smtClean="0">
                <a:latin typeface="Accord Heavy SF" panose="020BE200000000000000" pitchFamily="34" charset="0"/>
              </a:rPr>
              <a:t>Opposite Angles in a Cyclic Quadrilateral add up to 180. </a:t>
            </a:r>
            <a:endParaRPr lang="en-GB" dirty="0">
              <a:latin typeface="Accord Heavy SF" panose="020BE200000000000000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184" y="3573016"/>
            <a:ext cx="4645540" cy="3142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324" y="86683"/>
            <a:ext cx="2928938" cy="3114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71885"/>
            <a:ext cx="4248547" cy="599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569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372" y="260648"/>
            <a:ext cx="8229600" cy="1143000"/>
          </a:xfrm>
        </p:spPr>
        <p:txBody>
          <a:bodyPr/>
          <a:lstStyle/>
          <a:p>
            <a:pPr algn="r"/>
            <a:r>
              <a:rPr lang="en-GB" dirty="0" smtClean="0">
                <a:latin typeface="+mn-lt"/>
              </a:rPr>
              <a:t>Question 4</a:t>
            </a:r>
            <a:endParaRPr lang="en-GB" dirty="0">
              <a:latin typeface="+mn-lt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089" y="2276872"/>
            <a:ext cx="3389313" cy="32369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92648" y="1550520"/>
            <a:ext cx="5976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Accord Heavy SF" panose="020BE200000000000000" pitchFamily="34" charset="0"/>
              </a:rPr>
              <a:t>Work out the size of angle x</a:t>
            </a:r>
            <a:endParaRPr lang="en-GB" sz="2000" dirty="0">
              <a:latin typeface="Accord Heavy SF" panose="020BE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46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 smtClean="0">
                <a:latin typeface="+mn-lt"/>
              </a:rPr>
              <a:t>Answer 4</a:t>
            </a:r>
            <a:endParaRPr lang="en-GB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4219347"/>
            <a:ext cx="4104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 smtClean="0">
                <a:latin typeface="Accord Heavy SF" panose="020BE200000000000000" pitchFamily="34" charset="0"/>
              </a:rPr>
              <a:t>The angle in a semi circle </a:t>
            </a:r>
            <a:r>
              <a:rPr lang="en-GB" smtClean="0">
                <a:latin typeface="Accord Heavy SF" panose="020BE200000000000000" pitchFamily="34" charset="0"/>
              </a:rPr>
              <a:t>is 90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GB" dirty="0">
              <a:latin typeface="Accord Heavy SF" panose="020BE200000000000000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916832"/>
            <a:ext cx="3389313" cy="323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10672" y="5301208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 smtClean="0"/>
              <a:t>x = 40</a:t>
            </a:r>
            <a:endParaRPr lang="en-GB" sz="3200" i="1" dirty="0"/>
          </a:p>
        </p:txBody>
      </p:sp>
    </p:spTree>
    <p:extLst>
      <p:ext uri="{BB962C8B-B14F-4D97-AF65-F5344CB8AC3E}">
        <p14:creationId xmlns:p14="http://schemas.microsoft.com/office/powerpoint/2010/main" val="405742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372" y="260648"/>
            <a:ext cx="8229600" cy="1143000"/>
          </a:xfrm>
        </p:spPr>
        <p:txBody>
          <a:bodyPr/>
          <a:lstStyle/>
          <a:p>
            <a:pPr algn="r"/>
            <a:r>
              <a:rPr lang="en-GB" dirty="0" smtClean="0">
                <a:latin typeface="+mn-lt"/>
              </a:rPr>
              <a:t>Question 5</a:t>
            </a:r>
            <a:endParaRPr lang="en-GB" dirty="0">
              <a:latin typeface="+mn-lt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12776"/>
            <a:ext cx="6883129" cy="4939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215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 smtClean="0">
                <a:latin typeface="+mn-lt"/>
              </a:rPr>
              <a:t>Answer 5</a:t>
            </a:r>
            <a:endParaRPr lang="en-GB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3896181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 smtClean="0"/>
              <a:t>The Alternate Segment Theorem. </a:t>
            </a:r>
            <a:endParaRPr lang="en-GB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2346"/>
            <a:ext cx="4748900" cy="3450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090747"/>
            <a:ext cx="3986062" cy="309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145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372" y="260648"/>
            <a:ext cx="8229600" cy="1143000"/>
          </a:xfrm>
        </p:spPr>
        <p:txBody>
          <a:bodyPr/>
          <a:lstStyle/>
          <a:p>
            <a:pPr algn="r"/>
            <a:r>
              <a:rPr lang="en-GB" dirty="0" smtClean="0">
                <a:latin typeface="+mn-lt"/>
              </a:rPr>
              <a:t>Question 6</a:t>
            </a:r>
            <a:endParaRPr lang="en-GB" dirty="0"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16" t="45635" r="44036" b="26191"/>
          <a:stretch/>
        </p:blipFill>
        <p:spPr bwMode="auto">
          <a:xfrm>
            <a:off x="2267744" y="2132856"/>
            <a:ext cx="4077638" cy="4236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83768" y="1340768"/>
            <a:ext cx="432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Work out angle z</a:t>
            </a:r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5652120" y="1988840"/>
            <a:ext cx="86409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36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 smtClean="0">
                <a:latin typeface="+mn-lt"/>
              </a:rPr>
              <a:t>Answer 6</a:t>
            </a:r>
            <a:endParaRPr lang="en-GB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3896181"/>
            <a:ext cx="41044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 smtClean="0"/>
              <a:t>Tangents to a circle from a point outside the circle are equal in length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 smtClean="0"/>
              <a:t>Radius meets tangent at 90</a:t>
            </a:r>
            <a:endParaRPr lang="en-GB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17" t="34848" r="25817" b="25198"/>
          <a:stretch/>
        </p:blipFill>
        <p:spPr bwMode="auto">
          <a:xfrm>
            <a:off x="179511" y="168096"/>
            <a:ext cx="4858229" cy="3260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043" y="1310481"/>
            <a:ext cx="3633276" cy="377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05043" y="5373216"/>
            <a:ext cx="3155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Z = 82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64070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162</TotalTime>
  <Words>117</Words>
  <Application>Microsoft Office PowerPoint</Application>
  <PresentationFormat>On-screen Show (4:3)</PresentationFormat>
  <Paragraphs>30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Circle Theorems  Give a REASON for each answer </vt:lpstr>
      <vt:lpstr>Question 1</vt:lpstr>
      <vt:lpstr>Answer 1</vt:lpstr>
      <vt:lpstr>Question 2</vt:lpstr>
      <vt:lpstr>Answer 2</vt:lpstr>
      <vt:lpstr>Question 3</vt:lpstr>
      <vt:lpstr>Answer 3</vt:lpstr>
      <vt:lpstr>Question 4</vt:lpstr>
      <vt:lpstr>Answer 4</vt:lpstr>
      <vt:lpstr>Question 5</vt:lpstr>
      <vt:lpstr>Answer 5</vt:lpstr>
      <vt:lpstr>Question 6</vt:lpstr>
      <vt:lpstr>Answer 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 Theorems</dc:title>
  <dc:creator>L Elder</dc:creator>
  <cp:lastModifiedBy>Elder, L</cp:lastModifiedBy>
  <cp:revision>7</cp:revision>
  <dcterms:created xsi:type="dcterms:W3CDTF">2014-01-30T14:18:11Z</dcterms:created>
  <dcterms:modified xsi:type="dcterms:W3CDTF">2018-12-05T14:57:48Z</dcterms:modified>
</cp:coreProperties>
</file>