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8"/>
  </p:notesMasterIdLst>
  <p:sldIdLst>
    <p:sldId id="259" r:id="rId14"/>
    <p:sldId id="272" r:id="rId15"/>
    <p:sldId id="260" r:id="rId16"/>
    <p:sldId id="261" r:id="rId17"/>
    <p:sldId id="262" r:id="rId18"/>
    <p:sldId id="263" r:id="rId19"/>
    <p:sldId id="264" r:id="rId20"/>
    <p:sldId id="265" r:id="rId21"/>
    <p:sldId id="273" r:id="rId22"/>
    <p:sldId id="271" r:id="rId23"/>
    <p:sldId id="274" r:id="rId24"/>
    <p:sldId id="275" r:id="rId25"/>
    <p:sldId id="267" r:id="rId26"/>
    <p:sldId id="27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4BF39-359E-44C6-8517-9BC86017ED6C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136B6-8768-42C9-9E62-A1C3BDF669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040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C = 60 x pi and C = 2 x 30 x pi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382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70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040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Calculator</a:t>
            </a:r>
            <a:r>
              <a:rPr lang="en-GB" baseline="0" dirty="0" smtClean="0"/>
              <a:t> allowed now </a:t>
            </a:r>
          </a:p>
          <a:p>
            <a:r>
              <a:rPr lang="en-GB" baseline="0" dirty="0" smtClean="0"/>
              <a:t>Your Turn = 18.8 (6pi)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101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Approx. 13.3m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180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variationtheory.com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33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E98C0E96-7EF3-4BC9-B8A0-52746B8A7225}" type="datetimeFigureOut">
              <a:rPr lang="en-GB" smtClean="0"/>
              <a:t>11/12/2018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8" b="41149"/>
          <a:stretch/>
        </p:blipFill>
        <p:spPr bwMode="auto">
          <a:xfrm rot="10800000">
            <a:off x="2915816" y="3573016"/>
            <a:ext cx="3229719" cy="27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692696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The </a:t>
            </a:r>
            <a:r>
              <a:rPr lang="en-GB" sz="3600" b="1" dirty="0" smtClean="0">
                <a:solidFill>
                  <a:srgbClr val="FF0000"/>
                </a:solidFill>
              </a:rPr>
              <a:t>radius</a:t>
            </a:r>
            <a:r>
              <a:rPr lang="en-GB" sz="3600" dirty="0" smtClean="0"/>
              <a:t> of this circle is 30 cm</a:t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200" dirty="0" smtClean="0"/>
              <a:t>What is the </a:t>
            </a:r>
            <a:r>
              <a:rPr lang="en-GB" sz="3200" b="1" dirty="0" smtClean="0">
                <a:solidFill>
                  <a:srgbClr val="FF0000"/>
                </a:solidFill>
              </a:rPr>
              <a:t>circumference</a:t>
            </a:r>
            <a:r>
              <a:rPr lang="en-GB" sz="3200" dirty="0" smtClean="0"/>
              <a:t> of this circle </a:t>
            </a:r>
            <a:br>
              <a:rPr lang="en-GB" sz="3200" dirty="0" smtClean="0"/>
            </a:br>
            <a:r>
              <a:rPr lang="en-GB" sz="3200" dirty="0" smtClean="0"/>
              <a:t>in terms of </a:t>
            </a:r>
            <a:r>
              <a:rPr lang="en-GB" sz="3200" b="1" dirty="0" smtClean="0">
                <a:solidFill>
                  <a:srgbClr val="FF0000"/>
                </a:solidFill>
              </a:rPr>
              <a:t>pi</a:t>
            </a:r>
            <a:r>
              <a:rPr lang="en-GB" sz="3200" dirty="0" smtClean="0"/>
              <a:t>? </a:t>
            </a:r>
            <a:r>
              <a:rPr lang="en-GB" sz="3200" b="1" dirty="0" smtClean="0"/>
              <a:t>Show your calculation</a:t>
            </a:r>
            <a:r>
              <a:rPr lang="en-GB" sz="3200" dirty="0" smtClean="0"/>
              <a:t>. </a:t>
            </a:r>
            <a:endParaRPr lang="en-GB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9" t="24008" b="41149"/>
          <a:stretch/>
        </p:blipFill>
        <p:spPr bwMode="auto">
          <a:xfrm>
            <a:off x="4427984" y="3418803"/>
            <a:ext cx="1470844" cy="27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52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4800" dirty="0" smtClean="0"/>
                  <a:t>Circumference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/>
                      </a:rPr>
                      <m:t>= </m:t>
                    </m:r>
                    <m:r>
                      <a:rPr lang="en-GB" sz="48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4800" b="0" i="1" smtClean="0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endParaRPr lang="en-GB" sz="4800" b="0" dirty="0" smtClean="0">
                  <a:ea typeface="Cambria Math"/>
                </a:endParaRPr>
              </a:p>
              <a:p>
                <a:pPr marL="0" indent="0" algn="ctr">
                  <a:buNone/>
                </a:pPr>
                <a:endParaRPr lang="en-GB" sz="4800" dirty="0" smtClean="0"/>
              </a:p>
              <a:p>
                <a:pPr marL="0" indent="0" algn="ctr">
                  <a:buNone/>
                </a:pPr>
                <a:r>
                  <a:rPr lang="en-GB" sz="4800" dirty="0" smtClean="0"/>
                  <a:t>Circumference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/>
                      </a:rPr>
                      <m:t>=2</m:t>
                    </m:r>
                    <m:r>
                      <a:rPr lang="en-GB" sz="48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4800" b="0" i="1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229600" cy="4525963"/>
              </a:xfrm>
              <a:blipFill rotWithShape="1">
                <a:blip r:embed="rId2"/>
                <a:stretch>
                  <a:fillRect t="-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29000"/>
            <a:ext cx="465753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9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8" b="41149"/>
          <a:stretch/>
        </p:blipFill>
        <p:spPr bwMode="auto">
          <a:xfrm>
            <a:off x="2483768" y="3356992"/>
            <a:ext cx="3229719" cy="27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length </a:t>
            </a:r>
            <a:r>
              <a:rPr lang="en-GB" sz="3600" dirty="0" smtClean="0">
                <a:solidFill>
                  <a:schemeClr val="tx1"/>
                </a:solidFill>
              </a:rPr>
              <a:t>of the </a:t>
            </a:r>
            <a:r>
              <a:rPr lang="en-GB" sz="3600" b="1" dirty="0" smtClean="0">
                <a:solidFill>
                  <a:srgbClr val="FF0000"/>
                </a:solidFill>
              </a:rPr>
              <a:t>arc </a:t>
            </a:r>
            <a:r>
              <a:rPr lang="en-GB" sz="3600" dirty="0" smtClean="0"/>
              <a:t>of this </a:t>
            </a:r>
            <a:r>
              <a:rPr lang="en-GB" sz="3600" dirty="0" smtClean="0">
                <a:solidFill>
                  <a:schemeClr val="tx1"/>
                </a:solidFill>
              </a:rPr>
              <a:t>sector</a:t>
            </a:r>
            <a:r>
              <a:rPr lang="en-GB" sz="3600" dirty="0" smtClean="0"/>
              <a:t> in terms of pi?</a:t>
            </a:r>
            <a:endParaRPr lang="en-GB" sz="36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211960" y="4797152"/>
            <a:ext cx="1110803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211960" y="4797152"/>
            <a:ext cx="1224136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362859" y="4345804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859" y="4345804"/>
                <a:ext cx="8090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31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length </a:t>
            </a:r>
            <a:r>
              <a:rPr lang="en-GB" sz="3600" dirty="0" smtClean="0">
                <a:solidFill>
                  <a:schemeClr val="tx1"/>
                </a:solidFill>
              </a:rPr>
              <a:t>of the </a:t>
            </a:r>
            <a:r>
              <a:rPr lang="en-GB" sz="3600" b="1" dirty="0" smtClean="0">
                <a:solidFill>
                  <a:srgbClr val="FF0000"/>
                </a:solidFill>
              </a:rPr>
              <a:t>arc</a:t>
            </a:r>
            <a:r>
              <a:rPr lang="en-GB" sz="3600" dirty="0" smtClean="0"/>
              <a:t> of this </a:t>
            </a:r>
            <a:r>
              <a:rPr lang="en-GB" sz="3600" dirty="0" smtClean="0">
                <a:solidFill>
                  <a:schemeClr val="tx1"/>
                </a:solidFill>
              </a:rPr>
              <a:t>sector</a:t>
            </a:r>
            <a:r>
              <a:rPr lang="en-GB" sz="3600" dirty="0" smtClean="0"/>
              <a:t> in terms of pi?</a:t>
            </a:r>
            <a:endParaRPr lang="en-GB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29000"/>
            <a:ext cx="3340652" cy="22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9271" y="5525393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271" y="5525393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33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68960"/>
            <a:ext cx="3655136" cy="278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length</a:t>
            </a:r>
            <a:r>
              <a:rPr lang="en-GB" sz="3600" dirty="0" smtClean="0"/>
              <a:t> of the </a:t>
            </a:r>
            <a:r>
              <a:rPr lang="en-GB" sz="3600" b="1" dirty="0" smtClean="0">
                <a:solidFill>
                  <a:srgbClr val="FF0000"/>
                </a:solidFill>
              </a:rPr>
              <a:t>arc</a:t>
            </a:r>
            <a:r>
              <a:rPr lang="en-GB" sz="3600" dirty="0" smtClean="0"/>
              <a:t> of this sector in terms of pi?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8648819">
                <a:off x="4407052" y="453527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648819">
                <a:off x="4407052" y="4535271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83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10" y="3338171"/>
            <a:ext cx="4536504" cy="305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length</a:t>
            </a:r>
            <a:r>
              <a:rPr lang="en-GB" sz="3600" dirty="0" smtClean="0"/>
              <a:t> of the </a:t>
            </a:r>
            <a:r>
              <a:rPr lang="en-GB" sz="3600" b="1" dirty="0" smtClean="0">
                <a:solidFill>
                  <a:srgbClr val="FF0000"/>
                </a:solidFill>
              </a:rPr>
              <a:t>arc</a:t>
            </a:r>
            <a:r>
              <a:rPr lang="en-GB" sz="3600" dirty="0" smtClean="0"/>
              <a:t> of this sector in terms of pi?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08543" y="4867522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543" y="4867522"/>
                <a:ext cx="8090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35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Title: Arc Length</a:t>
            </a:r>
            <a:endParaRPr lang="en-GB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9575" y="5301208"/>
                <a:ext cx="2486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400" b="0" i="1" smtClean="0">
                          <a:latin typeface="Cambria Math"/>
                        </a:rPr>
                        <m:t>=27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75" y="5301208"/>
                <a:ext cx="2486065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4" y="1246608"/>
            <a:ext cx="7560840" cy="533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27525"/>
            <a:ext cx="864096" cy="116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7026" y="3567896"/>
                <a:ext cx="334117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𝐴𝑟𝑐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𝐿𝑒𝑛𝑔𝑡h</m:t>
                      </m:r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144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GB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2×9×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26" y="3567896"/>
                <a:ext cx="3341171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63688" y="4402614"/>
                <a:ext cx="20381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=22.61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  <m:r>
                        <a:rPr lang="en-GB" b="0" i="1" smtClean="0">
                          <a:latin typeface="Cambria Math"/>
                        </a:rPr>
                        <m:t> (2</m:t>
                      </m:r>
                      <m:r>
                        <a:rPr lang="en-GB" b="0" i="1" smtClean="0">
                          <a:latin typeface="Cambria Math"/>
                        </a:rPr>
                        <m:t>𝑑𝑝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402614"/>
                <a:ext cx="2038122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591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58" y="18937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In your books: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916" y="102200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Calculate the arc length of these sectors.  </a:t>
            </a:r>
          </a:p>
          <a:p>
            <a:pPr marL="0" indent="0">
              <a:buNone/>
            </a:pPr>
            <a:r>
              <a:rPr lang="en-GB" dirty="0"/>
              <a:t>G</a:t>
            </a:r>
            <a:r>
              <a:rPr lang="en-GB" dirty="0" smtClean="0"/>
              <a:t>ive you answers to 2 decimal places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3"/>
          <a:stretch/>
        </p:blipFill>
        <p:spPr bwMode="auto">
          <a:xfrm>
            <a:off x="2195735" y="2198074"/>
            <a:ext cx="4543425" cy="442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22673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402606" y="314333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2. 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02606" y="404174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402606" y="492240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4. 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02606" y="575643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5. 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467448" y="22673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6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439295" y="32849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7. 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39295" y="447120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8. </a:t>
            </a:r>
            <a:endParaRPr lang="en-GB" b="1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27525"/>
            <a:ext cx="864096" cy="116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56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The London Eye has a radius of 67.5m. </a:t>
            </a:r>
          </a:p>
          <a:p>
            <a:pPr marL="0" indent="0" algn="ctr">
              <a:buNone/>
            </a:pPr>
            <a:r>
              <a:rPr lang="en-GB" dirty="0" smtClean="0"/>
              <a:t>It holds 32 capsules. </a:t>
            </a:r>
          </a:p>
          <a:p>
            <a:pPr marL="0" indent="0" algn="ctr">
              <a:buNone/>
            </a:pPr>
            <a:r>
              <a:rPr lang="en-GB" dirty="0" smtClean="0"/>
              <a:t>How far apart are each of the capsules? 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01008"/>
            <a:ext cx="38290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27525"/>
            <a:ext cx="864096" cy="116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43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6552728" cy="496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39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48679"/>
            <a:ext cx="3951687" cy="241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644008" y="404664"/>
                <a:ext cx="396044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/>
                  <a:t>What angle is needed for the arc length to </a:t>
                </a:r>
              </a:p>
              <a:p>
                <a:pPr algn="ctr"/>
                <a:r>
                  <a:rPr lang="en-GB" sz="4000" dirty="0" smtClean="0"/>
                  <a:t>be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2</m:t>
                    </m:r>
                    <m:r>
                      <a:rPr lang="en-GB" sz="40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4000" b="0" i="0" smtClean="0">
                        <a:latin typeface="Cambria Math"/>
                        <a:ea typeface="Cambria Math"/>
                      </a:rPr>
                      <m:t>?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404664"/>
                <a:ext cx="3960440" cy="2554545"/>
              </a:xfrm>
              <a:prstGeom prst="rect">
                <a:avLst/>
              </a:prstGeom>
              <a:blipFill rotWithShape="1">
                <a:blip r:embed="rId3"/>
                <a:stretch>
                  <a:fillRect t="-4296" r="-2773" b="-9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5536" y="3212976"/>
                <a:ext cx="4032448" cy="30767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/>
                  <a:t>Student 1 </a:t>
                </a:r>
              </a:p>
              <a:p>
                <a:endParaRPr lang="en-GB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2×6×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12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𝜋𝜃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pPr algn="ctr"/>
                <a:endParaRPr lang="en-GB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=720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212976"/>
                <a:ext cx="4032448" cy="3076740"/>
              </a:xfrm>
              <a:prstGeom prst="rect">
                <a:avLst/>
              </a:prstGeom>
              <a:blipFill rotWithShape="1">
                <a:blip r:embed="rId4"/>
                <a:stretch>
                  <a:fillRect l="-1207" t="-78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8172400" y="5733256"/>
            <a:ext cx="86409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438925" y="3212976"/>
                <a:ext cx="4464496" cy="30946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/>
                  <a:t>Student 2</a:t>
                </a:r>
              </a:p>
              <a:p>
                <a:endParaRPr lang="en-GB" b="1" dirty="0"/>
              </a:p>
              <a:p>
                <a:pPr algn="ctr"/>
                <a:r>
                  <a:rPr lang="en-GB" dirty="0" smtClean="0"/>
                  <a:t>Circumference of Whole Circle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=12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b="0" dirty="0" smtClean="0">
                  <a:ea typeface="Cambria Math"/>
                </a:endParaRPr>
              </a:p>
              <a:p>
                <a:pPr algn="ctr"/>
                <a:endParaRPr lang="en-GB" dirty="0" smtClean="0"/>
              </a:p>
              <a:p>
                <a:pPr algn="ctr"/>
                <a:r>
                  <a:rPr lang="en-GB" dirty="0" smtClean="0"/>
                  <a:t>Fraction of Circle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 smtClean="0"/>
                  <a:t>Angle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𝑜𝑓</m:t>
                    </m:r>
                    <m:r>
                      <a:rPr lang="en-GB" b="0" i="1" smtClean="0">
                        <a:latin typeface="Cambria Math"/>
                      </a:rPr>
                      <m:t> 360=60°</m:t>
                    </m:r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925" y="3212976"/>
                <a:ext cx="4464496" cy="3094630"/>
              </a:xfrm>
              <a:prstGeom prst="rect">
                <a:avLst/>
              </a:prstGeom>
              <a:blipFill rotWithShape="1">
                <a:blip r:embed="rId5"/>
                <a:stretch>
                  <a:fillRect l="-952" t="-78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690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48679"/>
            <a:ext cx="3951687" cy="241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1960" y="404664"/>
            <a:ext cx="45365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Discuss each method.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 </a:t>
            </a:r>
            <a:endParaRPr lang="en-GB" sz="3200" dirty="0">
              <a:solidFill>
                <a:srgbClr val="000000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Which do you prefer? Why? </a:t>
            </a:r>
            <a:endParaRPr lang="en-GB" sz="32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5536" y="3212976"/>
                <a:ext cx="4032448" cy="30767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solidFill>
                      <a:srgbClr val="000000"/>
                    </a:solidFill>
                  </a:rPr>
                  <a:t>Student 1 </a:t>
                </a:r>
              </a:p>
              <a:p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×2×6×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𝜋𝜃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𝜋𝜃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=720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=60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212976"/>
                <a:ext cx="4032448" cy="3076740"/>
              </a:xfrm>
              <a:prstGeom prst="rect">
                <a:avLst/>
              </a:prstGeom>
              <a:blipFill rotWithShape="1">
                <a:blip r:embed="rId3"/>
                <a:stretch>
                  <a:fillRect l="-1207" t="-78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8172400" y="5733256"/>
            <a:ext cx="86409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438925" y="3212976"/>
                <a:ext cx="4464496" cy="30946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solidFill>
                      <a:srgbClr val="000000"/>
                    </a:solidFill>
                  </a:rPr>
                  <a:t>Student 2</a:t>
                </a:r>
              </a:p>
              <a:p>
                <a:endParaRPr lang="en-GB" b="1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Circumference of Whole Circle 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=12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 algn="ctr"/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Fraction of Circle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12</m:t>
                        </m:r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rgbClr val="00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𝑜𝑓</m:t>
                    </m:r>
                    <m:r>
                      <a:rPr lang="en-GB" i="1" smtClean="0">
                        <a:solidFill>
                          <a:srgbClr val="000000"/>
                        </a:solidFill>
                        <a:latin typeface="Cambria Math"/>
                      </a:rPr>
                      <m:t> 360=60°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endParaRPr lang="en-GB" dirty="0">
                  <a:solidFill>
                    <a:srgbClr val="000000"/>
                  </a:solidFill>
                </a:endParaRPr>
              </a:p>
              <a:p>
                <a:endParaRPr lang="en-GB" dirty="0">
                  <a:solidFill>
                    <a:srgbClr val="000000"/>
                  </a:solidFill>
                </a:endParaRPr>
              </a:p>
              <a:p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925" y="3212976"/>
                <a:ext cx="4464496" cy="3094630"/>
              </a:xfrm>
              <a:prstGeom prst="rect">
                <a:avLst/>
              </a:prstGeom>
              <a:blipFill rotWithShape="1">
                <a:blip r:embed="rId4"/>
                <a:stretch>
                  <a:fillRect l="-952" t="-78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616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Turn…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rabicPeriod"/>
                </a:pPr>
                <a:r>
                  <a:rPr lang="en-GB" sz="2400" dirty="0" smtClean="0"/>
                  <a:t>The arc length EF is 50cm. </a:t>
                </a:r>
              </a:p>
              <a:p>
                <a:pPr mar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</a:t>
                </a:r>
                <a:r>
                  <a:rPr lang="en-GB" sz="2400" dirty="0" smtClean="0"/>
                  <a:t>Calculate the missing angle. </a:t>
                </a:r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0" indent="0">
                  <a:buNone/>
                </a:pPr>
                <a:r>
                  <a:rPr lang="en-GB" sz="2400" dirty="0" smtClean="0"/>
                  <a:t>2.  The arc length CD</a:t>
                </a:r>
                <a:r>
                  <a:rPr lang="en-GB" sz="2400" dirty="0" smtClean="0"/>
                  <a:t> is 100cm. </a:t>
                </a:r>
              </a:p>
              <a:p>
                <a:pPr mar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Calculate the missing angle. </a:t>
                </a:r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514350" indent="-514350">
                  <a:buAutoNum type="arabicPeriod" startAt="3"/>
                </a:pPr>
                <a:r>
                  <a:rPr lang="en-GB" sz="2400" dirty="0" smtClean="0"/>
                  <a:t>The arc length of sector B is </a:t>
                </a:r>
              </a:p>
              <a:p>
                <a:pPr marL="0" indent="0">
                  <a:buNone/>
                </a:pPr>
                <a:r>
                  <a:rPr lang="en-GB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12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r>
                  <a:rPr lang="en-GB" sz="2400" dirty="0" smtClean="0"/>
                  <a:t>Calculate the missing angle.  </a:t>
                </a:r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422" y="766694"/>
            <a:ext cx="1656184" cy="220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571" y="2928181"/>
            <a:ext cx="2669887" cy="169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22272"/>
            <a:ext cx="1920758" cy="1632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98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33589"/>
            <a:ext cx="20764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340768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The perimeter of this square is 4cm. </a:t>
            </a:r>
          </a:p>
          <a:p>
            <a:pPr algn="ctr"/>
            <a:r>
              <a:rPr lang="en-GB" sz="3200" dirty="0" smtClean="0"/>
              <a:t>The arcs are drawn with centres on the two  vertices of the square as shown.</a:t>
            </a:r>
          </a:p>
          <a:p>
            <a:pPr algn="ctr"/>
            <a:endParaRPr lang="en-GB" sz="3200" dirty="0"/>
          </a:p>
          <a:p>
            <a:pPr algn="ctr"/>
            <a:endParaRPr lang="en-GB" sz="3200" dirty="0" smtClean="0"/>
          </a:p>
          <a:p>
            <a:pPr algn="ctr"/>
            <a:endParaRPr lang="en-GB" sz="3200" dirty="0"/>
          </a:p>
          <a:p>
            <a:pPr algn="ctr"/>
            <a:endParaRPr lang="en-GB" sz="3200" dirty="0" smtClean="0"/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Calculate the shaded area. 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874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215</TotalTime>
  <Words>371</Words>
  <Application>Microsoft Office PowerPoint</Application>
  <PresentationFormat>On-screen Show (4:3)</PresentationFormat>
  <Paragraphs>100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  On your whiteboards  The radius of this circle is 30 cm   What is the circumference of this circle  in terms of pi? Show your calculation. </vt:lpstr>
      <vt:lpstr>PowerPoint Presentation</vt:lpstr>
      <vt:lpstr> On your whiteboards   What is the length of the arc of this sector in terms of pi?</vt:lpstr>
      <vt:lpstr> On your whiteboards   What is the length of the arc of this sector in terms of pi?</vt:lpstr>
      <vt:lpstr> On your whiteboards   What is the length of the arc of this sector in terms of pi?</vt:lpstr>
      <vt:lpstr> On your whiteboards   What is the length of the arc of this sector in terms of pi?</vt:lpstr>
      <vt:lpstr>Title: Arc Length</vt:lpstr>
      <vt:lpstr>In your books:</vt:lpstr>
      <vt:lpstr>Challenge</vt:lpstr>
      <vt:lpstr>Mark your work </vt:lpstr>
      <vt:lpstr>PowerPoint Presentation</vt:lpstr>
      <vt:lpstr>PowerPoint Presentation</vt:lpstr>
      <vt:lpstr>Your Turn…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19</cp:revision>
  <dcterms:created xsi:type="dcterms:W3CDTF">2018-12-06T13:25:47Z</dcterms:created>
  <dcterms:modified xsi:type="dcterms:W3CDTF">2018-12-11T13:05:56Z</dcterms:modified>
</cp:coreProperties>
</file>