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7.xml" ContentType="application/vnd.openxmlformats-officedocument.theme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theme/theme8.xml" ContentType="application/vnd.openxmlformats-officedocument.theme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theme/theme9.xml" ContentType="application/vnd.openxmlformats-officedocument.theme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theme/theme10.xml" ContentType="application/vnd.openxmlformats-officedocument.theme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theme/theme11.xml" ContentType="application/vnd.openxmlformats-officedocument.theme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theme/theme12.xml" ContentType="application/vnd.openxmlformats-officedocument.theme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theme/theme13.xml" ContentType="application/vnd.openxmlformats-officedocument.theme+xml"/>
  <Override PartName="/ppt/theme/theme1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  <p:sldMasterId id="2147483684" r:id="rId3"/>
    <p:sldMasterId id="2147483696" r:id="rId4"/>
    <p:sldMasterId id="2147483708" r:id="rId5"/>
    <p:sldMasterId id="2147483720" r:id="rId6"/>
    <p:sldMasterId id="2147483732" r:id="rId7"/>
    <p:sldMasterId id="2147483744" r:id="rId8"/>
    <p:sldMasterId id="2147483756" r:id="rId9"/>
    <p:sldMasterId id="2147483768" r:id="rId10"/>
    <p:sldMasterId id="2147483780" r:id="rId11"/>
    <p:sldMasterId id="2147483792" r:id="rId12"/>
    <p:sldMasterId id="2147483804" r:id="rId13"/>
  </p:sldMasterIdLst>
  <p:notesMasterIdLst>
    <p:notesMasterId r:id="rId29"/>
  </p:notesMasterIdLst>
  <p:sldIdLst>
    <p:sldId id="256" r:id="rId14"/>
    <p:sldId id="257" r:id="rId15"/>
    <p:sldId id="258" r:id="rId16"/>
    <p:sldId id="259" r:id="rId17"/>
    <p:sldId id="260" r:id="rId18"/>
    <p:sldId id="261" r:id="rId19"/>
    <p:sldId id="262" r:id="rId20"/>
    <p:sldId id="263" r:id="rId21"/>
    <p:sldId id="264" r:id="rId22"/>
    <p:sldId id="265" r:id="rId23"/>
    <p:sldId id="271" r:id="rId24"/>
    <p:sldId id="268" r:id="rId25"/>
    <p:sldId id="269" r:id="rId26"/>
    <p:sldId id="267" r:id="rId27"/>
    <p:sldId id="270" r:id="rId2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744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Master" Target="slideMasters/slideMaster13.xml"/><Relationship Id="rId18" Type="http://schemas.openxmlformats.org/officeDocument/2006/relationships/slide" Target="slides/slide5.xml"/><Relationship Id="rId26" Type="http://schemas.openxmlformats.org/officeDocument/2006/relationships/slide" Target="slides/slide13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8.xml"/><Relationship Id="rId7" Type="http://schemas.openxmlformats.org/officeDocument/2006/relationships/slideMaster" Target="slideMasters/slideMaster7.xml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4.xml"/><Relationship Id="rId25" Type="http://schemas.openxmlformats.org/officeDocument/2006/relationships/slide" Target="slides/slide12.xml"/><Relationship Id="rId33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3.xml"/><Relationship Id="rId20" Type="http://schemas.openxmlformats.org/officeDocument/2006/relationships/slide" Target="slides/slide7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11.xml"/><Relationship Id="rId32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2.xml"/><Relationship Id="rId23" Type="http://schemas.openxmlformats.org/officeDocument/2006/relationships/slide" Target="slides/slide10.xml"/><Relationship Id="rId28" Type="http://schemas.openxmlformats.org/officeDocument/2006/relationships/slide" Target="slides/slide15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6.xml"/><Relationship Id="rId31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1.xml"/><Relationship Id="rId22" Type="http://schemas.openxmlformats.org/officeDocument/2006/relationships/slide" Target="slides/slide9.xml"/><Relationship Id="rId27" Type="http://schemas.openxmlformats.org/officeDocument/2006/relationships/slide" Target="slides/slide14.xml"/><Relationship Id="rId30" Type="http://schemas.openxmlformats.org/officeDocument/2006/relationships/presProps" Target="presProps.xml"/><Relationship Id="rId8" Type="http://schemas.openxmlformats.org/officeDocument/2006/relationships/slideMaster" Target="slideMasters/slideMaster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484BF39-359E-44C6-8517-9BC86017ED6C}" type="datetimeFigureOut">
              <a:rPr lang="en-GB" smtClean="0"/>
              <a:t>06/12/2018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2C136B6-8768-42C9-9E62-A1C3BDF669F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480406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Compare and share solutions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C136B6-8768-42C9-9E62-A1C3BDF669FE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1227644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C136B6-8768-42C9-9E62-A1C3BDF669FE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4938268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C136B6-8768-42C9-9E62-A1C3BDF669FE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5270970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C136B6-8768-42C9-9E62-A1C3BDF669FE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6404031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Calculator</a:t>
            </a:r>
            <a:r>
              <a:rPr lang="en-GB" baseline="0" dirty="0" smtClean="0"/>
              <a:t> allowed now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C136B6-8768-42C9-9E62-A1C3BDF669FE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5310106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40.6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C136B6-8768-42C9-9E62-A1C3BDF669FE}" type="slidenum">
              <a:rPr lang="en-GB">
                <a:solidFill>
                  <a:prstClr val="black"/>
                </a:solidFill>
              </a:rPr>
              <a:pPr/>
              <a:t>12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938268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C136B6-8768-42C9-9E62-A1C3BDF669FE}" type="slidenum">
              <a:rPr lang="en-GB">
                <a:solidFill>
                  <a:prstClr val="black"/>
                </a:solidFill>
              </a:rPr>
              <a:pPr/>
              <a:t>13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938268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Acknowledgements</a:t>
            </a:r>
            <a:r>
              <a:rPr lang="en-GB" baseline="0" dirty="0" smtClean="0"/>
              <a:t>: variationtheory.com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C136B6-8768-42C9-9E62-A1C3BDF669FE}" type="slidenum">
              <a:rPr lang="en-GB" smtClean="0"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753306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33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98C0E96-7EF3-4BC9-B8A0-52746B8A7225}" type="datetimeFigureOut">
              <a:rPr lang="en-GB" smtClean="0"/>
              <a:t>06/12/2018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B55D0BF-0B0D-4A79-8CAD-3BB9FFAD7F4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98C0E96-7EF3-4BC9-B8A0-52746B8A7225}" type="datetimeFigureOut">
              <a:rPr lang="en-GB" smtClean="0"/>
              <a:t>06/12/2018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B55D0BF-0B0D-4A79-8CAD-3BB9FFAD7F4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8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98C0E96-7EF3-4BC9-B8A0-52746B8A7225}" type="datetimeFigureOut">
              <a:rPr lang="en-GB" smtClean="0"/>
              <a:t>06/12/2018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B55D0BF-0B0D-4A79-8CAD-3BB9FFAD7F4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98C0E96-7EF3-4BC9-B8A0-52746B8A7225}" type="datetimeFigureOut">
              <a:rPr lang="en-GB" smtClean="0"/>
              <a:t>06/12/2018</a:t>
            </a:fld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B55D0BF-0B0D-4A79-8CAD-3BB9FFAD7F4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9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9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98C0E96-7EF3-4BC9-B8A0-52746B8A7225}" type="datetimeFigureOut">
              <a:rPr lang="en-GB" smtClean="0"/>
              <a:t>06/12/2018</a:t>
            </a:fld>
            <a:endParaRPr lang="en-GB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B55D0BF-0B0D-4A79-8CAD-3BB9FFAD7F4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98C0E96-7EF3-4BC9-B8A0-52746B8A7225}" type="datetimeFigureOut">
              <a:rPr lang="en-GB" smtClean="0"/>
              <a:t>06/12/2018</a:t>
            </a:fld>
            <a:endParaRPr lang="en-GB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B55D0BF-0B0D-4A79-8CAD-3BB9FFAD7F4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98C0E96-7EF3-4BC9-B8A0-52746B8A7225}" type="datetimeFigureOut">
              <a:rPr lang="en-GB" smtClean="0"/>
              <a:t>06/12/2018</a:t>
            </a:fld>
            <a:endParaRPr lang="en-GB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B55D0BF-0B0D-4A79-8CAD-3BB9FFAD7F4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8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98C0E96-7EF3-4BC9-B8A0-52746B8A7225}" type="datetimeFigureOut">
              <a:rPr lang="en-GB" smtClean="0"/>
              <a:t>06/12/2018</a:t>
            </a:fld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B55D0BF-0B0D-4A79-8CAD-3BB9FFAD7F4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98C0E96-7EF3-4BC9-B8A0-52746B8A7225}" type="datetimeFigureOut">
              <a:rPr lang="en-GB" smtClean="0"/>
              <a:t>06/12/2018</a:t>
            </a:fld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B55D0BF-0B0D-4A79-8CAD-3BB9FFAD7F4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98C0E96-7EF3-4BC9-B8A0-52746B8A7225}" type="datetimeFigureOut">
              <a:rPr lang="en-GB" smtClean="0"/>
              <a:t>06/12/2018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B55D0BF-0B0D-4A79-8CAD-3BB9FFAD7F4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6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6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98C0E96-7EF3-4BC9-B8A0-52746B8A7225}" type="datetimeFigureOut">
              <a:rPr lang="en-GB" smtClean="0"/>
              <a:t>06/12/2018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B55D0BF-0B0D-4A79-8CAD-3BB9FFAD7F4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06/12/2018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083462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06/12/2018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01118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1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06/12/2018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13156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06/12/2018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906533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3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06/12/2018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61218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06/12/2018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29799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06/12/2018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005815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6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06/12/2018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17729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06/12/2018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04816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06/12/2018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617929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06/12/2018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38330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06/12/2018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85535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06/12/2018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13223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06/12/2018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573182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06/12/2018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96572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06/12/2018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73374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06/12/2018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24806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06/12/2018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539266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06/12/2018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6135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06/12/2018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38952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06/12/2018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36431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06/12/2018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14991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9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06/12/2018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92576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06/12/2018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10152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06/12/2018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524384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06/12/2018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6943316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7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06/12/2018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7365377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06/12/2018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9795696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06/12/2018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7748556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06/12/2018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37430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06/12/2018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6108241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06/12/2018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927757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06/12/2018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242041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12/6/2018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12/6/2018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1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12/6/2018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12/6/2018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3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12/6/2018</a:t>
            </a:fld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12/6/2018</a:t>
            </a:fld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12/6/2018</a:t>
            </a:fld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6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12/6/2018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12/6/2018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12/6/2018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12/6/2018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7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06/12/2018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0834626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06/12/2018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01118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06/12/2018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131567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06/12/2018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9065330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06/12/2018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612188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06/12/2018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297996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06/12/2018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0058159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06/12/2018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177295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06/12/2018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048164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06/12/2018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6179295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0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0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06/12/2018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383304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06/12/2018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855358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06/12/2018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13223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06/12/2018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5731825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06/12/2018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965726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8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8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06/12/2018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733741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06/12/2018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248061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06/12/2018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5392668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06/12/2018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61359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06/12/2018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389525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06/12/2018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364315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06/12/2018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149917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06/12/2018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925764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06/12/2018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10152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06/12/2018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5243841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06/12/2018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6943316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0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0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06/12/2018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7365377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06/12/2018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9795696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06/12/2018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7748556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06/12/2018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374306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06/12/2018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6108241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06/12/2018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927757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06/12/2018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242041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12/6/2018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12/6/2018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12/6/2018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12/6/2018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12/6/2018</a:t>
            </a:fld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12/6/2018</a:t>
            </a:fld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12/6/2018</a:t>
            </a:fld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12/6/2018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12/6/2018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12/6/2018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12/6/2018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06/12/2018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0834626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06/12/2018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01118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06/12/2018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131567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06/12/2018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9065330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8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8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06/12/2018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612188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06/12/2018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297996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06/12/2018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0058159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06/12/2018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177295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06/12/2018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048164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06/12/2018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6179295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06/12/2018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383304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06/12/2018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855358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06/12/2018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13223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06/12/2018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5731825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06/12/2018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965726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0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0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06/12/2018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733741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06/12/2018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248061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06/12/2018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5392668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06/12/2018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61359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06/12/2018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389525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06/12/2018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364315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06/12/2018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149917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9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06/12/2018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925764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06/12/2018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10152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06/12/2018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5243841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06/12/2018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6943316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2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2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06/12/2018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7365377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06/12/2018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9795696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06/12/2018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7748556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06/12/2018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374306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06/12/2018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6108241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06/12/2018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927757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7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7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06/12/2018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242041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9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12/6/2018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1788410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12/6/2018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07806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12/6/2018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9107488"/>
      </p:ext>
    </p:extLst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12/6/2018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1585668"/>
      </p:ext>
    </p:extLst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2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2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12/6/2018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6252344"/>
      </p:ext>
    </p:extLst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12/6/2018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4379832"/>
      </p:ext>
    </p:extLst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12/6/2018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9517152"/>
      </p:ext>
    </p:extLst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12/6/2018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9738384"/>
      </p:ext>
    </p:extLst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12/6/2018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4896038"/>
      </p:ext>
    </p:extLst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12/6/2018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3152986"/>
      </p:ext>
    </p:extLst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7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7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12/6/2018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64184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0" Type="http://schemas.openxmlformats.org/officeDocument/2006/relationships/slideLayout" Target="../slideLayouts/slideLayout87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91.xml"/><Relationship Id="rId7" Type="http://schemas.openxmlformats.org/officeDocument/2006/relationships/slideLayout" Target="../slideLayouts/slideLayout95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90.xml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slideLayout" Target="../slideLayouts/slideLayout99.xml"/><Relationship Id="rId5" Type="http://schemas.openxmlformats.org/officeDocument/2006/relationships/slideLayout" Target="../slideLayouts/slideLayout93.xml"/><Relationship Id="rId10" Type="http://schemas.openxmlformats.org/officeDocument/2006/relationships/slideLayout" Target="../slideLayouts/slideLayout98.xml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7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02.xml"/><Relationship Id="rId7" Type="http://schemas.openxmlformats.org/officeDocument/2006/relationships/slideLayout" Target="../slideLayouts/slideLayout106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101.xml"/><Relationship Id="rId1" Type="http://schemas.openxmlformats.org/officeDocument/2006/relationships/slideLayout" Target="../slideLayouts/slideLayout100.xml"/><Relationship Id="rId6" Type="http://schemas.openxmlformats.org/officeDocument/2006/relationships/slideLayout" Target="../slideLayouts/slideLayout105.xml"/><Relationship Id="rId11" Type="http://schemas.openxmlformats.org/officeDocument/2006/relationships/slideLayout" Target="../slideLayouts/slideLayout110.xml"/><Relationship Id="rId5" Type="http://schemas.openxmlformats.org/officeDocument/2006/relationships/slideLayout" Target="../slideLayouts/slideLayout104.xml"/><Relationship Id="rId10" Type="http://schemas.openxmlformats.org/officeDocument/2006/relationships/slideLayout" Target="../slideLayouts/slideLayout109.xml"/><Relationship Id="rId4" Type="http://schemas.openxmlformats.org/officeDocument/2006/relationships/slideLayout" Target="../slideLayouts/slideLayout103.xml"/><Relationship Id="rId9" Type="http://schemas.openxmlformats.org/officeDocument/2006/relationships/slideLayout" Target="../slideLayouts/slideLayout108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13.xml"/><Relationship Id="rId7" Type="http://schemas.openxmlformats.org/officeDocument/2006/relationships/slideLayout" Target="../slideLayouts/slideLayout117.xml"/><Relationship Id="rId12" Type="http://schemas.openxmlformats.org/officeDocument/2006/relationships/theme" Target="../theme/theme11.xml"/><Relationship Id="rId2" Type="http://schemas.openxmlformats.org/officeDocument/2006/relationships/slideLayout" Target="../slideLayouts/slideLayout112.xml"/><Relationship Id="rId1" Type="http://schemas.openxmlformats.org/officeDocument/2006/relationships/slideLayout" Target="../slideLayouts/slideLayout111.xml"/><Relationship Id="rId6" Type="http://schemas.openxmlformats.org/officeDocument/2006/relationships/slideLayout" Target="../slideLayouts/slideLayout116.xml"/><Relationship Id="rId11" Type="http://schemas.openxmlformats.org/officeDocument/2006/relationships/slideLayout" Target="../slideLayouts/slideLayout121.xml"/><Relationship Id="rId5" Type="http://schemas.openxmlformats.org/officeDocument/2006/relationships/slideLayout" Target="../slideLayouts/slideLayout115.xml"/><Relationship Id="rId10" Type="http://schemas.openxmlformats.org/officeDocument/2006/relationships/slideLayout" Target="../slideLayouts/slideLayout120.xml"/><Relationship Id="rId4" Type="http://schemas.openxmlformats.org/officeDocument/2006/relationships/slideLayout" Target="../slideLayouts/slideLayout114.xml"/><Relationship Id="rId9" Type="http://schemas.openxmlformats.org/officeDocument/2006/relationships/slideLayout" Target="../slideLayouts/slideLayout119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24.xml"/><Relationship Id="rId7" Type="http://schemas.openxmlformats.org/officeDocument/2006/relationships/slideLayout" Target="../slideLayouts/slideLayout128.xml"/><Relationship Id="rId12" Type="http://schemas.openxmlformats.org/officeDocument/2006/relationships/theme" Target="../theme/theme12.xml"/><Relationship Id="rId2" Type="http://schemas.openxmlformats.org/officeDocument/2006/relationships/slideLayout" Target="../slideLayouts/slideLayout123.xml"/><Relationship Id="rId1" Type="http://schemas.openxmlformats.org/officeDocument/2006/relationships/slideLayout" Target="../slideLayouts/slideLayout122.xml"/><Relationship Id="rId6" Type="http://schemas.openxmlformats.org/officeDocument/2006/relationships/slideLayout" Target="../slideLayouts/slideLayout127.xml"/><Relationship Id="rId11" Type="http://schemas.openxmlformats.org/officeDocument/2006/relationships/slideLayout" Target="../slideLayouts/slideLayout132.xml"/><Relationship Id="rId5" Type="http://schemas.openxmlformats.org/officeDocument/2006/relationships/slideLayout" Target="../slideLayouts/slideLayout126.xml"/><Relationship Id="rId10" Type="http://schemas.openxmlformats.org/officeDocument/2006/relationships/slideLayout" Target="../slideLayouts/slideLayout131.xml"/><Relationship Id="rId4" Type="http://schemas.openxmlformats.org/officeDocument/2006/relationships/slideLayout" Target="../slideLayouts/slideLayout125.xml"/><Relationship Id="rId9" Type="http://schemas.openxmlformats.org/officeDocument/2006/relationships/slideLayout" Target="../slideLayouts/slideLayout130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35.xml"/><Relationship Id="rId7" Type="http://schemas.openxmlformats.org/officeDocument/2006/relationships/slideLayout" Target="../slideLayouts/slideLayout139.xml"/><Relationship Id="rId12" Type="http://schemas.openxmlformats.org/officeDocument/2006/relationships/theme" Target="../theme/theme13.xml"/><Relationship Id="rId2" Type="http://schemas.openxmlformats.org/officeDocument/2006/relationships/slideLayout" Target="../slideLayouts/slideLayout134.xml"/><Relationship Id="rId1" Type="http://schemas.openxmlformats.org/officeDocument/2006/relationships/slideLayout" Target="../slideLayouts/slideLayout133.xml"/><Relationship Id="rId6" Type="http://schemas.openxmlformats.org/officeDocument/2006/relationships/slideLayout" Target="../slideLayouts/slideLayout138.xml"/><Relationship Id="rId11" Type="http://schemas.openxmlformats.org/officeDocument/2006/relationships/slideLayout" Target="../slideLayouts/slideLayout143.xml"/><Relationship Id="rId5" Type="http://schemas.openxmlformats.org/officeDocument/2006/relationships/slideLayout" Target="../slideLayouts/slideLayout137.xml"/><Relationship Id="rId10" Type="http://schemas.openxmlformats.org/officeDocument/2006/relationships/slideLayout" Target="../slideLayouts/slideLayout142.xml"/><Relationship Id="rId4" Type="http://schemas.openxmlformats.org/officeDocument/2006/relationships/slideLayout" Target="../slideLayouts/slideLayout136.xml"/><Relationship Id="rId9" Type="http://schemas.openxmlformats.org/officeDocument/2006/relationships/slideLayout" Target="../slideLayouts/slideLayout14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E98C0E96-7EF3-4BC9-B8A0-52746B8A7225}" type="datetimeFigureOut">
              <a:rPr lang="en-GB" smtClean="0"/>
              <a:t>06/12/2018</a:t>
            </a:fld>
            <a:endParaRPr lang="en-GB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EB55D0BF-0B0D-4A79-8CAD-3BB9FFAD7F47}" type="slidenum">
              <a:rPr lang="en-GB" smtClean="0"/>
              <a:t>‹#›</a:t>
            </a:fld>
            <a:endParaRPr lang="en-GB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4" y="5800491"/>
            <a:ext cx="813547" cy="93345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06/12/2018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6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824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06/12/2018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8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14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06/12/2018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0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036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48A87A34-81AB-432B-8DAE-1953F412C126}" type="datetimeFigureOut">
              <a:rPr lang="en-US" smtClean="0"/>
              <a:pPr/>
              <a:t>12/6/2018</a:t>
            </a:fld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7" y="5800491"/>
            <a:ext cx="813547" cy="93345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06/12/2018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9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824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06/12/2018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1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14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06/12/2018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3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036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48A87A34-81AB-432B-8DAE-1953F412C126}" type="datetimeFigureOut">
              <a:rPr lang="en-US" smtClean="0"/>
              <a:pPr/>
              <a:t>12/6/2018</a:t>
            </a:fld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9" y="5800491"/>
            <a:ext cx="813547" cy="93345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06/12/2018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1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824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06/12/2018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3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14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06/12/2018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5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036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12/6/2018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6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63559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23.png"/><Relationship Id="rId7" Type="http://schemas.openxmlformats.org/officeDocument/2006/relationships/image" Target="../media/image2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784" y="404664"/>
            <a:ext cx="3706829" cy="34955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611560" y="4077072"/>
            <a:ext cx="806489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 smtClean="0"/>
              <a:t>What fraction of the whole circle is this </a:t>
            </a:r>
            <a:r>
              <a:rPr lang="en-GB" sz="2800" b="1" dirty="0" smtClean="0">
                <a:solidFill>
                  <a:srgbClr val="FF0000"/>
                </a:solidFill>
              </a:rPr>
              <a:t>sector</a:t>
            </a:r>
            <a:r>
              <a:rPr lang="en-GB" sz="2800" dirty="0" smtClean="0"/>
              <a:t>?</a:t>
            </a:r>
          </a:p>
          <a:p>
            <a:pPr algn="ctr"/>
            <a:endParaRPr lang="en-GB" sz="28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" name="TextBox 4"/>
              <p:cNvSpPr txBox="1"/>
              <p:nvPr/>
            </p:nvSpPr>
            <p:spPr>
              <a:xfrm>
                <a:off x="2343314" y="5031179"/>
                <a:ext cx="4601388" cy="124880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400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4000" b="0" i="1" smtClean="0">
                              <a:latin typeface="Cambria Math"/>
                            </a:rPr>
                            <m:t>270</m:t>
                          </m:r>
                        </m:num>
                        <m:den>
                          <m:r>
                            <a:rPr lang="en-GB" sz="4000" b="0" i="1" smtClean="0">
                              <a:latin typeface="Cambria Math"/>
                            </a:rPr>
                            <m:t>360</m:t>
                          </m:r>
                        </m:den>
                      </m:f>
                      <m:r>
                        <a:rPr lang="en-GB" sz="40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GB" sz="4000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4000" b="0" i="1" smtClean="0">
                              <a:latin typeface="Cambria Math"/>
                            </a:rPr>
                            <m:t>27</m:t>
                          </m:r>
                        </m:num>
                        <m:den>
                          <m:r>
                            <a:rPr lang="en-GB" sz="4000" b="0" i="1" smtClean="0">
                              <a:latin typeface="Cambria Math"/>
                            </a:rPr>
                            <m:t>36</m:t>
                          </m:r>
                        </m:den>
                      </m:f>
                      <m:r>
                        <a:rPr lang="en-GB" sz="40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GB" sz="4000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4000" b="0" i="1" smtClean="0">
                              <a:latin typeface="Cambria Math"/>
                            </a:rPr>
                            <m:t>9</m:t>
                          </m:r>
                        </m:num>
                        <m:den>
                          <m:r>
                            <a:rPr lang="en-GB" sz="4000" b="0" i="1" smtClean="0">
                              <a:latin typeface="Cambria Math"/>
                            </a:rPr>
                            <m:t>12</m:t>
                          </m:r>
                        </m:den>
                      </m:f>
                      <m:r>
                        <a:rPr lang="en-GB" sz="40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GB" sz="4000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4000" b="0" i="1" smtClean="0">
                              <a:latin typeface="Cambria Math"/>
                            </a:rPr>
                            <m:t>3</m:t>
                          </m:r>
                        </m:num>
                        <m:den>
                          <m:r>
                            <a:rPr lang="en-GB" sz="4000" b="0" i="1" smtClean="0">
                              <a:latin typeface="Cambria Math"/>
                            </a:rPr>
                            <m:t>4</m:t>
                          </m:r>
                        </m:den>
                      </m:f>
                    </m:oMath>
                  </m:oMathPara>
                </a14:m>
                <a:endParaRPr lang="en-GB" sz="2400" dirty="0"/>
              </a:p>
            </p:txBody>
          </p:sp>
        </mc:Choice>
        <mc:Fallback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43314" y="5031179"/>
                <a:ext cx="4601388" cy="1248803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9239822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3200" dirty="0" smtClean="0"/>
              <a:t>Which fractions do these sectors represent? </a:t>
            </a:r>
            <a:br>
              <a:rPr lang="en-GB" sz="3200" dirty="0" smtClean="0"/>
            </a:br>
            <a:r>
              <a:rPr lang="en-GB" sz="3200" dirty="0" smtClean="0"/>
              <a:t>Simplify your answers  </a:t>
            </a:r>
            <a:endParaRPr lang="en-GB" sz="3200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1562746"/>
            <a:ext cx="5616624" cy="51522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908720"/>
            <a:ext cx="1182410" cy="11121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70483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1143000"/>
          </a:xfrm>
        </p:spPr>
        <p:txBody>
          <a:bodyPr/>
          <a:lstStyle/>
          <a:p>
            <a:r>
              <a:rPr lang="en-GB" b="1" dirty="0" smtClean="0"/>
              <a:t>Mark your work</a:t>
            </a:r>
            <a:endParaRPr lang="en-GB" b="1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1340768"/>
            <a:ext cx="6408712" cy="53665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998684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008" b="41149"/>
          <a:stretch/>
        </p:blipFill>
        <p:spPr bwMode="auto">
          <a:xfrm rot="10800000">
            <a:off x="2915816" y="3573016"/>
            <a:ext cx="3229719" cy="2716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5875" y="836712"/>
            <a:ext cx="8229600" cy="1143000"/>
          </a:xfrm>
        </p:spPr>
        <p:txBody>
          <a:bodyPr/>
          <a:lstStyle/>
          <a:p>
            <a:r>
              <a:rPr lang="en-GB" sz="3600" dirty="0" smtClean="0"/>
              <a:t/>
            </a:r>
            <a:br>
              <a:rPr lang="en-GB" sz="3600" dirty="0" smtClean="0"/>
            </a:br>
            <a:r>
              <a:rPr lang="en-GB" sz="3600" b="1" dirty="0" smtClean="0"/>
              <a:t>On your whiteboards</a:t>
            </a:r>
            <a:r>
              <a:rPr lang="en-GB" sz="3600" dirty="0" smtClean="0"/>
              <a:t/>
            </a:r>
            <a:br>
              <a:rPr lang="en-GB" sz="3600" dirty="0" smtClean="0"/>
            </a:br>
            <a:r>
              <a:rPr lang="en-GB" sz="3600" dirty="0" smtClean="0"/>
              <a:t/>
            </a:r>
            <a:br>
              <a:rPr lang="en-GB" sz="3600" dirty="0" smtClean="0"/>
            </a:br>
            <a:r>
              <a:rPr lang="en-GB" sz="3600" dirty="0" smtClean="0"/>
              <a:t>The </a:t>
            </a:r>
            <a:r>
              <a:rPr lang="en-GB" sz="3600" b="1" dirty="0" smtClean="0">
                <a:solidFill>
                  <a:srgbClr val="FF0000"/>
                </a:solidFill>
              </a:rPr>
              <a:t>radius</a:t>
            </a:r>
            <a:r>
              <a:rPr lang="en-GB" sz="3600" dirty="0" smtClean="0"/>
              <a:t> of this circle is 10cm</a:t>
            </a:r>
            <a:br>
              <a:rPr lang="en-GB" sz="3600" dirty="0" smtClean="0"/>
            </a:br>
            <a:r>
              <a:rPr lang="en-GB" sz="3600" dirty="0" smtClean="0"/>
              <a:t> </a:t>
            </a:r>
            <a:br>
              <a:rPr lang="en-GB" sz="3600" dirty="0" smtClean="0"/>
            </a:br>
            <a:r>
              <a:rPr lang="en-GB" sz="3600" dirty="0" smtClean="0"/>
              <a:t>What is the </a:t>
            </a:r>
            <a:r>
              <a:rPr lang="en-GB" sz="3600" b="1" dirty="0" smtClean="0">
                <a:solidFill>
                  <a:srgbClr val="FF0000"/>
                </a:solidFill>
              </a:rPr>
              <a:t>area</a:t>
            </a:r>
            <a:r>
              <a:rPr lang="en-GB" sz="3600" dirty="0" smtClean="0"/>
              <a:t> of this circle </a:t>
            </a:r>
            <a:br>
              <a:rPr lang="en-GB" sz="3600" dirty="0" smtClean="0"/>
            </a:br>
            <a:r>
              <a:rPr lang="en-GB" sz="3600" dirty="0" smtClean="0"/>
              <a:t>in terms of </a:t>
            </a:r>
            <a:r>
              <a:rPr lang="en-GB" sz="3600" b="1" dirty="0" smtClean="0">
                <a:solidFill>
                  <a:srgbClr val="FF0000"/>
                </a:solidFill>
              </a:rPr>
              <a:t>pi</a:t>
            </a:r>
            <a:r>
              <a:rPr lang="en-GB" sz="3600" dirty="0" smtClean="0"/>
              <a:t>?</a:t>
            </a:r>
            <a:endParaRPr lang="en-GB" sz="3600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459" t="24008" b="41149"/>
          <a:stretch/>
        </p:blipFill>
        <p:spPr bwMode="auto">
          <a:xfrm>
            <a:off x="4427984" y="3418803"/>
            <a:ext cx="1470844" cy="2716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5579007"/>
            <a:ext cx="1182410" cy="11121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235274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008" b="41149"/>
          <a:stretch/>
        </p:blipFill>
        <p:spPr bwMode="auto">
          <a:xfrm>
            <a:off x="2483768" y="3356992"/>
            <a:ext cx="3229719" cy="2716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5875" y="836712"/>
            <a:ext cx="8229600" cy="1143000"/>
          </a:xfrm>
        </p:spPr>
        <p:txBody>
          <a:bodyPr/>
          <a:lstStyle/>
          <a:p>
            <a:r>
              <a:rPr lang="en-GB" sz="3600" dirty="0" smtClean="0"/>
              <a:t/>
            </a:r>
            <a:br>
              <a:rPr lang="en-GB" sz="3600" dirty="0" smtClean="0"/>
            </a:br>
            <a:r>
              <a:rPr lang="en-GB" sz="3600" b="1" dirty="0" smtClean="0"/>
              <a:t>On your whiteboards</a:t>
            </a:r>
            <a:r>
              <a:rPr lang="en-GB" sz="3600" dirty="0" smtClean="0"/>
              <a:t/>
            </a:r>
            <a:br>
              <a:rPr lang="en-GB" sz="3600" dirty="0" smtClean="0"/>
            </a:br>
            <a:r>
              <a:rPr lang="en-GB" sz="3600" dirty="0" smtClean="0"/>
              <a:t> </a:t>
            </a:r>
            <a:br>
              <a:rPr lang="en-GB" sz="3600" dirty="0" smtClean="0"/>
            </a:br>
            <a:r>
              <a:rPr lang="en-GB" sz="3600" dirty="0" smtClean="0"/>
              <a:t>What is the </a:t>
            </a:r>
            <a:r>
              <a:rPr lang="en-GB" sz="3600" b="1" dirty="0" smtClean="0">
                <a:solidFill>
                  <a:srgbClr val="FF0000"/>
                </a:solidFill>
              </a:rPr>
              <a:t>area</a:t>
            </a:r>
            <a:r>
              <a:rPr lang="en-GB" sz="3600" dirty="0" smtClean="0"/>
              <a:t> of this </a:t>
            </a:r>
            <a:r>
              <a:rPr lang="en-GB" sz="3600" b="1" dirty="0" smtClean="0">
                <a:solidFill>
                  <a:srgbClr val="FF0000"/>
                </a:solidFill>
              </a:rPr>
              <a:t>sector</a:t>
            </a:r>
            <a:r>
              <a:rPr lang="en-GB" sz="3600" dirty="0" smtClean="0"/>
              <a:t> </a:t>
            </a:r>
            <a:br>
              <a:rPr lang="en-GB" sz="3600" dirty="0" smtClean="0"/>
            </a:br>
            <a:r>
              <a:rPr lang="en-GB" sz="3600" dirty="0" smtClean="0"/>
              <a:t>in terms of pi?</a:t>
            </a:r>
            <a:endParaRPr lang="en-GB" sz="3600" dirty="0"/>
          </a:p>
        </p:txBody>
      </p:sp>
      <p:cxnSp>
        <p:nvCxnSpPr>
          <p:cNvPr id="8" name="Straight Connector 7"/>
          <p:cNvCxnSpPr/>
          <p:nvPr/>
        </p:nvCxnSpPr>
        <p:spPr>
          <a:xfrm>
            <a:off x="4211960" y="4797152"/>
            <a:ext cx="1110803" cy="0"/>
          </a:xfrm>
          <a:prstGeom prst="line">
            <a:avLst/>
          </a:prstGeom>
          <a:ln w="412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>
            <a:off x="4211960" y="4797152"/>
            <a:ext cx="1224136" cy="0"/>
          </a:xfrm>
          <a:prstGeom prst="straightConnector1">
            <a:avLst/>
          </a:prstGeom>
          <a:ln w="317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13" name="TextBox 12"/>
              <p:cNvSpPr txBox="1"/>
              <p:nvPr/>
            </p:nvSpPr>
            <p:spPr>
              <a:xfrm>
                <a:off x="4362859" y="4345804"/>
                <a:ext cx="80900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/>
                        </a:rPr>
                        <m:t>10</m:t>
                      </m:r>
                      <m:r>
                        <a:rPr lang="en-GB" b="0" i="1" smtClean="0">
                          <a:latin typeface="Cambria Math"/>
                        </a:rPr>
                        <m:t>𝑐𝑚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62859" y="4345804"/>
                <a:ext cx="809004" cy="369332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5579007"/>
            <a:ext cx="1182410" cy="11121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013199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5875" y="836712"/>
            <a:ext cx="8229600" cy="1143000"/>
          </a:xfrm>
        </p:spPr>
        <p:txBody>
          <a:bodyPr/>
          <a:lstStyle/>
          <a:p>
            <a:r>
              <a:rPr lang="en-GB" sz="3600" dirty="0" smtClean="0"/>
              <a:t/>
            </a:r>
            <a:br>
              <a:rPr lang="en-GB" sz="3600" dirty="0" smtClean="0"/>
            </a:br>
            <a:r>
              <a:rPr lang="en-GB" sz="3600" b="1" dirty="0" smtClean="0"/>
              <a:t>On your whiteboards</a:t>
            </a:r>
            <a:r>
              <a:rPr lang="en-GB" sz="3600" dirty="0" smtClean="0"/>
              <a:t/>
            </a:r>
            <a:br>
              <a:rPr lang="en-GB" sz="3600" dirty="0" smtClean="0"/>
            </a:br>
            <a:r>
              <a:rPr lang="en-GB" sz="3600" dirty="0" smtClean="0"/>
              <a:t> </a:t>
            </a:r>
            <a:br>
              <a:rPr lang="en-GB" sz="3600" dirty="0" smtClean="0"/>
            </a:br>
            <a:r>
              <a:rPr lang="en-GB" sz="3600" dirty="0" smtClean="0"/>
              <a:t>What is the </a:t>
            </a:r>
            <a:r>
              <a:rPr lang="en-GB" sz="3600" b="1" dirty="0" smtClean="0">
                <a:solidFill>
                  <a:srgbClr val="FF0000"/>
                </a:solidFill>
              </a:rPr>
              <a:t>area</a:t>
            </a:r>
            <a:r>
              <a:rPr lang="en-GB" sz="3600" dirty="0" smtClean="0"/>
              <a:t> of this </a:t>
            </a:r>
            <a:r>
              <a:rPr lang="en-GB" sz="3600" b="1" dirty="0" smtClean="0">
                <a:solidFill>
                  <a:srgbClr val="FF0000"/>
                </a:solidFill>
              </a:rPr>
              <a:t>sector</a:t>
            </a:r>
            <a:r>
              <a:rPr lang="en-GB" sz="3600" dirty="0" smtClean="0"/>
              <a:t> </a:t>
            </a:r>
            <a:br>
              <a:rPr lang="en-GB" sz="3600" dirty="0" smtClean="0"/>
            </a:br>
            <a:r>
              <a:rPr lang="en-GB" sz="3600" dirty="0" smtClean="0"/>
              <a:t>in terms of pi?</a:t>
            </a:r>
            <a:endParaRPr lang="en-GB" sz="3600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800" y="3429000"/>
            <a:ext cx="3340652" cy="2273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6" name="TextBox 5"/>
              <p:cNvSpPr txBox="1"/>
              <p:nvPr/>
            </p:nvSpPr>
            <p:spPr>
              <a:xfrm>
                <a:off x="4379271" y="5525393"/>
                <a:ext cx="80900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/>
                        </a:rPr>
                        <m:t>10</m:t>
                      </m:r>
                      <m:r>
                        <a:rPr lang="en-GB" b="0" i="1" smtClean="0">
                          <a:latin typeface="Cambria Math"/>
                        </a:rPr>
                        <m:t>𝑐𝑚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79271" y="5525393"/>
                <a:ext cx="809004" cy="369332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5579007"/>
            <a:ext cx="1182410" cy="11121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303350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2" y="3068960"/>
            <a:ext cx="3655136" cy="27888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5875" y="836712"/>
            <a:ext cx="8229600" cy="1143000"/>
          </a:xfrm>
        </p:spPr>
        <p:txBody>
          <a:bodyPr/>
          <a:lstStyle/>
          <a:p>
            <a:r>
              <a:rPr lang="en-GB" sz="3600" dirty="0" smtClean="0"/>
              <a:t/>
            </a:r>
            <a:br>
              <a:rPr lang="en-GB" sz="3600" dirty="0" smtClean="0"/>
            </a:br>
            <a:r>
              <a:rPr lang="en-GB" sz="3600" b="1" dirty="0" smtClean="0"/>
              <a:t>On your whiteboards</a:t>
            </a:r>
            <a:r>
              <a:rPr lang="en-GB" sz="3600" dirty="0" smtClean="0"/>
              <a:t/>
            </a:r>
            <a:br>
              <a:rPr lang="en-GB" sz="3600" dirty="0" smtClean="0"/>
            </a:br>
            <a:r>
              <a:rPr lang="en-GB" sz="3600" dirty="0" smtClean="0"/>
              <a:t> </a:t>
            </a:r>
            <a:br>
              <a:rPr lang="en-GB" sz="3600" dirty="0" smtClean="0"/>
            </a:br>
            <a:r>
              <a:rPr lang="en-GB" sz="3600" dirty="0" smtClean="0"/>
              <a:t>What is the </a:t>
            </a:r>
            <a:r>
              <a:rPr lang="en-GB" sz="3600" b="1" dirty="0" smtClean="0">
                <a:solidFill>
                  <a:srgbClr val="FF0000"/>
                </a:solidFill>
              </a:rPr>
              <a:t>area</a:t>
            </a:r>
            <a:r>
              <a:rPr lang="en-GB" sz="3600" dirty="0" smtClean="0"/>
              <a:t> of this </a:t>
            </a:r>
            <a:r>
              <a:rPr lang="en-GB" sz="3600" b="1" dirty="0" smtClean="0">
                <a:solidFill>
                  <a:srgbClr val="FF0000"/>
                </a:solidFill>
              </a:rPr>
              <a:t>sector </a:t>
            </a:r>
            <a:br>
              <a:rPr lang="en-GB" sz="3600" b="1" dirty="0" smtClean="0">
                <a:solidFill>
                  <a:srgbClr val="FF0000"/>
                </a:solidFill>
              </a:rPr>
            </a:br>
            <a:r>
              <a:rPr lang="en-GB" sz="3600" dirty="0" smtClean="0"/>
              <a:t>in terms of pi?</a:t>
            </a:r>
            <a:endParaRPr lang="en-GB" sz="36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6" name="TextBox 5"/>
              <p:cNvSpPr txBox="1"/>
              <p:nvPr/>
            </p:nvSpPr>
            <p:spPr>
              <a:xfrm rot="18648819">
                <a:off x="4432700" y="4535271"/>
                <a:ext cx="80900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/>
                        </a:rPr>
                        <m:t>10</m:t>
                      </m:r>
                      <m:r>
                        <a:rPr lang="en-GB" b="0" i="1" smtClean="0">
                          <a:latin typeface="Cambria Math"/>
                        </a:rPr>
                        <m:t>𝑐𝑚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8648819">
                <a:off x="4432700" y="4535271"/>
                <a:ext cx="809004" cy="369332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5579007"/>
            <a:ext cx="1182410" cy="11121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888383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45110" y="3338171"/>
            <a:ext cx="4536504" cy="30587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5875" y="836712"/>
            <a:ext cx="8229600" cy="1143000"/>
          </a:xfrm>
        </p:spPr>
        <p:txBody>
          <a:bodyPr/>
          <a:lstStyle/>
          <a:p>
            <a:r>
              <a:rPr lang="en-GB" sz="3600" dirty="0" smtClean="0"/>
              <a:t/>
            </a:r>
            <a:br>
              <a:rPr lang="en-GB" sz="3600" dirty="0" smtClean="0"/>
            </a:br>
            <a:r>
              <a:rPr lang="en-GB" sz="3600" b="1" dirty="0" smtClean="0"/>
              <a:t>On your whiteboards</a:t>
            </a:r>
            <a:r>
              <a:rPr lang="en-GB" sz="3600" dirty="0" smtClean="0"/>
              <a:t/>
            </a:r>
            <a:br>
              <a:rPr lang="en-GB" sz="3600" dirty="0" smtClean="0"/>
            </a:br>
            <a:r>
              <a:rPr lang="en-GB" sz="3600" dirty="0" smtClean="0"/>
              <a:t> </a:t>
            </a:r>
            <a:br>
              <a:rPr lang="en-GB" sz="3600" dirty="0" smtClean="0"/>
            </a:br>
            <a:r>
              <a:rPr lang="en-GB" sz="3600" dirty="0" smtClean="0"/>
              <a:t>What is the </a:t>
            </a:r>
            <a:r>
              <a:rPr lang="en-GB" sz="3600" b="1" dirty="0" smtClean="0">
                <a:solidFill>
                  <a:srgbClr val="FF0000"/>
                </a:solidFill>
              </a:rPr>
              <a:t>area</a:t>
            </a:r>
            <a:r>
              <a:rPr lang="en-GB" sz="3600" dirty="0" smtClean="0"/>
              <a:t> of this </a:t>
            </a:r>
            <a:r>
              <a:rPr lang="en-GB" sz="3600" b="1" dirty="0" smtClean="0">
                <a:solidFill>
                  <a:srgbClr val="FF0000"/>
                </a:solidFill>
              </a:rPr>
              <a:t>sector</a:t>
            </a:r>
            <a:r>
              <a:rPr lang="en-GB" sz="3600" dirty="0" smtClean="0"/>
              <a:t> </a:t>
            </a:r>
            <a:br>
              <a:rPr lang="en-GB" sz="3600" dirty="0" smtClean="0"/>
            </a:br>
            <a:r>
              <a:rPr lang="en-GB" sz="3600" dirty="0" smtClean="0"/>
              <a:t>in terms of pi?</a:t>
            </a:r>
            <a:endParaRPr lang="en-GB" sz="36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6" name="TextBox 5"/>
              <p:cNvSpPr txBox="1"/>
              <p:nvPr/>
            </p:nvSpPr>
            <p:spPr>
              <a:xfrm>
                <a:off x="3608543" y="4867522"/>
                <a:ext cx="80900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>
                          <a:solidFill>
                            <a:srgbClr val="000000"/>
                          </a:solidFill>
                          <a:latin typeface="Cambria Math"/>
                        </a:rPr>
                        <m:t>10</m:t>
                      </m:r>
                      <m:r>
                        <a:rPr lang="en-GB" i="1">
                          <a:solidFill>
                            <a:srgbClr val="000000"/>
                          </a:solidFill>
                          <a:latin typeface="Cambria Math"/>
                        </a:rPr>
                        <m:t>𝑐𝑚</m:t>
                      </m:r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08543" y="4867522"/>
                <a:ext cx="809004" cy="369332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5579007"/>
            <a:ext cx="1182410" cy="11121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943560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412776"/>
            <a:ext cx="8495173" cy="53285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u="sng" dirty="0" smtClean="0"/>
              <a:t>Title: Area of Sectors</a:t>
            </a:r>
            <a:endParaRPr lang="en-GB" u="sng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" name="TextBox 3"/>
              <p:cNvSpPr txBox="1"/>
              <p:nvPr/>
            </p:nvSpPr>
            <p:spPr>
              <a:xfrm>
                <a:off x="611560" y="4202685"/>
                <a:ext cx="3134384" cy="7861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latin typeface="Cambria Math"/>
                        </a:rPr>
                        <m:t>𝐴𝑟𝑒𝑎</m:t>
                      </m:r>
                      <m:r>
                        <a:rPr lang="en-GB" sz="2400" b="0" i="1" smtClean="0">
                          <a:latin typeface="Cambria Math"/>
                        </a:rPr>
                        <m:t>= </m:t>
                      </m:r>
                      <m:f>
                        <m:fPr>
                          <m:ctrlPr>
                            <a:rPr lang="en-GB" sz="240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2400" b="0" i="1" smtClean="0">
                              <a:latin typeface="Cambria Math"/>
                            </a:rPr>
                            <m:t>120</m:t>
                          </m:r>
                        </m:num>
                        <m:den>
                          <m:r>
                            <a:rPr lang="en-GB" sz="2400" b="0" i="1" smtClean="0">
                              <a:latin typeface="Cambria Math"/>
                            </a:rPr>
                            <m:t>360</m:t>
                          </m:r>
                        </m:den>
                      </m:f>
                      <m:r>
                        <a:rPr lang="en-GB" sz="2400" i="1" smtClean="0">
                          <a:latin typeface="Cambria Math"/>
                          <a:ea typeface="Cambria Math"/>
                        </a:rPr>
                        <m:t>×</m:t>
                      </m:r>
                      <m:r>
                        <a:rPr lang="en-GB" sz="2400" i="1" smtClean="0">
                          <a:latin typeface="Cambria Math"/>
                          <a:ea typeface="Cambria Math"/>
                        </a:rPr>
                        <m:t>𝜋</m:t>
                      </m:r>
                      <m:r>
                        <a:rPr lang="en-GB" sz="2400" i="1" smtClean="0">
                          <a:latin typeface="Cambria Math"/>
                          <a:ea typeface="Cambria Math"/>
                        </a:rPr>
                        <m:t>×</m:t>
                      </m:r>
                      <m:sSup>
                        <m:sSupPr>
                          <m:ctrlPr>
                            <a:rPr lang="en-GB" sz="2400" i="1" smtClean="0">
                              <a:latin typeface="Cambria Math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en-GB" sz="2400" b="0" i="1" smtClean="0">
                              <a:latin typeface="Cambria Math"/>
                              <a:ea typeface="Cambria Math"/>
                            </a:rPr>
                            <m:t>9</m:t>
                          </m:r>
                        </m:e>
                        <m:sup>
                          <m:r>
                            <a:rPr lang="en-GB" sz="2400" b="0" i="1" smtClean="0">
                              <a:latin typeface="Cambria Math"/>
                              <a:ea typeface="Cambria Math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2400" dirty="0"/>
              </a:p>
            </p:txBody>
          </p:sp>
        </mc:Choice>
        <mc:Fallback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1560" y="4202685"/>
                <a:ext cx="3134384" cy="786177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" name="TextBox 5"/>
              <p:cNvSpPr txBox="1"/>
              <p:nvPr/>
            </p:nvSpPr>
            <p:spPr>
              <a:xfrm>
                <a:off x="629575" y="5301208"/>
                <a:ext cx="2486065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latin typeface="Cambria Math"/>
                        </a:rPr>
                        <m:t>𝐴𝑟𝑒𝑎</m:t>
                      </m:r>
                      <m:r>
                        <a:rPr lang="en-GB" sz="2400" b="0" i="1" smtClean="0">
                          <a:latin typeface="Cambria Math"/>
                        </a:rPr>
                        <m:t>=27</m:t>
                      </m:r>
                      <m:r>
                        <a:rPr lang="en-GB" sz="2400" b="0" i="1" smtClean="0">
                          <a:latin typeface="Cambria Math"/>
                          <a:ea typeface="Cambria Math"/>
                        </a:rPr>
                        <m:t>𝜋</m:t>
                      </m:r>
                      <m:r>
                        <a:rPr lang="en-GB" sz="2400" b="0" i="1" smtClean="0">
                          <a:latin typeface="Cambria Math"/>
                          <a:ea typeface="Cambria Math"/>
                        </a:rPr>
                        <m:t> </m:t>
                      </m:r>
                      <m:sSup>
                        <m:sSupPr>
                          <m:ctrlPr>
                            <a:rPr lang="en-GB" sz="2400" b="0" i="1" smtClean="0">
                              <a:latin typeface="Cambria Math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en-GB" sz="2400" b="0" i="1" smtClean="0">
                              <a:latin typeface="Cambria Math"/>
                              <a:ea typeface="Cambria Math"/>
                            </a:rPr>
                            <m:t>𝑐𝑚</m:t>
                          </m:r>
                        </m:e>
                        <m:sup>
                          <m:r>
                            <a:rPr lang="en-GB" sz="2400" b="0" i="1" smtClean="0">
                              <a:latin typeface="Cambria Math"/>
                              <a:ea typeface="Cambria Math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2400" dirty="0"/>
              </a:p>
            </p:txBody>
          </p:sp>
        </mc:Choice>
        <mc:Fallback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9575" y="5301208"/>
                <a:ext cx="2486065" cy="461665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259167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6758" y="18937"/>
            <a:ext cx="8229600" cy="1143000"/>
          </a:xfrm>
        </p:spPr>
        <p:txBody>
          <a:bodyPr/>
          <a:lstStyle/>
          <a:p>
            <a:pPr algn="l"/>
            <a:r>
              <a:rPr lang="en-GB" dirty="0" smtClean="0"/>
              <a:t>In your books: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2916" y="1022002"/>
            <a:ext cx="8229600" cy="4525963"/>
          </a:xfrm>
        </p:spPr>
        <p:txBody>
          <a:bodyPr/>
          <a:lstStyle/>
          <a:p>
            <a:pPr marL="0" indent="0">
              <a:buNone/>
            </a:pPr>
            <a:r>
              <a:rPr lang="en-GB" dirty="0" smtClean="0"/>
              <a:t>Calculate the area of these sectors.  </a:t>
            </a:r>
          </a:p>
          <a:p>
            <a:pPr marL="0" indent="0">
              <a:buNone/>
            </a:pPr>
            <a:r>
              <a:rPr lang="en-GB" dirty="0"/>
              <a:t>G</a:t>
            </a:r>
            <a:r>
              <a:rPr lang="en-GB" dirty="0" smtClean="0"/>
              <a:t>ive you answers in terms of pi</a:t>
            </a:r>
            <a:endParaRPr lang="en-GB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736" y="2123403"/>
            <a:ext cx="4543425" cy="45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475656" y="2267388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/>
              <a:t>1</a:t>
            </a:r>
            <a:r>
              <a:rPr lang="en-GB" dirty="0" smtClean="0"/>
              <a:t>. </a:t>
            </a:r>
            <a:endParaRPr lang="en-GB" dirty="0"/>
          </a:p>
        </p:txBody>
      </p:sp>
      <p:sp>
        <p:nvSpPr>
          <p:cNvPr id="6" name="TextBox 5"/>
          <p:cNvSpPr txBox="1"/>
          <p:nvPr/>
        </p:nvSpPr>
        <p:spPr>
          <a:xfrm>
            <a:off x="1402606" y="3143338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/>
              <a:t>2. </a:t>
            </a:r>
            <a:endParaRPr lang="en-GB" b="1" dirty="0"/>
          </a:p>
        </p:txBody>
      </p:sp>
      <p:sp>
        <p:nvSpPr>
          <p:cNvPr id="7" name="TextBox 6"/>
          <p:cNvSpPr txBox="1"/>
          <p:nvPr/>
        </p:nvSpPr>
        <p:spPr>
          <a:xfrm>
            <a:off x="1402606" y="4041743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/>
              <a:t>3</a:t>
            </a:r>
            <a:r>
              <a:rPr lang="en-GB" dirty="0" smtClean="0"/>
              <a:t>. </a:t>
            </a:r>
            <a:endParaRPr lang="en-GB" dirty="0"/>
          </a:p>
        </p:txBody>
      </p:sp>
      <p:sp>
        <p:nvSpPr>
          <p:cNvPr id="8" name="TextBox 7"/>
          <p:cNvSpPr txBox="1"/>
          <p:nvPr/>
        </p:nvSpPr>
        <p:spPr>
          <a:xfrm>
            <a:off x="1402606" y="4922409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/>
              <a:t>4. </a:t>
            </a:r>
            <a:endParaRPr lang="en-GB" b="1" dirty="0"/>
          </a:p>
        </p:txBody>
      </p:sp>
      <p:sp>
        <p:nvSpPr>
          <p:cNvPr id="9" name="TextBox 8"/>
          <p:cNvSpPr txBox="1"/>
          <p:nvPr/>
        </p:nvSpPr>
        <p:spPr>
          <a:xfrm>
            <a:off x="1402606" y="5756439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/>
              <a:t>5. </a:t>
            </a:r>
            <a:endParaRPr lang="en-GB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4467448" y="2267388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/>
              <a:t>6</a:t>
            </a:r>
            <a:r>
              <a:rPr lang="en-GB" dirty="0" smtClean="0"/>
              <a:t>. </a:t>
            </a:r>
            <a:endParaRPr lang="en-GB" dirty="0"/>
          </a:p>
        </p:txBody>
      </p:sp>
      <p:sp>
        <p:nvSpPr>
          <p:cNvPr id="11" name="TextBox 10"/>
          <p:cNvSpPr txBox="1"/>
          <p:nvPr/>
        </p:nvSpPr>
        <p:spPr>
          <a:xfrm>
            <a:off x="4439295" y="3284984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/>
              <a:t>7. </a:t>
            </a:r>
            <a:endParaRPr lang="en-GB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4439295" y="4471201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/>
              <a:t>8. </a:t>
            </a:r>
            <a:endParaRPr lang="en-GB" b="1" dirty="0"/>
          </a:p>
        </p:txBody>
      </p:sp>
    </p:spTree>
    <p:extLst>
      <p:ext uri="{BB962C8B-B14F-4D97-AF65-F5344CB8AC3E}">
        <p14:creationId xmlns:p14="http://schemas.microsoft.com/office/powerpoint/2010/main" val="23825617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GB" dirty="0" smtClean="0"/>
              <a:t>Mark your work </a:t>
            </a:r>
            <a:endParaRPr lang="en-GB" dirty="0"/>
          </a:p>
        </p:txBody>
      </p:sp>
      <p:pic>
        <p:nvPicPr>
          <p:cNvPr id="13314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72"/>
          <a:stretch/>
        </p:blipFill>
        <p:spPr bwMode="auto">
          <a:xfrm>
            <a:off x="1619672" y="1556792"/>
            <a:ext cx="5976664" cy="50724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323951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5875" y="836712"/>
            <a:ext cx="8229600" cy="1143000"/>
          </a:xfrm>
        </p:spPr>
        <p:txBody>
          <a:bodyPr/>
          <a:lstStyle/>
          <a:p>
            <a:r>
              <a:rPr lang="en-GB" sz="3600" dirty="0" smtClean="0"/>
              <a:t/>
            </a:r>
            <a:br>
              <a:rPr lang="en-GB" sz="3600" dirty="0" smtClean="0"/>
            </a:br>
            <a:r>
              <a:rPr lang="en-GB" sz="3600" b="1" dirty="0" smtClean="0"/>
              <a:t>On your whiteboards</a:t>
            </a:r>
            <a:r>
              <a:rPr lang="en-GB" sz="3600" dirty="0" smtClean="0"/>
              <a:t/>
            </a:r>
            <a:br>
              <a:rPr lang="en-GB" sz="3600" dirty="0" smtClean="0"/>
            </a:br>
            <a:r>
              <a:rPr lang="en-GB" sz="3600" dirty="0" smtClean="0"/>
              <a:t> </a:t>
            </a:r>
            <a:br>
              <a:rPr lang="en-GB" sz="3600" dirty="0" smtClean="0"/>
            </a:br>
            <a:r>
              <a:rPr lang="en-GB" sz="3600" dirty="0" smtClean="0"/>
              <a:t>What is the </a:t>
            </a:r>
            <a:r>
              <a:rPr lang="en-GB" sz="3600" b="1" dirty="0" smtClean="0">
                <a:solidFill>
                  <a:srgbClr val="FF0000"/>
                </a:solidFill>
              </a:rPr>
              <a:t>area</a:t>
            </a:r>
            <a:r>
              <a:rPr lang="en-GB" sz="3600" dirty="0" smtClean="0"/>
              <a:t> of the shaded region</a:t>
            </a:r>
            <a:br>
              <a:rPr lang="en-GB" sz="3600" dirty="0" smtClean="0"/>
            </a:br>
            <a:r>
              <a:rPr lang="en-GB" sz="3600" dirty="0" smtClean="0"/>
              <a:t>to 3 significant figures?</a:t>
            </a:r>
            <a:endParaRPr lang="en-GB" sz="3600" dirty="0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2" y="3153782"/>
            <a:ext cx="3888432" cy="35373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4767125"/>
            <a:ext cx="1428750" cy="1924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027239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5875" y="836712"/>
            <a:ext cx="8229600" cy="1143000"/>
          </a:xfrm>
        </p:spPr>
        <p:txBody>
          <a:bodyPr/>
          <a:lstStyle/>
          <a:p>
            <a:r>
              <a:rPr lang="en-GB" sz="3600" dirty="0" smtClean="0"/>
              <a:t/>
            </a:r>
            <a:br>
              <a:rPr lang="en-GB" sz="3600" dirty="0" smtClean="0"/>
            </a:br>
            <a:r>
              <a:rPr lang="en-GB" sz="3600" b="1" dirty="0" smtClean="0"/>
              <a:t>On your whiteboards</a:t>
            </a:r>
            <a:r>
              <a:rPr lang="en-GB" sz="3600" dirty="0" smtClean="0"/>
              <a:t/>
            </a:r>
            <a:br>
              <a:rPr lang="en-GB" sz="3600" dirty="0" smtClean="0"/>
            </a:br>
            <a:r>
              <a:rPr lang="en-GB" sz="3600" dirty="0" smtClean="0"/>
              <a:t> </a:t>
            </a:r>
            <a:br>
              <a:rPr lang="en-GB" sz="3600" dirty="0" smtClean="0"/>
            </a:br>
            <a:r>
              <a:rPr lang="en-GB" sz="3600" dirty="0" smtClean="0"/>
              <a:t>What is the </a:t>
            </a:r>
            <a:r>
              <a:rPr lang="en-GB" sz="3600" b="1" dirty="0" smtClean="0">
                <a:solidFill>
                  <a:srgbClr val="FF0000"/>
                </a:solidFill>
              </a:rPr>
              <a:t>area</a:t>
            </a:r>
            <a:r>
              <a:rPr lang="en-GB" sz="3600" dirty="0" smtClean="0"/>
              <a:t> of the shaded region</a:t>
            </a:r>
            <a:br>
              <a:rPr lang="en-GB" sz="3600" dirty="0" smtClean="0"/>
            </a:br>
            <a:r>
              <a:rPr lang="en-GB" sz="3600" dirty="0" smtClean="0"/>
              <a:t>to 3 significant figures?</a:t>
            </a:r>
            <a:endParaRPr lang="en-GB" sz="3600" dirty="0"/>
          </a:p>
        </p:txBody>
      </p:sp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4767125"/>
            <a:ext cx="1428750" cy="1924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760" y="2993121"/>
            <a:ext cx="4248472" cy="35480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315312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4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4188" y="4221088"/>
            <a:ext cx="3024514" cy="24854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Challenge Questions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GB" dirty="0" smtClean="0"/>
              <a:t>Calculate the shaded areas to 3sf</a:t>
            </a:r>
            <a:endParaRPr lang="en-GB" dirty="0"/>
          </a:p>
          <a:p>
            <a:pPr marL="0" indent="0" algn="ctr">
              <a:buNone/>
            </a:pPr>
            <a:endParaRPr lang="en-GB" dirty="0" smtClean="0"/>
          </a:p>
          <a:p>
            <a:pPr marL="0" indent="0" algn="ctr">
              <a:buNone/>
            </a:pPr>
            <a:endParaRPr lang="en-GB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2552" y="2158205"/>
            <a:ext cx="2808312" cy="22178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10508" y="2115000"/>
            <a:ext cx="3456384" cy="23042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5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50965" y="4229860"/>
            <a:ext cx="2524634" cy="24854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6" name="TextBox 5"/>
              <p:cNvSpPr txBox="1"/>
              <p:nvPr/>
            </p:nvSpPr>
            <p:spPr>
              <a:xfrm rot="16200000">
                <a:off x="7258964" y="5835815"/>
                <a:ext cx="71846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1" i="1" smtClean="0">
                          <a:latin typeface="Cambria Math"/>
                        </a:rPr>
                        <m:t>𝟓</m:t>
                      </m:r>
                      <m:r>
                        <a:rPr lang="en-GB" b="1" i="1" smtClean="0">
                          <a:latin typeface="Cambria Math"/>
                        </a:rPr>
                        <m:t>𝒄𝒎</m:t>
                      </m:r>
                    </m:oMath>
                  </m:oMathPara>
                </a14:m>
                <a:endParaRPr lang="en-GB" b="1" dirty="0"/>
              </a:p>
            </p:txBody>
          </p:sp>
        </mc:Choice>
        <mc:Fallback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6200000">
                <a:off x="7258964" y="5835815"/>
                <a:ext cx="718466" cy="369332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1" name="Picture 3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40939" y="163450"/>
            <a:ext cx="1034660" cy="13933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599829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Mark your work 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AutoNum type="arabicPeriod"/>
            </a:pPr>
            <a:r>
              <a:rPr lang="en-GB" dirty="0" smtClean="0"/>
              <a:t>2.26 </a:t>
            </a:r>
          </a:p>
          <a:p>
            <a:pPr marL="514350" indent="-514350">
              <a:buAutoNum type="arabicPeriod"/>
            </a:pPr>
            <a:r>
              <a:rPr lang="en-GB" dirty="0" smtClean="0"/>
              <a:t>1.83</a:t>
            </a:r>
          </a:p>
          <a:p>
            <a:pPr marL="514350" indent="-514350">
              <a:buAutoNum type="arabicPeriod"/>
            </a:pPr>
            <a:r>
              <a:rPr lang="en-GB" dirty="0" smtClean="0"/>
              <a:t>4.03  </a:t>
            </a:r>
          </a:p>
          <a:p>
            <a:pPr marL="514350" indent="-514350">
              <a:buAutoNum type="arabicPeriod"/>
            </a:pPr>
            <a:r>
              <a:rPr lang="en-GB" dirty="0" smtClean="0"/>
              <a:t>13.1</a:t>
            </a:r>
          </a:p>
          <a:p>
            <a:pPr marL="514350" indent="-514350">
              <a:buAutoNum type="arabicPeriod"/>
            </a:pPr>
            <a:endParaRPr lang="en-GB" dirty="0" smtClean="0"/>
          </a:p>
          <a:p>
            <a:pPr marL="514350" indent="-514350">
              <a:buAutoNum type="arabicPeriod"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95708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Archway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2.xml><?xml version="1.0" encoding="utf-8"?>
<a:theme xmlns:a="http://schemas.openxmlformats.org/drawingml/2006/main" name="1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3.xml><?xml version="1.0" encoding="utf-8"?>
<a:theme xmlns:a="http://schemas.openxmlformats.org/drawingml/2006/main" name="2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4.xml><?xml version="1.0" encoding="utf-8"?>
<a:theme xmlns:a="http://schemas.openxmlformats.org/drawingml/2006/main" name="3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5.xml><?xml version="1.0" encoding="utf-8"?>
<a:theme xmlns:a="http://schemas.openxmlformats.org/drawingml/2006/main" name="1_Archway PP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6.xml><?xml version="1.0" encoding="utf-8"?>
<a:theme xmlns:a="http://schemas.openxmlformats.org/drawingml/2006/main" name="4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7.xml><?xml version="1.0" encoding="utf-8"?>
<a:theme xmlns:a="http://schemas.openxmlformats.org/drawingml/2006/main" name="5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8.xml><?xml version="1.0" encoding="utf-8"?>
<a:theme xmlns:a="http://schemas.openxmlformats.org/drawingml/2006/main" name="6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9.xml><?xml version="1.0" encoding="utf-8"?>
<a:theme xmlns:a="http://schemas.openxmlformats.org/drawingml/2006/main" name="2_Archway PP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10.xml><?xml version="1.0" encoding="utf-8"?>
<a:theme xmlns:a="http://schemas.openxmlformats.org/drawingml/2006/main" name="7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11.xml><?xml version="1.0" encoding="utf-8"?>
<a:theme xmlns:a="http://schemas.openxmlformats.org/drawingml/2006/main" name="8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12.xml><?xml version="1.0" encoding="utf-8"?>
<a:theme xmlns:a="http://schemas.openxmlformats.org/drawingml/2006/main" name="9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13.xml><?xml version="1.0" encoding="utf-8"?>
<a:theme xmlns:a="http://schemas.openxmlformats.org/drawingml/2006/main" name="3_Archway PP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1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Archway</Template>
  <TotalTime>119</TotalTime>
  <Words>144</Words>
  <Application>Microsoft Office PowerPoint</Application>
  <PresentationFormat>On-screen Show (4:3)</PresentationFormat>
  <Paragraphs>50</Paragraphs>
  <Slides>15</Slides>
  <Notes>8</Notes>
  <HiddenSlides>0</HiddenSlides>
  <MMClips>0</MMClips>
  <ScaleCrop>false</ScaleCrop>
  <HeadingPairs>
    <vt:vector size="4" baseType="variant">
      <vt:variant>
        <vt:lpstr>Theme</vt:lpstr>
      </vt:variant>
      <vt:variant>
        <vt:i4>13</vt:i4>
      </vt:variant>
      <vt:variant>
        <vt:lpstr>Slide Titles</vt:lpstr>
      </vt:variant>
      <vt:variant>
        <vt:i4>15</vt:i4>
      </vt:variant>
    </vt:vector>
  </HeadingPairs>
  <TitlesOfParts>
    <vt:vector size="28" baseType="lpstr">
      <vt:lpstr>Archway</vt:lpstr>
      <vt:lpstr>1_ArchwayMaster</vt:lpstr>
      <vt:lpstr>2_ArchwayMaster</vt:lpstr>
      <vt:lpstr>3_ArchwayMaster</vt:lpstr>
      <vt:lpstr>1_Archway PPT</vt:lpstr>
      <vt:lpstr>4_ArchwayMaster</vt:lpstr>
      <vt:lpstr>5_ArchwayMaster</vt:lpstr>
      <vt:lpstr>6_ArchwayMaster</vt:lpstr>
      <vt:lpstr>2_Archway PPT</vt:lpstr>
      <vt:lpstr>7_ArchwayMaster</vt:lpstr>
      <vt:lpstr>8_ArchwayMaster</vt:lpstr>
      <vt:lpstr>9_ArchwayMaster</vt:lpstr>
      <vt:lpstr>3_Archway PPT</vt:lpstr>
      <vt:lpstr>PowerPoint Presentation</vt:lpstr>
      <vt:lpstr>Which fractions do these sectors represent?  Simplify your answers  </vt:lpstr>
      <vt:lpstr>Mark your work</vt:lpstr>
      <vt:lpstr> On your whiteboards  The radius of this circle is 10cm   What is the area of this circle  in terms of pi?</vt:lpstr>
      <vt:lpstr> On your whiteboards   What is the area of this sector  in terms of pi?</vt:lpstr>
      <vt:lpstr> On your whiteboards   What is the area of this sector  in terms of pi?</vt:lpstr>
      <vt:lpstr> On your whiteboards   What is the area of this sector  in terms of pi?</vt:lpstr>
      <vt:lpstr> On your whiteboards   What is the area of this sector  in terms of pi?</vt:lpstr>
      <vt:lpstr>Title: Area of Sectors</vt:lpstr>
      <vt:lpstr>In your books:</vt:lpstr>
      <vt:lpstr>Mark your work </vt:lpstr>
      <vt:lpstr> On your whiteboards   What is the area of the shaded region to 3 significant figures?</vt:lpstr>
      <vt:lpstr> On your whiteboards   What is the area of the shaded region to 3 significant figures?</vt:lpstr>
      <vt:lpstr>Challenge Questions</vt:lpstr>
      <vt:lpstr>Mark your work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Elder, L</dc:creator>
  <cp:lastModifiedBy>Elder, L</cp:lastModifiedBy>
  <cp:revision>12</cp:revision>
  <dcterms:created xsi:type="dcterms:W3CDTF">2018-12-06T13:25:47Z</dcterms:created>
  <dcterms:modified xsi:type="dcterms:W3CDTF">2018-12-06T15:25:13Z</dcterms:modified>
</cp:coreProperties>
</file>