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40" r:id="rId15"/>
  </p:sldMasterIdLst>
  <p:notesMasterIdLst>
    <p:notesMasterId r:id="rId33"/>
  </p:notesMasterIdLst>
  <p:sldIdLst>
    <p:sldId id="270" r:id="rId16"/>
    <p:sldId id="276" r:id="rId17"/>
    <p:sldId id="321" r:id="rId18"/>
    <p:sldId id="291" r:id="rId19"/>
    <p:sldId id="293" r:id="rId20"/>
    <p:sldId id="301" r:id="rId21"/>
    <p:sldId id="322" r:id="rId22"/>
    <p:sldId id="304" r:id="rId23"/>
    <p:sldId id="307" r:id="rId24"/>
    <p:sldId id="296" r:id="rId25"/>
    <p:sldId id="297" r:id="rId26"/>
    <p:sldId id="312" r:id="rId27"/>
    <p:sldId id="311" r:id="rId28"/>
    <p:sldId id="314" r:id="rId29"/>
    <p:sldId id="315" r:id="rId30"/>
    <p:sldId id="316" r:id="rId31"/>
    <p:sldId id="31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42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52598-9C07-47E2-A5C8-7F89462D300F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2AF91-199A-4C91-AB00-80DC393A08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91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2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238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7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564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7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816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329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68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870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815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4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69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46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22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0588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6600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15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410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002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7472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7440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864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4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eogebra.org/m/kaPZRZ6j" TargetMode="External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geogebra.org/m/XhPg9GX2" TargetMode="External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6.png"/><Relationship Id="rId11" Type="http://schemas.openxmlformats.org/officeDocument/2006/relationships/image" Target="../media/image280.png"/><Relationship Id="rId5" Type="http://schemas.openxmlformats.org/officeDocument/2006/relationships/image" Target="../media/image25.png"/><Relationship Id="rId10" Type="http://schemas.openxmlformats.org/officeDocument/2006/relationships/image" Target="../media/image270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46147" y="188640"/>
                <a:ext cx="784887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…</a:t>
                </a:r>
                <a:endParaRPr lang="en-GB" sz="2000" b="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the </a:t>
                </a:r>
                <a:r>
                  <a:rPr lang="en-GB" sz="2000" b="1" dirty="0" smtClean="0">
                    <a:solidFill>
                      <a:srgbClr val="000000"/>
                    </a:solidFill>
                  </a:rPr>
                  <a:t>gradient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 of the </a:t>
                </a: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tangent to this circle at point (2, 4)</a:t>
                </a:r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47" y="188640"/>
                <a:ext cx="7848872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854" t="-1843" b="-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6147" y="2852936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From last month… 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Work out the </a:t>
            </a:r>
            <a:r>
              <a:rPr lang="en-GB" sz="2000" b="1" dirty="0" smtClean="0">
                <a:solidFill>
                  <a:srgbClr val="000000"/>
                </a:solidFill>
              </a:rPr>
              <a:t>area</a:t>
            </a:r>
            <a:r>
              <a:rPr lang="en-GB" sz="2000" dirty="0" smtClean="0">
                <a:solidFill>
                  <a:srgbClr val="000000"/>
                </a:solidFill>
              </a:rPr>
              <a:t> of this triangle. </a:t>
            </a:r>
          </a:p>
          <a:p>
            <a:r>
              <a:rPr lang="en-GB" sz="2000" dirty="0" smtClean="0">
                <a:solidFill>
                  <a:srgbClr val="000000"/>
                </a:solidFill>
              </a:rPr>
              <a:t>Give your answer to </a:t>
            </a:r>
            <a:r>
              <a:rPr lang="en-GB" sz="2000" dirty="0" smtClean="0">
                <a:solidFill>
                  <a:srgbClr val="000000"/>
                </a:solidFill>
              </a:rPr>
              <a:t>3 significant figures.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59018" y="4653136"/>
                <a:ext cx="784887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000" b="1" dirty="0" smtClean="0">
                    <a:solidFill>
                      <a:srgbClr val="000000"/>
                    </a:solidFill>
                  </a:rPr>
                  <a:t>gradient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 of the line </a:t>
                </a:r>
                <a:r>
                  <a:rPr lang="en-GB" sz="2000" b="1" dirty="0" smtClean="0">
                    <a:solidFill>
                      <a:srgbClr val="000000"/>
                    </a:solidFill>
                  </a:rPr>
                  <a:t>parallel 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to the line with 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equation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=7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 −5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?</a:t>
                </a:r>
                <a:endParaRPr lang="en-GB" sz="20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18" y="4653136"/>
                <a:ext cx="7848872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17010"/>
            <a:ext cx="1224136" cy="191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03809" y="3966612"/>
            <a:ext cx="216024" cy="419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72" y="260648"/>
            <a:ext cx="3775736" cy="246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From last week</a:t>
            </a:r>
            <a:r>
              <a:rPr lang="en-GB" sz="2000" dirty="0" smtClean="0">
                <a:solidFill>
                  <a:srgbClr val="000000"/>
                </a:solidFill>
              </a:rPr>
              <a:t>…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Gradient of radius to point (2, 4) is 2 so the gradient of tangent is -0.5 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54360" y="1628800"/>
                <a:ext cx="7848872" cy="1450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month… </a:t>
                </a: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22×28×</m:t>
                    </m:r>
                    <m:func>
                      <m:funcPr>
                        <m:ctrlP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97</m:t>
                            </m:r>
                          </m:e>
                        </m:d>
                      </m:e>
                    </m:func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=306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(3 sf) </a:t>
                </a:r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60" y="1628800"/>
                <a:ext cx="7848872" cy="1450269"/>
              </a:xfrm>
              <a:prstGeom prst="rect">
                <a:avLst/>
              </a:prstGeom>
              <a:blipFill rotWithShape="1">
                <a:blip r:embed="rId3"/>
                <a:stretch>
                  <a:fillRect l="-776" b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26442" y="4077072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From last year</a:t>
            </a:r>
            <a:r>
              <a:rPr lang="en-GB" sz="2000" dirty="0" smtClean="0">
                <a:solidFill>
                  <a:srgbClr val="000000"/>
                </a:solidFill>
              </a:rPr>
              <a:t>…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Parallel lines have the same gradient so 7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8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Today we will be drawing on these </a:t>
            </a:r>
            <a:r>
              <a:rPr lang="en-GB" dirty="0" smtClean="0"/>
              <a:t>circles (again)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83486"/>
            <a:ext cx="68961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29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Draw a </a:t>
            </a:r>
            <a:r>
              <a:rPr lang="en-GB" b="1" dirty="0" smtClean="0">
                <a:solidFill>
                  <a:srgbClr val="FF0000"/>
                </a:solidFill>
              </a:rPr>
              <a:t>tangent</a:t>
            </a:r>
            <a:r>
              <a:rPr lang="en-GB" dirty="0" smtClean="0"/>
              <a:t> to the circle.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170080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2. </a:t>
            </a:r>
            <a:r>
              <a:rPr lang="en-GB" dirty="0" smtClean="0"/>
              <a:t>Draw a different tangent to the circle.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4900" y="3156790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3. </a:t>
            </a:r>
            <a:r>
              <a:rPr lang="en-GB" dirty="0" smtClean="0"/>
              <a:t>Measure the distances from where each tangent touches the circle to where the tangents </a:t>
            </a:r>
            <a:r>
              <a:rPr lang="en-GB" b="1" dirty="0" smtClean="0">
                <a:solidFill>
                  <a:srgbClr val="FF0000"/>
                </a:solidFill>
              </a:rPr>
              <a:t>intersect</a:t>
            </a:r>
            <a:r>
              <a:rPr lang="en-GB" dirty="0" smtClean="0"/>
              <a:t>.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5517232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What do you notice? 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311283" y="2470288"/>
            <a:ext cx="1524413" cy="277803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89473" y="3284984"/>
            <a:ext cx="3535427" cy="165618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61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tangents from a point to a circle are equal in length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 </a:t>
            </a:r>
            <a:r>
              <a:rPr lang="en-GB" dirty="0" smtClean="0">
                <a:hlinkClick r:id="rId2"/>
              </a:rPr>
              <a:t>Demo</a:t>
            </a:r>
            <a:r>
              <a:rPr lang="en-GB" dirty="0" smtClean="0"/>
              <a:t>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8"/>
          <a:stretch/>
        </p:blipFill>
        <p:spPr bwMode="auto">
          <a:xfrm rot="8907093">
            <a:off x="3102008" y="2879718"/>
            <a:ext cx="2715926" cy="340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</a:t>
            </a:r>
            <a:r>
              <a:rPr lang="en-GB" dirty="0" smtClean="0"/>
              <a:t>angle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1715294"/>
            <a:ext cx="7753871" cy="408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4" y="1772816"/>
            <a:ext cx="136815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6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</a:t>
            </a:r>
            <a:r>
              <a:rPr lang="en-GB" dirty="0" smtClean="0"/>
              <a:t>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67544" y="1772816"/>
            <a:ext cx="136815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205462" cy="421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67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351" y="116632"/>
            <a:ext cx="8229600" cy="1143000"/>
          </a:xfrm>
        </p:spPr>
        <p:txBody>
          <a:bodyPr/>
          <a:lstStyle/>
          <a:p>
            <a:r>
              <a:rPr lang="en-GB" dirty="0" smtClean="0"/>
              <a:t>Work out the missing angles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784" y="1172901"/>
            <a:ext cx="2939251" cy="291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70" y="3699795"/>
            <a:ext cx="3891655" cy="3026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8866"/>
            <a:ext cx="30099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1844823"/>
            <a:ext cx="288032" cy="2538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90351" y="1628800"/>
            <a:ext cx="386433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17720"/>
            <a:ext cx="4085097" cy="31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466797" y="3657651"/>
            <a:ext cx="1550340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876784" y="2955851"/>
            <a:ext cx="10960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476583" y="3987444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c) Obtuse angle PRT?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236295" y="4102860"/>
            <a:ext cx="1780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d) Prove that AB is parallel </a:t>
            </a:r>
          </a:p>
          <a:p>
            <a:pPr algn="ctr"/>
            <a:r>
              <a:rPr lang="en-GB" sz="1600" dirty="0" smtClean="0"/>
              <a:t>to DC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7480426" y="1706323"/>
            <a:ext cx="1378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147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</a:t>
            </a:r>
            <a:r>
              <a:rPr lang="en-GB" dirty="0" smtClean="0"/>
              <a:t>= </a:t>
            </a:r>
            <a:r>
              <a:rPr lang="en-GB" dirty="0" smtClean="0"/>
              <a:t>88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b = 110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PRT = 146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819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Using the points provided draw a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960" y="112474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2. Make a </a:t>
            </a:r>
            <a:r>
              <a:rPr lang="en-GB" b="1" dirty="0" smtClean="0">
                <a:solidFill>
                  <a:srgbClr val="FF0000"/>
                </a:solidFill>
              </a:rPr>
              <a:t>triangle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rgbClr val="000000"/>
                </a:solidFill>
              </a:rPr>
              <a:t>using your chord and any points on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7456" y="213285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3. </a:t>
            </a:r>
            <a:r>
              <a:rPr lang="en-GB" dirty="0" smtClean="0">
                <a:solidFill>
                  <a:srgbClr val="000000"/>
                </a:solidFill>
              </a:rPr>
              <a:t>Draw a </a:t>
            </a:r>
            <a:r>
              <a:rPr lang="en-GB" b="1" dirty="0" smtClean="0">
                <a:solidFill>
                  <a:srgbClr val="FF0000"/>
                </a:solidFill>
              </a:rPr>
              <a:t>tangent</a:t>
            </a:r>
            <a:r>
              <a:rPr lang="en-GB" dirty="0" smtClean="0">
                <a:solidFill>
                  <a:srgbClr val="000000"/>
                </a:solidFill>
              </a:rPr>
              <a:t> to any of the </a:t>
            </a:r>
            <a:r>
              <a:rPr lang="en-GB" b="1" dirty="0" smtClean="0">
                <a:solidFill>
                  <a:srgbClr val="FF0000"/>
                </a:solidFill>
              </a:rPr>
              <a:t>vertices</a:t>
            </a:r>
            <a:r>
              <a:rPr lang="en-GB" dirty="0" smtClean="0">
                <a:solidFill>
                  <a:srgbClr val="000000"/>
                </a:solidFill>
              </a:rPr>
              <a:t> of your triangle.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690" y="5259783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Discuss your angles with your partner, what do you notice? </a:t>
            </a:r>
            <a:endParaRPr lang="en-GB" sz="2000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00886" y="805004"/>
            <a:ext cx="2278035" cy="63948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9788" y="1476192"/>
            <a:ext cx="2278036" cy="2240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2987824" y="805004"/>
            <a:ext cx="72008" cy="291202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75656" y="2783511"/>
            <a:ext cx="3240360" cy="1867041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197755" y="3070701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4. Measure </a:t>
            </a:r>
            <a:r>
              <a:rPr lang="en-GB" dirty="0" smtClean="0"/>
              <a:t>an</a:t>
            </a:r>
            <a:r>
              <a:rPr lang="en-GB" b="1" dirty="0" smtClean="0">
                <a:solidFill>
                  <a:srgbClr val="FF0000"/>
                </a:solidFill>
              </a:rPr>
              <a:t> angle </a:t>
            </a:r>
            <a:r>
              <a:rPr lang="en-GB" dirty="0" smtClean="0">
                <a:solidFill>
                  <a:srgbClr val="000000"/>
                </a:solidFill>
              </a:rPr>
              <a:t>made between the tangent and triangle.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>
            <a:off x="2812001" y="3359179"/>
            <a:ext cx="522058" cy="396044"/>
          </a:xfrm>
          <a:prstGeom prst="arc">
            <a:avLst>
              <a:gd name="adj1" fmla="val 16200000"/>
              <a:gd name="adj2" fmla="val 271155"/>
            </a:avLst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4067944" y="4004221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5. Measure </a:t>
            </a:r>
            <a:r>
              <a:rPr lang="en-GB" dirty="0" smtClean="0"/>
              <a:t>the</a:t>
            </a:r>
            <a:r>
              <a:rPr lang="en-GB" b="1" dirty="0" smtClean="0">
                <a:solidFill>
                  <a:srgbClr val="FF0000"/>
                </a:solidFill>
              </a:rPr>
              <a:t> angle </a:t>
            </a:r>
            <a:r>
              <a:rPr lang="en-GB" dirty="0" smtClean="0">
                <a:solidFill>
                  <a:srgbClr val="000000"/>
                </a:solidFill>
              </a:rPr>
              <a:t>in triangle </a:t>
            </a:r>
            <a:r>
              <a:rPr lang="en-GB" dirty="0" smtClean="0">
                <a:solidFill>
                  <a:srgbClr val="000000"/>
                </a:solidFill>
              </a:rPr>
              <a:t>in </a:t>
            </a:r>
          </a:p>
          <a:p>
            <a:pPr algn="ctr"/>
            <a:r>
              <a:rPr lang="en-GB" b="1" dirty="0" smtClean="0">
                <a:solidFill>
                  <a:srgbClr val="FF0000"/>
                </a:solidFill>
              </a:rPr>
              <a:t>opposite segment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7" name="Arc 26"/>
          <p:cNvSpPr/>
          <p:nvPr/>
        </p:nvSpPr>
        <p:spPr>
          <a:xfrm rot="3742432">
            <a:off x="570661" y="1249960"/>
            <a:ext cx="522058" cy="396044"/>
          </a:xfrm>
          <a:prstGeom prst="arc">
            <a:avLst>
              <a:gd name="adj1" fmla="val 16200000"/>
              <a:gd name="adj2" fmla="val 271155"/>
            </a:avLst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5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1" grpId="0"/>
      <p:bldP spid="16" grpId="0" animBg="1"/>
      <p:bldP spid="26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Alternate Segment Theorem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hlinkClick r:id="rId2"/>
              </a:rPr>
              <a:t>Demo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61245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7" y="1916832"/>
            <a:ext cx="663268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1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624806"/>
            <a:ext cx="681990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78192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</a:t>
            </a:r>
            <a:r>
              <a:rPr lang="en-GB" dirty="0" smtClean="0"/>
              <a:t>angles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1880" y="3580855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6127" y="3580855"/>
            <a:ext cx="1008112" cy="115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" y="3612051"/>
            <a:ext cx="337185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342" y="701864"/>
            <a:ext cx="2773886" cy="272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42" y="942975"/>
            <a:ext cx="33147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7" y="1052736"/>
            <a:ext cx="30575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2612" y="4288904"/>
            <a:ext cx="232035" cy="29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24037" y="3681480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37" y="3681480"/>
                <a:ext cx="47641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491880" y="36123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612336"/>
                <a:ext cx="47641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1768" y="404664"/>
            <a:ext cx="8229600" cy="720080"/>
          </a:xfrm>
        </p:spPr>
        <p:txBody>
          <a:bodyPr/>
          <a:lstStyle/>
          <a:p>
            <a:r>
              <a:rPr lang="en-GB" sz="4000" dirty="0" smtClean="0"/>
              <a:t>Work out the missing angles </a:t>
            </a:r>
            <a:br>
              <a:rPr lang="en-GB" sz="4000" dirty="0" smtClean="0"/>
            </a:b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 rot="9047562">
            <a:off x="4887036" y="3783645"/>
            <a:ext cx="522058" cy="396044"/>
          </a:xfrm>
          <a:prstGeom prst="arc">
            <a:avLst>
              <a:gd name="adj1" fmla="val 15498033"/>
              <a:gd name="adj2" fmla="val 271155"/>
            </a:avLst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944390" y="3842934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endParaRPr lang="en-GB" dirty="0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908" y="3533367"/>
            <a:ext cx="3316379" cy="300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38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a </a:t>
            </a:r>
            <a:r>
              <a:rPr lang="en-GB" dirty="0" smtClean="0"/>
              <a:t>= </a:t>
            </a:r>
            <a:r>
              <a:rPr lang="en-GB" dirty="0" smtClean="0"/>
              <a:t>40</a:t>
            </a:r>
          </a:p>
          <a:p>
            <a:pPr marL="514350" indent="-514350">
              <a:buAutoNum type="arabicPeriod"/>
            </a:pPr>
            <a:r>
              <a:rPr lang="en-GB" dirty="0" smtClean="0"/>
              <a:t>a = 73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3. </a:t>
            </a:r>
            <a:r>
              <a:rPr lang="en-GB" dirty="0" smtClean="0"/>
              <a:t>x = 55 and y = 55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4. </a:t>
            </a:r>
            <a:r>
              <a:rPr lang="en-GB" dirty="0" smtClean="0"/>
              <a:t>b = 51 and c = 66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5. </a:t>
            </a:r>
            <a:r>
              <a:rPr lang="en-GB" dirty="0" smtClean="0"/>
              <a:t>d = 63, </a:t>
            </a:r>
            <a:r>
              <a:rPr lang="en-GB" dirty="0" smtClean="0"/>
              <a:t>e </a:t>
            </a:r>
            <a:r>
              <a:rPr lang="en-GB" dirty="0" smtClean="0"/>
              <a:t>= </a:t>
            </a:r>
            <a:r>
              <a:rPr lang="en-GB" dirty="0" smtClean="0"/>
              <a:t>63 and f = 54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3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123728" y="270892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4088" y="6309320"/>
            <a:ext cx="1368152" cy="2880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64088" y="6237312"/>
            <a:ext cx="1080120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/>
          <a:lstStyle/>
          <a:p>
            <a:r>
              <a:rPr lang="en-GB" dirty="0" smtClean="0"/>
              <a:t>Challenge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Prove the </a:t>
            </a:r>
            <a:br>
              <a:rPr lang="en-GB" dirty="0" smtClean="0"/>
            </a:br>
            <a:r>
              <a:rPr lang="en-GB" dirty="0" smtClean="0"/>
              <a:t>Alternate Segment Theorem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86603"/>
            <a:ext cx="4180748" cy="338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55776" y="338335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HINT: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10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634</TotalTime>
  <Words>396</Words>
  <Application>Microsoft Office PowerPoint</Application>
  <PresentationFormat>On-screen Show (4:3)</PresentationFormat>
  <Paragraphs>80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Today we will be drawing on these circles (again)</vt:lpstr>
      <vt:lpstr>PowerPoint Presentation</vt:lpstr>
      <vt:lpstr>Two tangents from a point to a circle are equal in length </vt:lpstr>
      <vt:lpstr>On your whiteboards: Work out the missing angle</vt:lpstr>
      <vt:lpstr>On your whiteboards: Work out the missing angle</vt:lpstr>
      <vt:lpstr>Work out the missing angles</vt:lpstr>
      <vt:lpstr>Mark your work</vt:lpstr>
      <vt:lpstr>PowerPoint Presentation</vt:lpstr>
      <vt:lpstr>Alternate Segment Theorem </vt:lpstr>
      <vt:lpstr>On your whiteboards: Work out the missing angle </vt:lpstr>
      <vt:lpstr>On your whiteboards: Work out the missing angles</vt:lpstr>
      <vt:lpstr>On your whiteboards: Work out the missing angles</vt:lpstr>
      <vt:lpstr>Work out the missing angles  </vt:lpstr>
      <vt:lpstr>Mark your work</vt:lpstr>
      <vt:lpstr>Challenge  Prove the  Alternate Segment Theorem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Collective Memory   The Parts of a Circle</dc:title>
  <dc:creator>Elder, L</dc:creator>
  <cp:lastModifiedBy>Elder, L</cp:lastModifiedBy>
  <cp:revision>58</cp:revision>
  <dcterms:created xsi:type="dcterms:W3CDTF">2018-11-20T11:12:22Z</dcterms:created>
  <dcterms:modified xsi:type="dcterms:W3CDTF">2018-12-05T14:39:01Z</dcterms:modified>
</cp:coreProperties>
</file>