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  <p:sldMasterId id="2147483840" r:id="rId15"/>
  </p:sldMasterIdLst>
  <p:notesMasterIdLst>
    <p:notesMasterId r:id="rId35"/>
  </p:notesMasterIdLst>
  <p:sldIdLst>
    <p:sldId id="270" r:id="rId16"/>
    <p:sldId id="276" r:id="rId17"/>
    <p:sldId id="321" r:id="rId18"/>
    <p:sldId id="291" r:id="rId19"/>
    <p:sldId id="320" r:id="rId20"/>
    <p:sldId id="293" r:id="rId21"/>
    <p:sldId id="304" r:id="rId22"/>
    <p:sldId id="301" r:id="rId23"/>
    <p:sldId id="302" r:id="rId24"/>
    <p:sldId id="299" r:id="rId25"/>
    <p:sldId id="307" r:id="rId26"/>
    <p:sldId id="296" r:id="rId27"/>
    <p:sldId id="297" r:id="rId28"/>
    <p:sldId id="312" r:id="rId29"/>
    <p:sldId id="311" r:id="rId30"/>
    <p:sldId id="314" r:id="rId31"/>
    <p:sldId id="315" r:id="rId32"/>
    <p:sldId id="316" r:id="rId33"/>
    <p:sldId id="319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2244" y="-5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tableStyles" Target="tableStyles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4.xml"/><Relationship Id="rId31" Type="http://schemas.openxmlformats.org/officeDocument/2006/relationships/slide" Target="slides/slide1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052598-9C07-47E2-A5C8-7F89462D300F}" type="datetimeFigureOut">
              <a:rPr lang="en-GB" smtClean="0"/>
              <a:t>05/12/2018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D2AF91-199A-4C91-AB00-80DC393A08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913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Timed spaced retrieval</a:t>
            </a:r>
            <a:r>
              <a:rPr lang="en-GB" baseline="0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973CF-0582-44F8-A2FD-E23FDF5F9944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123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Timed spaced retrieval</a:t>
            </a:r>
            <a:r>
              <a:rPr lang="en-GB" baseline="0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973CF-0582-44F8-A2FD-E23FDF5F9944}" type="slidenum">
              <a:rPr lang="en-GB" smtClean="0">
                <a:solidFill>
                  <a:prstClr val="black"/>
                </a:solidFill>
              </a:rPr>
              <a:pPr/>
              <a:t>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123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2AF91-199A-4C91-AB00-80DC393A085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29260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2AF91-199A-4C91-AB00-80DC393A0857}" type="slidenum">
              <a:rPr lang="en-GB" smtClean="0">
                <a:solidFill>
                  <a:prstClr val="black"/>
                </a:solidFill>
              </a:rPr>
              <a:pPr/>
              <a:t>17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9260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</a:t>
            </a:r>
            <a:r>
              <a:rPr lang="en-GB" baseline="0" dirty="0" smtClean="0"/>
              <a:t>: Don Steward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2AF91-199A-4C91-AB00-80DC393A0857}" type="slidenum">
              <a:rPr lang="en-GB" smtClean="0">
                <a:solidFill>
                  <a:prstClr val="black"/>
                </a:solidFill>
              </a:rPr>
              <a:pPr/>
              <a:t>19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124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/>
              <a:t>05/12/2018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/>
              <a:t>05/12/2018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/>
              <a:t>05/12/2018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/>
              <a:t>05/12/2018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/>
              <a:t>05/12/2018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/>
              <a:t>05/12/2018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/>
              <a:t>05/12/2018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/>
              <a:t>05/12/2018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/>
              <a:t>05/12/2018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/>
              <a:t>05/12/2018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/>
              <a:t>05/12/2018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223849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4744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056480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0177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38169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93293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76809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087010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781586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14349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4698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54602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722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405885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766001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891510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041011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400214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974722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974408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986437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343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A4F481F4-1C3A-4858-90B1-8790BF775B03}" type="datetimeFigureOut">
              <a:rPr lang="en-GB" smtClean="0"/>
              <a:t>05/12/2018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2A1C146-D96C-428E-B13D-599995FDD08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12/5/2018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12/5/2018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12/5/2018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981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A4F481F4-1C3A-4858-90B1-8790BF775B03}" type="datetimeFigureOut">
              <a:rPr lang="en-GB" smtClean="0">
                <a:solidFill>
                  <a:srgbClr val="000000"/>
                </a:solidFill>
              </a:rPr>
              <a:pPr/>
              <a:t>05/12/2018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2A1C146-D96C-428E-B13D-599995FDD087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941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4.xml"/><Relationship Id="rId6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www.geogebra.org/m/jNhZMKuX" TargetMode="External"/><Relationship Id="rId1" Type="http://schemas.openxmlformats.org/officeDocument/2006/relationships/slideLayout" Target="../slideLayouts/slideLayout14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s://www.geogebra.org/m/aNxbgVXV" TargetMode="External"/><Relationship Id="rId1" Type="http://schemas.openxmlformats.org/officeDocument/2006/relationships/slideLayout" Target="../slideLayouts/slideLayout14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5" Type="http://schemas.openxmlformats.org/officeDocument/2006/relationships/image" Target="../media/image47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79512" y="188640"/>
                <a:ext cx="7848872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From last week… </a:t>
                </a:r>
              </a:p>
              <a:p>
                <a:endParaRPr lang="en-GB" sz="2000" dirty="0">
                  <a:solidFill>
                    <a:srgbClr val="000000"/>
                  </a:solidFill>
                </a:endParaRPr>
              </a:p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A circle has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solidFill>
                          <a:srgbClr val="000000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GB" sz="20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solidFill>
                          <a:srgbClr val="000000"/>
                        </a:solidFill>
                        <a:latin typeface="Cambria Math"/>
                      </a:rPr>
                      <m:t>=100</m:t>
                    </m:r>
                  </m:oMath>
                </a14:m>
                <a:endParaRPr lang="en-GB" sz="2000" b="0" i="1" dirty="0" smtClean="0">
                  <a:solidFill>
                    <a:srgbClr val="000000"/>
                  </a:solidFill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2000" dirty="0" smtClean="0">
                  <a:solidFill>
                    <a:srgbClr val="000000"/>
                  </a:solidFill>
                </a:endParaRPr>
              </a:p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What is the </a:t>
                </a:r>
                <a:r>
                  <a:rPr lang="en-GB" sz="2000" b="1" dirty="0" smtClean="0">
                    <a:solidFill>
                      <a:srgbClr val="000000"/>
                    </a:solidFill>
                  </a:rPr>
                  <a:t>circumference</a:t>
                </a:r>
                <a:r>
                  <a:rPr lang="en-GB" sz="2000" dirty="0" smtClean="0">
                    <a:solidFill>
                      <a:srgbClr val="000000"/>
                    </a:solidFill>
                  </a:rPr>
                  <a:t> of the circle? </a:t>
                </a:r>
              </a:p>
              <a:p>
                <a:endParaRPr lang="en-GB" sz="2000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2000" dirty="0" smtClean="0">
                    <a:solidFill>
                      <a:srgbClr val="000000"/>
                    </a:solidFill>
                  </a:rPr>
                  <a:t>a)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000000"/>
                        </a:solidFill>
                        <a:latin typeface="Cambria Math"/>
                      </a:rPr>
                      <m:t>10</m:t>
                    </m:r>
                    <m:r>
                      <a:rPr lang="en-GB" sz="20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r>
                  <a:rPr lang="en-GB" sz="2000" dirty="0" smtClean="0">
                    <a:solidFill>
                      <a:srgbClr val="000000"/>
                    </a:solidFill>
                  </a:rPr>
                  <a:t> 	b)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000000"/>
                        </a:solidFill>
                        <a:latin typeface="Cambria Math"/>
                      </a:rPr>
                      <m:t>20</m:t>
                    </m:r>
                    <m:r>
                      <a:rPr lang="en-GB" sz="20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r>
                  <a:rPr lang="en-GB" sz="2000" dirty="0" smtClean="0">
                    <a:solidFill>
                      <a:srgbClr val="000000"/>
                    </a:solidFill>
                  </a:rPr>
                  <a:t> 	c)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000000"/>
                        </a:solidFill>
                        <a:latin typeface="Cambria Math"/>
                      </a:rPr>
                      <m:t>50</m:t>
                    </m:r>
                    <m:r>
                      <a:rPr lang="en-GB" sz="20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𝜋</m:t>
                    </m:r>
                    <m:r>
                      <a:rPr lang="en-GB" sz="2000" b="0" i="0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GB" sz="2000" dirty="0" smtClean="0">
                    <a:solidFill>
                      <a:srgbClr val="000000"/>
                    </a:solidFill>
                  </a:rPr>
                  <a:t> d)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000000"/>
                        </a:solidFill>
                        <a:latin typeface="Cambria Math"/>
                      </a:rPr>
                      <m:t>100</m:t>
                    </m:r>
                    <m:r>
                      <a:rPr lang="en-GB" sz="20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endParaRPr lang="en-GB" sz="2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88640"/>
                <a:ext cx="7848872" cy="2246769"/>
              </a:xfrm>
              <a:prstGeom prst="rect">
                <a:avLst/>
              </a:prstGeom>
              <a:blipFill rotWithShape="1">
                <a:blip r:embed="rId3"/>
                <a:stretch>
                  <a:fillRect l="-776" t="-1084" b="-40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46147" y="3067836"/>
            <a:ext cx="78488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0000"/>
                </a:solidFill>
              </a:rPr>
              <a:t>From last month… </a:t>
            </a:r>
          </a:p>
          <a:p>
            <a:endParaRPr lang="en-GB" sz="2000" dirty="0">
              <a:solidFill>
                <a:srgbClr val="000000"/>
              </a:solidFill>
            </a:endParaRPr>
          </a:p>
          <a:p>
            <a:r>
              <a:rPr lang="en-GB" sz="2000" dirty="0" smtClean="0">
                <a:solidFill>
                  <a:srgbClr val="000000"/>
                </a:solidFill>
              </a:rPr>
              <a:t>Work out the </a:t>
            </a:r>
            <a:r>
              <a:rPr lang="en-GB" sz="2000" b="1" dirty="0" smtClean="0">
                <a:solidFill>
                  <a:srgbClr val="000000"/>
                </a:solidFill>
              </a:rPr>
              <a:t>missing length</a:t>
            </a:r>
            <a:r>
              <a:rPr lang="en-GB" sz="2000" dirty="0" smtClean="0">
                <a:solidFill>
                  <a:srgbClr val="000000"/>
                </a:solidFill>
              </a:rPr>
              <a:t>, x, to 3 significant figures</a:t>
            </a:r>
            <a:endParaRPr lang="en-GB" sz="20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12287" y="4653136"/>
                <a:ext cx="7848872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GB" sz="2000" dirty="0" smtClean="0">
                  <a:solidFill>
                    <a:srgbClr val="000000"/>
                  </a:solidFill>
                </a:endParaRPr>
              </a:p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From last year…</a:t>
                </a:r>
              </a:p>
              <a:p>
                <a:endParaRPr lang="en-GB" sz="2000" dirty="0">
                  <a:solidFill>
                    <a:srgbClr val="000000"/>
                  </a:solidFill>
                </a:endParaRPr>
              </a:p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What is the </a:t>
                </a:r>
                <a:r>
                  <a:rPr lang="en-GB" sz="2000" b="1" dirty="0" smtClean="0">
                    <a:solidFill>
                      <a:srgbClr val="000000"/>
                    </a:solidFill>
                  </a:rPr>
                  <a:t>gradient</a:t>
                </a:r>
                <a:r>
                  <a:rPr lang="en-GB" sz="2000" dirty="0" smtClean="0">
                    <a:solidFill>
                      <a:srgbClr val="000000"/>
                    </a:solidFill>
                  </a:rPr>
                  <a:t> of the line with equation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000000"/>
                        </a:solidFill>
                        <a:latin typeface="Cambria Math"/>
                      </a:rPr>
                      <m:t>2</m:t>
                    </m:r>
                    <m:r>
                      <a:rPr lang="en-GB" sz="2000" b="0" i="1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  <m:r>
                      <a:rPr lang="en-GB" sz="2000" b="0" i="1" smtClean="0">
                        <a:solidFill>
                          <a:srgbClr val="000000"/>
                        </a:solidFill>
                        <a:latin typeface="Cambria Math"/>
                      </a:rPr>
                      <m:t>=10</m:t>
                    </m:r>
                    <m:r>
                      <a:rPr lang="en-GB" sz="2000" b="0" i="1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en-GB" sz="2000" b="0" i="1" smtClean="0">
                        <a:solidFill>
                          <a:srgbClr val="000000"/>
                        </a:solidFill>
                        <a:latin typeface="Cambria Math"/>
                      </a:rPr>
                      <m:t> −5</m:t>
                    </m:r>
                  </m:oMath>
                </a14:m>
                <a:r>
                  <a:rPr lang="en-GB" sz="2000" dirty="0" smtClean="0">
                    <a:solidFill>
                      <a:srgbClr val="000000"/>
                    </a:solidFill>
                  </a:rPr>
                  <a:t>?</a:t>
                </a:r>
                <a:endParaRPr lang="en-GB" sz="2000" dirty="0">
                  <a:solidFill>
                    <a:srgbClr val="000000"/>
                  </a:solidFill>
                </a:endParaRPr>
              </a:p>
              <a:p>
                <a:endParaRPr lang="en-GB" sz="2000" dirty="0" smtClean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287" y="4653136"/>
                <a:ext cx="7848872" cy="1631216"/>
              </a:xfrm>
              <a:prstGeom prst="rect">
                <a:avLst/>
              </a:prstGeom>
              <a:blipFill rotWithShape="1">
                <a:blip r:embed="rId4"/>
                <a:stretch>
                  <a:fillRect l="-8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8028384" y="260648"/>
                <a:ext cx="792088" cy="792088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solidFill>
                            <a:srgbClr val="000000"/>
                          </a:solidFill>
                          <a:latin typeface="Cambria Math"/>
                        </a:rPr>
                        <m:t>𝟑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260648"/>
                <a:ext cx="792088" cy="792088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8028384" y="1047908"/>
                <a:ext cx="792088" cy="792088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solidFill>
                            <a:srgbClr val="000000"/>
                          </a:solidFill>
                          <a:latin typeface="Cambria Math"/>
                        </a:rPr>
                        <m:t>𝟐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1047908"/>
                <a:ext cx="792088" cy="792088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8028384" y="1839996"/>
                <a:ext cx="792088" cy="792088"/>
              </a:xfrm>
              <a:prstGeom prst="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solidFill>
                            <a:srgbClr val="000000"/>
                          </a:solidFill>
                          <a:latin typeface="Cambria Math"/>
                        </a:rPr>
                        <m:t>𝟏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1839996"/>
                <a:ext cx="792088" cy="792088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9758" y="2811269"/>
            <a:ext cx="1695450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5962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9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9000"/>
                            </p:stCondLst>
                            <p:childTnLst>
                              <p:par>
                                <p:cTn id="9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0" dur="5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8000"/>
                            </p:stCondLst>
                            <p:childTnLst>
                              <p:par>
                                <p:cTn id="13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59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79512" y="188640"/>
                <a:ext cx="78488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From last week…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000000"/>
                        </a:solidFill>
                        <a:latin typeface="Cambria Math"/>
                      </a:rPr>
                      <m:t>20</m:t>
                    </m:r>
                    <m:r>
                      <a:rPr lang="en-GB" sz="20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endParaRPr lang="en-GB" sz="2000" dirty="0" smtClean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88640"/>
                <a:ext cx="7848872" cy="400110"/>
              </a:xfrm>
              <a:prstGeom prst="rect">
                <a:avLst/>
              </a:prstGeom>
              <a:blipFill rotWithShape="1">
                <a:blip r:embed="rId3"/>
                <a:stretch>
                  <a:fillRect l="-776" t="-6061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54360" y="1628800"/>
                <a:ext cx="7848872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GB" sz="2000" dirty="0" smtClean="0">
                  <a:solidFill>
                    <a:srgbClr val="000000"/>
                  </a:solidFill>
                </a:endParaRPr>
              </a:p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From last month… </a:t>
                </a:r>
              </a:p>
              <a:p>
                <a:endParaRPr lang="en-GB" sz="2000" dirty="0" smtClean="0">
                  <a:solidFill>
                    <a:srgbClr val="00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22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28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−2</m:t>
                      </m:r>
                      <m:r>
                        <a:rPr lang="en-GB" sz="20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×22×28×</m:t>
                      </m:r>
                      <m:func>
                        <m:funcPr>
                          <m:ctrlPr>
                            <a:rPr lang="en-GB" sz="2000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000" b="0" i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GB" sz="2000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97</m:t>
                          </m:r>
                        </m:e>
                      </m:func>
                    </m:oMath>
                  </m:oMathPara>
                </a14:m>
                <a:endParaRPr lang="en-GB" sz="2000" b="0" dirty="0" smtClean="0">
                  <a:solidFill>
                    <a:srgbClr val="000000"/>
                  </a:solidFill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=37.7</m:t>
                      </m:r>
                    </m:oMath>
                  </m:oMathPara>
                </a14:m>
                <a:endParaRPr lang="en-GB" sz="2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360" y="1628800"/>
                <a:ext cx="7848872" cy="1631216"/>
              </a:xfrm>
              <a:prstGeom prst="rect">
                <a:avLst/>
              </a:prstGeom>
              <a:blipFill rotWithShape="1">
                <a:blip r:embed="rId4"/>
                <a:stretch>
                  <a:fillRect l="-7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30254" y="4265574"/>
                <a:ext cx="784887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From last year…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en-GB" sz="2000" dirty="0" smtClean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254" y="4265574"/>
                <a:ext cx="7848872" cy="707886"/>
              </a:xfrm>
              <a:prstGeom prst="rect">
                <a:avLst/>
              </a:prstGeom>
              <a:blipFill rotWithShape="1">
                <a:blip r:embed="rId5"/>
                <a:stretch>
                  <a:fillRect l="-855" t="-34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7857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Today we will be drawing on these circles. 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83486"/>
            <a:ext cx="6896100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329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9" t="4881" r="68319" b="5812"/>
          <a:stretch/>
        </p:blipFill>
        <p:spPr>
          <a:xfrm>
            <a:off x="206188" y="215152"/>
            <a:ext cx="4087906" cy="3935507"/>
          </a:xfrm>
          <a:noFill/>
        </p:spPr>
      </p:pic>
      <p:sp>
        <p:nvSpPr>
          <p:cNvPr id="6" name="TextBox 5"/>
          <p:cNvSpPr txBox="1"/>
          <p:nvPr/>
        </p:nvSpPr>
        <p:spPr>
          <a:xfrm>
            <a:off x="4212759" y="383776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1. Draw a </a:t>
            </a:r>
            <a:r>
              <a:rPr lang="en-GB" b="1" dirty="0" smtClean="0">
                <a:solidFill>
                  <a:srgbClr val="FF0000"/>
                </a:solidFill>
              </a:rPr>
              <a:t>chord</a:t>
            </a:r>
            <a:r>
              <a:rPr lang="en-GB" dirty="0" smtClean="0"/>
              <a:t> using any two points. 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3995936" y="1291226"/>
            <a:ext cx="489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2. Make a triangle using your </a:t>
            </a:r>
            <a:r>
              <a:rPr lang="en-GB" b="1" dirty="0" smtClean="0">
                <a:solidFill>
                  <a:srgbClr val="FF0000"/>
                </a:solidFill>
              </a:rPr>
              <a:t>chord</a:t>
            </a:r>
            <a:r>
              <a:rPr lang="en-GB" dirty="0" smtClean="0"/>
              <a:t> and any point of the </a:t>
            </a:r>
            <a:r>
              <a:rPr lang="en-GB" b="1" dirty="0" smtClean="0">
                <a:solidFill>
                  <a:srgbClr val="FF0000"/>
                </a:solidFill>
              </a:rPr>
              <a:t>circumference</a:t>
            </a:r>
            <a:r>
              <a:rPr lang="en-GB" dirty="0" smtClean="0"/>
              <a:t>. 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24900" y="2210015"/>
            <a:ext cx="489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3. Draw a different triangle using your </a:t>
            </a:r>
            <a:r>
              <a:rPr lang="en-GB" b="1" dirty="0" smtClean="0">
                <a:solidFill>
                  <a:srgbClr val="FF0000"/>
                </a:solidFill>
              </a:rPr>
              <a:t>chord </a:t>
            </a:r>
            <a:r>
              <a:rPr lang="en-GB" dirty="0" smtClean="0"/>
              <a:t>in the same </a:t>
            </a:r>
            <a:r>
              <a:rPr lang="en-GB" b="1" dirty="0" smtClean="0">
                <a:solidFill>
                  <a:srgbClr val="FF0000"/>
                </a:solidFill>
              </a:rPr>
              <a:t>segment</a:t>
            </a:r>
            <a:r>
              <a:rPr lang="en-GB" dirty="0" smtClean="0"/>
              <a:t>.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7584" y="4980312"/>
            <a:ext cx="7560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Discuss your angle with your partner, what do you notice? </a:t>
            </a:r>
            <a:endParaRPr lang="en-GB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4045651" y="3212976"/>
            <a:ext cx="489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4. Measure the </a:t>
            </a:r>
            <a:r>
              <a:rPr lang="en-GB" b="1" dirty="0" smtClean="0">
                <a:solidFill>
                  <a:srgbClr val="FF0000"/>
                </a:solidFill>
              </a:rPr>
              <a:t>angle</a:t>
            </a:r>
            <a:r>
              <a:rPr lang="en-GB" dirty="0" smtClean="0"/>
              <a:t> in each triangle that is </a:t>
            </a:r>
            <a:r>
              <a:rPr lang="en-GB" b="1" dirty="0" smtClean="0">
                <a:solidFill>
                  <a:srgbClr val="FF0000"/>
                </a:solidFill>
              </a:rPr>
              <a:t>opposite</a:t>
            </a:r>
            <a:r>
              <a:rPr lang="en-GB" dirty="0" smtClean="0"/>
              <a:t> your </a:t>
            </a:r>
            <a:r>
              <a:rPr lang="en-GB" b="1" dirty="0" smtClean="0">
                <a:solidFill>
                  <a:srgbClr val="FF0000"/>
                </a:solidFill>
              </a:rPr>
              <a:t>chord</a:t>
            </a:r>
            <a:r>
              <a:rPr lang="en-GB" dirty="0" smtClean="0"/>
              <a:t>. </a:t>
            </a:r>
            <a:endParaRPr lang="en-GB" b="1" dirty="0">
              <a:solidFill>
                <a:srgbClr val="FF0000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67544" y="2275131"/>
            <a:ext cx="2592288" cy="1441901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489473" y="568442"/>
            <a:ext cx="1634255" cy="170669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 flipV="1">
            <a:off x="2123728" y="568442"/>
            <a:ext cx="910450" cy="3122009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489473" y="1052736"/>
            <a:ext cx="2858391" cy="1222396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3034178" y="1052736"/>
            <a:ext cx="313686" cy="270284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Arc 28"/>
          <p:cNvSpPr/>
          <p:nvPr/>
        </p:nvSpPr>
        <p:spPr>
          <a:xfrm rot="7908950">
            <a:off x="1850308" y="432450"/>
            <a:ext cx="360040" cy="513067"/>
          </a:xfrm>
          <a:prstGeom prst="arc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Arc 29"/>
          <p:cNvSpPr/>
          <p:nvPr/>
        </p:nvSpPr>
        <p:spPr>
          <a:xfrm rot="9886930">
            <a:off x="3065800" y="868690"/>
            <a:ext cx="360040" cy="513067"/>
          </a:xfrm>
          <a:prstGeom prst="arc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9615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2" grpId="0"/>
      <p:bldP spid="29" grpId="0" animBg="1"/>
      <p:bldP spid="3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9" t="4881" r="68319" b="5812"/>
          <a:stretch/>
        </p:blipFill>
        <p:spPr>
          <a:xfrm>
            <a:off x="206188" y="215152"/>
            <a:ext cx="4087906" cy="3935507"/>
          </a:xfrm>
          <a:noFill/>
        </p:spPr>
      </p:pic>
      <p:sp>
        <p:nvSpPr>
          <p:cNvPr id="6" name="TextBox 5"/>
          <p:cNvSpPr txBox="1"/>
          <p:nvPr/>
        </p:nvSpPr>
        <p:spPr>
          <a:xfrm>
            <a:off x="4212759" y="383776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Proof</a:t>
            </a:r>
            <a:endParaRPr lang="en-GB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759877" y="1291226"/>
            <a:ext cx="534942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Discuss: </a:t>
            </a:r>
          </a:p>
          <a:p>
            <a:pPr algn="ctr"/>
            <a:endParaRPr lang="en-GB" dirty="0" smtClean="0">
              <a:solidFill>
                <a:srgbClr val="000000"/>
              </a:solidFill>
            </a:endParaRP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What is a possible expression for the obtuse angle DOA? </a:t>
            </a:r>
          </a:p>
          <a:p>
            <a:pPr algn="ctr"/>
            <a:endParaRPr lang="en-GB" dirty="0" smtClean="0">
              <a:solidFill>
                <a:srgbClr val="000000"/>
              </a:solidFill>
            </a:endParaRP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How do you know?</a:t>
            </a:r>
            <a:endParaRPr lang="en-GB" b="1" dirty="0">
              <a:solidFill>
                <a:srgbClr val="FF0000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67544" y="2275131"/>
            <a:ext cx="2592288" cy="1441901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489473" y="568442"/>
            <a:ext cx="1634255" cy="170669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 flipV="1">
            <a:off x="2123728" y="568442"/>
            <a:ext cx="910450" cy="3122009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489473" y="1052736"/>
            <a:ext cx="2858391" cy="1222396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3034178" y="1052736"/>
            <a:ext cx="313686" cy="270284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Arc 28"/>
          <p:cNvSpPr/>
          <p:nvPr/>
        </p:nvSpPr>
        <p:spPr>
          <a:xfrm rot="7908950">
            <a:off x="1850308" y="432450"/>
            <a:ext cx="360040" cy="513067"/>
          </a:xfrm>
          <a:prstGeom prst="arc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30" name="Arc 29"/>
          <p:cNvSpPr/>
          <p:nvPr/>
        </p:nvSpPr>
        <p:spPr>
          <a:xfrm rot="9886930">
            <a:off x="3065800" y="868690"/>
            <a:ext cx="360040" cy="513067"/>
          </a:xfrm>
          <a:prstGeom prst="arc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763688" y="921894"/>
                <a:ext cx="3792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7030A0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921894"/>
                <a:ext cx="379206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844575" y="1294602"/>
                <a:ext cx="3866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7030A0"/>
                          </a:solidFill>
                          <a:latin typeface="Cambria Math"/>
                        </a:rPr>
                        <m:t>𝒚</m:t>
                      </m:r>
                    </m:oMath>
                  </m:oMathPara>
                </a14:m>
                <a:endParaRPr lang="en-GB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4575" y="1294602"/>
                <a:ext cx="386644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>
          <a:xfrm flipV="1">
            <a:off x="467544" y="2244844"/>
            <a:ext cx="1675350" cy="30288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 flipV="1">
            <a:off x="2142894" y="2259988"/>
            <a:ext cx="891284" cy="1430463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Arc 23"/>
          <p:cNvSpPr/>
          <p:nvPr/>
        </p:nvSpPr>
        <p:spPr>
          <a:xfrm rot="10272138">
            <a:off x="1949493" y="1913780"/>
            <a:ext cx="571918" cy="598954"/>
          </a:xfrm>
          <a:prstGeom prst="arc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59832" y="3755576"/>
            <a:ext cx="395245" cy="381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</a:t>
            </a:r>
            <a:endParaRPr lang="en-GB" dirty="0"/>
          </a:p>
        </p:txBody>
      </p:sp>
      <p:sp>
        <p:nvSpPr>
          <p:cNvPr id="25" name="TextBox 24"/>
          <p:cNvSpPr txBox="1"/>
          <p:nvPr/>
        </p:nvSpPr>
        <p:spPr>
          <a:xfrm>
            <a:off x="1976808" y="1864854"/>
            <a:ext cx="395245" cy="381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</a:t>
            </a:r>
            <a:endParaRPr lang="en-GB" dirty="0"/>
          </a:p>
        </p:txBody>
      </p:sp>
      <p:sp>
        <p:nvSpPr>
          <p:cNvPr id="26" name="TextBox 25"/>
          <p:cNvSpPr txBox="1"/>
          <p:nvPr/>
        </p:nvSpPr>
        <p:spPr>
          <a:xfrm>
            <a:off x="72299" y="2084244"/>
            <a:ext cx="395245" cy="381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</a:t>
            </a:r>
            <a:endParaRPr lang="en-GB" dirty="0"/>
          </a:p>
        </p:txBody>
      </p:sp>
      <p:sp>
        <p:nvSpPr>
          <p:cNvPr id="28" name="TextBox 27"/>
          <p:cNvSpPr txBox="1"/>
          <p:nvPr/>
        </p:nvSpPr>
        <p:spPr>
          <a:xfrm>
            <a:off x="1918668" y="116632"/>
            <a:ext cx="395245" cy="381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</a:t>
            </a:r>
            <a:endParaRPr lang="en-GB" dirty="0"/>
          </a:p>
        </p:txBody>
      </p:sp>
      <p:sp>
        <p:nvSpPr>
          <p:cNvPr id="31" name="TextBox 30"/>
          <p:cNvSpPr txBox="1"/>
          <p:nvPr/>
        </p:nvSpPr>
        <p:spPr>
          <a:xfrm>
            <a:off x="3364631" y="670963"/>
            <a:ext cx="395245" cy="381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102626" y="3321119"/>
                <a:ext cx="24984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𝐴𝑛𝑔𝑙𝑒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</a:rPr>
                        <m:t>𝐷𝑂𝐴</m:t>
                      </m:r>
                      <m:r>
                        <a:rPr lang="en-GB" b="0" i="1" smtClean="0">
                          <a:latin typeface="Cambria Math"/>
                        </a:rPr>
                        <m:t>=2</m:t>
                      </m:r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latin typeface="Cambria Math"/>
                        </a:rPr>
                        <m:t>=2</m:t>
                      </m:r>
                      <m:r>
                        <a:rPr lang="en-GB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2626" y="3321119"/>
                <a:ext cx="2498441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6378466" y="3992053"/>
                <a:ext cx="12680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/>
                          <a:ea typeface="Cambria Math"/>
                        </a:rPr>
                        <m:t>∴2</m:t>
                      </m:r>
                      <m:r>
                        <a:rPr lang="en-GB" b="0" i="1" dirty="0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GB" b="0" i="1" dirty="0" smtClean="0">
                          <a:latin typeface="Cambria Math"/>
                          <a:ea typeface="Cambria Math"/>
                        </a:rPr>
                        <m:t>=2</m:t>
                      </m:r>
                      <m:r>
                        <a:rPr lang="en-GB" b="0" i="1" dirty="0" smtClean="0">
                          <a:latin typeface="Cambria Math"/>
                          <a:ea typeface="Cambria Math"/>
                        </a:rPr>
                        <m:t>𝑦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8466" y="3992053"/>
                <a:ext cx="1268039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6661031" y="4581128"/>
                <a:ext cx="8143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GB" b="0" i="1" dirty="0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b="0" i="1" dirty="0" smtClean="0">
                          <a:latin typeface="Cambria Math"/>
                          <a:ea typeface="Cambria Math"/>
                        </a:rPr>
                        <m:t>𝑦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1031" y="4581128"/>
                <a:ext cx="814390" cy="369332"/>
              </a:xfrm>
              <a:prstGeom prst="rect">
                <a:avLst/>
              </a:prstGeom>
              <a:blipFill rotWithShape="1">
                <a:blip r:embed="rId7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659404" y="4581128"/>
                <a:ext cx="4299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  <a:ea typeface="Cambria Math"/>
                        </a:rPr>
                        <m:t>∎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9404" y="4581128"/>
                <a:ext cx="429926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5183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4" grpId="0" animBg="1"/>
      <p:bldP spid="18" grpId="0"/>
      <p:bldP spid="33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Angles in the same segment are equal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smtClean="0">
                <a:hlinkClick r:id="rId2"/>
              </a:rPr>
              <a:t>Demo</a:t>
            </a:r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492896"/>
            <a:ext cx="4332914" cy="4072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554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</a:t>
            </a:r>
            <a:br>
              <a:rPr lang="en-GB" dirty="0" smtClean="0"/>
            </a:br>
            <a:r>
              <a:rPr lang="en-GB" dirty="0" smtClean="0"/>
              <a:t>Work out the missing angle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4499992" y="1628800"/>
            <a:ext cx="576064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705830"/>
            <a:ext cx="5472724" cy="5058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479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</a:t>
            </a:r>
            <a:br>
              <a:rPr lang="en-GB" dirty="0" smtClean="0"/>
            </a:br>
            <a:r>
              <a:rPr lang="en-GB" dirty="0" smtClean="0"/>
              <a:t>Work out the missing angles</a:t>
            </a:r>
            <a:endParaRPr lang="en-GB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556792"/>
            <a:ext cx="5112568" cy="5090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266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</a:t>
            </a:r>
            <a:br>
              <a:rPr lang="en-GB" dirty="0" smtClean="0"/>
            </a:br>
            <a:r>
              <a:rPr lang="en-GB" dirty="0" smtClean="0"/>
              <a:t>Work out the missing angles</a:t>
            </a:r>
            <a:endParaRPr lang="en-GB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600200"/>
            <a:ext cx="5350477" cy="5048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516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684" y="3949782"/>
            <a:ext cx="2841436" cy="2791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436" y="3987986"/>
            <a:ext cx="2943225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494" y="1269115"/>
            <a:ext cx="25146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68" y="1237402"/>
            <a:ext cx="5686425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491880" y="3580855"/>
            <a:ext cx="1008112" cy="1440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182612" y="4288904"/>
            <a:ext cx="232035" cy="296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182612" y="3429000"/>
            <a:ext cx="1008112" cy="1440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156235" y="1052736"/>
                <a:ext cx="4764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2. 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6235" y="1052736"/>
                <a:ext cx="476412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084168" y="1065566"/>
                <a:ext cx="4764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3. 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4168" y="1065566"/>
                <a:ext cx="476412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73478" y="3964414"/>
                <a:ext cx="4764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4. 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478" y="3964414"/>
                <a:ext cx="476412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788024" y="3878254"/>
                <a:ext cx="4764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5. 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3878254"/>
                <a:ext cx="476412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44091" y="188640"/>
            <a:ext cx="8229600" cy="1143000"/>
          </a:xfrm>
        </p:spPr>
        <p:txBody>
          <a:bodyPr/>
          <a:lstStyle/>
          <a:p>
            <a:r>
              <a:rPr lang="en-GB" sz="4000" dirty="0" smtClean="0"/>
              <a:t>Work out the missing angles </a:t>
            </a:r>
            <a:br>
              <a:rPr lang="en-GB" sz="4000" dirty="0" smtClean="0"/>
            </a:br>
            <a:endParaRPr lang="en-GB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03562" y="1052736"/>
                <a:ext cx="4764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1. 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562" y="1052736"/>
                <a:ext cx="476412" cy="369332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454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Mark your work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1. x = 72</a:t>
            </a:r>
          </a:p>
          <a:p>
            <a:pPr marL="0" indent="0">
              <a:buNone/>
            </a:pPr>
            <a:r>
              <a:rPr lang="en-GB" dirty="0" smtClean="0"/>
              <a:t>2. y = 52, z = 102</a:t>
            </a:r>
          </a:p>
          <a:p>
            <a:pPr marL="0" indent="0">
              <a:buNone/>
            </a:pPr>
            <a:r>
              <a:rPr lang="en-GB" dirty="0" smtClean="0"/>
              <a:t>3. y = 42</a:t>
            </a:r>
          </a:p>
          <a:p>
            <a:pPr marL="0" indent="0">
              <a:buNone/>
            </a:pPr>
            <a:r>
              <a:rPr lang="en-GB" dirty="0" smtClean="0"/>
              <a:t>4. x = 38</a:t>
            </a:r>
          </a:p>
          <a:p>
            <a:pPr marL="0" indent="0">
              <a:buNone/>
            </a:pPr>
            <a:r>
              <a:rPr lang="en-GB" dirty="0" smtClean="0"/>
              <a:t>5. x = 36, y = 55 and z =36</a:t>
            </a:r>
          </a:p>
        </p:txBody>
      </p:sp>
    </p:spTree>
    <p:extLst>
      <p:ext uri="{BB962C8B-B14F-4D97-AF65-F5344CB8AC3E}">
        <p14:creationId xmlns:p14="http://schemas.microsoft.com/office/powerpoint/2010/main" val="138191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9" t="4881" r="68319" b="5812"/>
          <a:stretch/>
        </p:blipFill>
        <p:spPr>
          <a:xfrm>
            <a:off x="206188" y="215152"/>
            <a:ext cx="4087906" cy="3935507"/>
          </a:xfrm>
          <a:noFill/>
        </p:spPr>
      </p:pic>
      <p:sp>
        <p:nvSpPr>
          <p:cNvPr id="6" name="TextBox 5"/>
          <p:cNvSpPr txBox="1"/>
          <p:nvPr/>
        </p:nvSpPr>
        <p:spPr>
          <a:xfrm>
            <a:off x="4212759" y="383776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1. Using the points provided draw a </a:t>
            </a:r>
            <a:r>
              <a:rPr lang="en-GB" b="1" dirty="0" smtClean="0">
                <a:solidFill>
                  <a:srgbClr val="FF0000"/>
                </a:solidFill>
              </a:rPr>
              <a:t>chord</a:t>
            </a:r>
            <a:r>
              <a:rPr lang="en-GB" dirty="0" smtClean="0">
                <a:solidFill>
                  <a:srgbClr val="000000"/>
                </a:solidFill>
              </a:rPr>
              <a:t>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74960" y="1124744"/>
            <a:ext cx="489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2. Make a </a:t>
            </a:r>
            <a:r>
              <a:rPr lang="en-GB" b="1" dirty="0" smtClean="0">
                <a:solidFill>
                  <a:srgbClr val="FF0000"/>
                </a:solidFill>
              </a:rPr>
              <a:t>quadrilateral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smtClean="0">
                <a:solidFill>
                  <a:srgbClr val="000000"/>
                </a:solidFill>
              </a:rPr>
              <a:t>using your chord and any points on the </a:t>
            </a:r>
            <a:r>
              <a:rPr lang="en-GB" b="1" dirty="0" smtClean="0">
                <a:solidFill>
                  <a:srgbClr val="FF0000"/>
                </a:solidFill>
              </a:rPr>
              <a:t>circumference</a:t>
            </a:r>
            <a:r>
              <a:rPr lang="en-GB" dirty="0" smtClean="0">
                <a:solidFill>
                  <a:srgbClr val="000000"/>
                </a:solidFill>
              </a:rPr>
              <a:t>. 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47456" y="2132856"/>
            <a:ext cx="489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3. Measure </a:t>
            </a:r>
            <a:r>
              <a:rPr lang="en-GB" b="1" dirty="0" smtClean="0">
                <a:solidFill>
                  <a:srgbClr val="FF0000"/>
                </a:solidFill>
              </a:rPr>
              <a:t>opposite</a:t>
            </a:r>
            <a:r>
              <a:rPr lang="en-GB" dirty="0" smtClean="0">
                <a:solidFill>
                  <a:srgbClr val="000000"/>
                </a:solidFill>
              </a:rPr>
              <a:t> angles inside your </a:t>
            </a:r>
            <a:r>
              <a:rPr lang="en-GB" b="1" dirty="0" smtClean="0">
                <a:solidFill>
                  <a:srgbClr val="FF0000"/>
                </a:solidFill>
              </a:rPr>
              <a:t>quadrilateral</a:t>
            </a:r>
            <a:r>
              <a:rPr lang="en-GB" dirty="0" smtClean="0">
                <a:solidFill>
                  <a:srgbClr val="000000"/>
                </a:solidFill>
              </a:rPr>
              <a:t>. 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1690" y="5044464"/>
            <a:ext cx="7560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Discuss your angles with your partner, what do you notice? </a:t>
            </a:r>
            <a:endParaRPr lang="en-GB" sz="2000" dirty="0">
              <a:solidFill>
                <a:srgbClr val="000000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09789" y="836712"/>
            <a:ext cx="2278035" cy="63948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709788" y="1476192"/>
            <a:ext cx="1" cy="1664776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87824" y="836712"/>
            <a:ext cx="792088" cy="1872208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709789" y="2707179"/>
            <a:ext cx="3070123" cy="433789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Arc 21"/>
          <p:cNvSpPr/>
          <p:nvPr/>
        </p:nvSpPr>
        <p:spPr>
          <a:xfrm rot="4188260">
            <a:off x="440678" y="1274783"/>
            <a:ext cx="538217" cy="510284"/>
          </a:xfrm>
          <a:prstGeom prst="arc">
            <a:avLst>
              <a:gd name="adj1" fmla="val 16200000"/>
              <a:gd name="adj2" fmla="val 1109315"/>
            </a:avLst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Arc 24"/>
          <p:cNvSpPr/>
          <p:nvPr/>
        </p:nvSpPr>
        <p:spPr>
          <a:xfrm rot="14287076">
            <a:off x="3467825" y="2363444"/>
            <a:ext cx="538217" cy="510284"/>
          </a:xfrm>
          <a:prstGeom prst="arc">
            <a:avLst>
              <a:gd name="adj1" fmla="val 16200000"/>
              <a:gd name="adj2" fmla="val 307758"/>
            </a:avLst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6151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22" grpId="0" animBg="1"/>
      <p:bldP spid="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/>
              <a:t>Opposite angles in a cyclic quadrilateral sum to 180 degrees 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700808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>
                <a:hlinkClick r:id="rId2"/>
              </a:rPr>
              <a:t>Demo</a:t>
            </a:r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348880"/>
            <a:ext cx="5976664" cy="430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815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/>
          <a:lstStyle/>
          <a:p>
            <a:r>
              <a:rPr lang="en-GB" dirty="0" smtClean="0"/>
              <a:t>On your whiteboards:</a:t>
            </a:r>
            <a:br>
              <a:rPr lang="en-GB" dirty="0" smtClean="0"/>
            </a:br>
            <a:r>
              <a:rPr lang="en-GB" dirty="0" smtClean="0"/>
              <a:t>Is this a Cyclic Quadrilateral? </a:t>
            </a:r>
            <a:br>
              <a:rPr lang="en-GB" dirty="0" smtClean="0"/>
            </a:br>
            <a:r>
              <a:rPr lang="en-GB" dirty="0" smtClean="0"/>
              <a:t>How do you know? </a:t>
            </a:r>
            <a:endParaRPr lang="en-GB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852936"/>
            <a:ext cx="7381875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010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</a:t>
            </a:r>
            <a:br>
              <a:rPr lang="en-GB" dirty="0" smtClean="0"/>
            </a:br>
            <a:r>
              <a:rPr lang="en-GB" dirty="0" smtClean="0"/>
              <a:t>Work out the missing angles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4499992" y="1628800"/>
            <a:ext cx="576064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988" y="1628800"/>
            <a:ext cx="5804007" cy="498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398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</a:t>
            </a:r>
            <a:br>
              <a:rPr lang="en-GB" dirty="0" smtClean="0"/>
            </a:br>
            <a:r>
              <a:rPr lang="en-GB" dirty="0" smtClean="0"/>
              <a:t>Work out the missing angle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4499992" y="1628800"/>
            <a:ext cx="576064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9207" y="1628800"/>
            <a:ext cx="5281569" cy="4977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7605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647" y="4200046"/>
            <a:ext cx="251460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36" y="1250232"/>
            <a:ext cx="241935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491880" y="3580855"/>
            <a:ext cx="1008112" cy="1440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2612" y="4288904"/>
            <a:ext cx="232035" cy="296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16127" y="3580855"/>
            <a:ext cx="504056" cy="1156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6084168" y="1065566"/>
                <a:ext cx="4283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4168" y="1065566"/>
                <a:ext cx="428322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296873" y="4043867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873" y="4043867"/>
                <a:ext cx="37702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3253674" y="4074371"/>
                <a:ext cx="649537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5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..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.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3674" y="4074371"/>
                <a:ext cx="649537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41768" y="404664"/>
            <a:ext cx="8229600" cy="720080"/>
          </a:xfrm>
        </p:spPr>
        <p:txBody>
          <a:bodyPr/>
          <a:lstStyle/>
          <a:p>
            <a:r>
              <a:rPr lang="en-GB" sz="4000" dirty="0" smtClean="0"/>
              <a:t>Work out the missing angles </a:t>
            </a:r>
            <a:br>
              <a:rPr lang="en-GB" sz="4000" dirty="0" smtClean="0"/>
            </a:br>
            <a:endParaRPr lang="en-GB" sz="4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203562" y="1052736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562" y="1052736"/>
                <a:ext cx="377026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3156235" y="1052736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6235" y="1052736"/>
                <a:ext cx="377026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3778" y="1266917"/>
            <a:ext cx="23622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6224" y="1237402"/>
            <a:ext cx="2390775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4817" y="4108751"/>
            <a:ext cx="2683909" cy="2485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219234" y="4223959"/>
            <a:ext cx="288032" cy="4263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2267743" y="2776126"/>
            <a:ext cx="288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b</a:t>
            </a:r>
            <a:endParaRPr lang="en-GB" sz="1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"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308" y="3951271"/>
            <a:ext cx="3074524" cy="2790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3201416" y="4074371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1416" y="4074371"/>
                <a:ext cx="377026" cy="369332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6088216" y="4196218"/>
                <a:ext cx="71603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8216" y="4196218"/>
                <a:ext cx="716032" cy="369332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3385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Mark your work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1. a = 75 and b = 105</a:t>
            </a:r>
          </a:p>
          <a:p>
            <a:pPr marL="0" indent="0">
              <a:buNone/>
            </a:pPr>
            <a:r>
              <a:rPr lang="en-GB" dirty="0" smtClean="0"/>
              <a:t>2. b = 80</a:t>
            </a:r>
          </a:p>
          <a:p>
            <a:pPr marL="0" indent="0">
              <a:buNone/>
            </a:pPr>
            <a:r>
              <a:rPr lang="en-GB" dirty="0" smtClean="0"/>
              <a:t>3. d = 60</a:t>
            </a:r>
          </a:p>
          <a:p>
            <a:pPr marL="0" indent="0">
              <a:buNone/>
            </a:pPr>
            <a:r>
              <a:rPr lang="en-GB" dirty="0" smtClean="0"/>
              <a:t>4. f = 60</a:t>
            </a:r>
          </a:p>
          <a:p>
            <a:pPr marL="0" indent="0">
              <a:buNone/>
            </a:pPr>
            <a:r>
              <a:rPr lang="en-GB" dirty="0" smtClean="0"/>
              <a:t>5. x = </a:t>
            </a:r>
            <a:r>
              <a:rPr lang="en-GB" dirty="0" smtClean="0"/>
              <a:t>50</a:t>
            </a:r>
          </a:p>
          <a:p>
            <a:pPr marL="0" indent="0">
              <a:buNone/>
            </a:pPr>
            <a:r>
              <a:rPr lang="en-GB" dirty="0" smtClean="0"/>
              <a:t>6. x = 68 and y = 24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037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123728" y="2708920"/>
            <a:ext cx="648072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64088" y="6309320"/>
            <a:ext cx="1368152" cy="2880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5364088" y="6237312"/>
            <a:ext cx="1080120" cy="3600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smtClean="0"/>
              <a:t>Prove that the opposite angles in a cyclic quadrilateral always sum to 180 degrees. </a:t>
            </a:r>
            <a:endParaRPr lang="en-GB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dirty="0" smtClean="0"/>
              <a:t>Challenge </a:t>
            </a:r>
            <a:endParaRPr lang="en-GB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5687" y="2880320"/>
            <a:ext cx="3521764" cy="3573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410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2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553</TotalTime>
  <Words>457</Words>
  <Application>Microsoft Office PowerPoint</Application>
  <PresentationFormat>On-screen Show (4:3)</PresentationFormat>
  <Paragraphs>100</Paragraphs>
  <Slides>19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15</vt:i4>
      </vt:variant>
      <vt:variant>
        <vt:lpstr>Slide Titles</vt:lpstr>
      </vt:variant>
      <vt:variant>
        <vt:i4>19</vt:i4>
      </vt:variant>
    </vt:vector>
  </HeadingPairs>
  <TitlesOfParts>
    <vt:vector size="34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1_Archway</vt:lpstr>
      <vt:lpstr>2_Archway</vt:lpstr>
      <vt:lpstr>PowerPoint Presentation</vt:lpstr>
      <vt:lpstr>PowerPoint Presentation</vt:lpstr>
      <vt:lpstr>Today we will be drawing on these circles. </vt:lpstr>
      <vt:lpstr>PowerPoint Presentation</vt:lpstr>
      <vt:lpstr>PowerPoint Presentation</vt:lpstr>
      <vt:lpstr>Angles in the same segment are equal </vt:lpstr>
      <vt:lpstr>On your whiteboards: Work out the missing angle</vt:lpstr>
      <vt:lpstr>On your whiteboards: Work out the missing angles</vt:lpstr>
      <vt:lpstr>On your whiteboards: Work out the missing angles</vt:lpstr>
      <vt:lpstr>Work out the missing angles  </vt:lpstr>
      <vt:lpstr>Mark your work</vt:lpstr>
      <vt:lpstr>PowerPoint Presentation</vt:lpstr>
      <vt:lpstr>Opposite angles in a cyclic quadrilateral sum to 180 degrees </vt:lpstr>
      <vt:lpstr>On your whiteboards: Is this a Cyclic Quadrilateral?  How do you know? </vt:lpstr>
      <vt:lpstr>On your whiteboards: Work out the missing angles</vt:lpstr>
      <vt:lpstr>On your whiteboards: Work out the missing angle</vt:lpstr>
      <vt:lpstr>Work out the missing angles  </vt:lpstr>
      <vt:lpstr>Mark your work</vt:lpstr>
      <vt:lpstr>Challenge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Collective Memory   The Parts of a Circle</dc:title>
  <dc:creator>Elder, L</dc:creator>
  <cp:lastModifiedBy>Elder, L</cp:lastModifiedBy>
  <cp:revision>50</cp:revision>
  <dcterms:created xsi:type="dcterms:W3CDTF">2018-11-20T11:12:22Z</dcterms:created>
  <dcterms:modified xsi:type="dcterms:W3CDTF">2018-12-05T13:58:43Z</dcterms:modified>
</cp:coreProperties>
</file>