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32"/>
  </p:notesMasterIdLst>
  <p:sldIdLst>
    <p:sldId id="261" r:id="rId15"/>
    <p:sldId id="262" r:id="rId16"/>
    <p:sldId id="263" r:id="rId17"/>
    <p:sldId id="264" r:id="rId18"/>
    <p:sldId id="265" r:id="rId19"/>
    <p:sldId id="266" r:id="rId20"/>
    <p:sldId id="267" r:id="rId21"/>
    <p:sldId id="256" r:id="rId22"/>
    <p:sldId id="257" r:id="rId23"/>
    <p:sldId id="273" r:id="rId24"/>
    <p:sldId id="268" r:id="rId25"/>
    <p:sldId id="270" r:id="rId26"/>
    <p:sldId id="271" r:id="rId27"/>
    <p:sldId id="272" r:id="rId28"/>
    <p:sldId id="275" r:id="rId29"/>
    <p:sldId id="276" r:id="rId30"/>
    <p:sldId id="27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9" autoAdjust="0"/>
  </p:normalViewPr>
  <p:slideViewPr>
    <p:cSldViewPr>
      <p:cViewPr>
        <p:scale>
          <a:sx n="110" d="100"/>
          <a:sy n="110" d="100"/>
        </p:scale>
        <p:origin x="-12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495A9-79A5-40EF-AF6F-32E7F57C45BF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9AECB-8CEB-4725-BFF8-4BEABEB2E9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70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713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713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After 2 mins</a:t>
            </a:r>
            <a:r>
              <a:rPr lang="en-GB" baseline="0" dirty="0" smtClean="0"/>
              <a:t> collect possible units for speed on the board. Explain how all of the correct units for speed represent a measure for distance per a unit of time.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079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 to notice</a:t>
            </a:r>
            <a:r>
              <a:rPr lang="en-GB" baseline="0" dirty="0" smtClean="0"/>
              <a:t> how sometimes the word “per” is sometimes abbreviated to a p or is abbreviated to a / or how units can be written using a negative index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158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 to notice</a:t>
            </a:r>
            <a:r>
              <a:rPr lang="en-GB" baseline="0" dirty="0" smtClean="0"/>
              <a:t> how sometimes the word “per” </a:t>
            </a:r>
            <a:r>
              <a:rPr lang="en-GB" baseline="0" smtClean="0"/>
              <a:t>is sometimes abbreviated </a:t>
            </a:r>
            <a:r>
              <a:rPr lang="en-GB" baseline="0" dirty="0" smtClean="0"/>
              <a:t>to a p or is abbreviated to a / or how units can be written using a negative index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5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 students a print out of this slide </a:t>
            </a:r>
          </a:p>
          <a:p>
            <a:r>
              <a:rPr lang="en-GB" dirty="0" smtClean="0"/>
              <a:t>Allow students 5 minutes to create their own story for this</a:t>
            </a:r>
            <a:r>
              <a:rPr lang="en-GB" baseline="0" dirty="0" smtClean="0"/>
              <a:t> graph and annotate graph accordingly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81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the different</a:t>
            </a:r>
            <a:r>
              <a:rPr lang="en-GB" baseline="0" dirty="0" smtClean="0"/>
              <a:t> ways of calculating this… 40 miles travelled in 1 hour = 40 mph or 60 miles travelled in 1.5 hours = 40 mph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79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79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79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79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79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79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this</a:t>
            </a:r>
            <a:r>
              <a:rPr lang="en-GB" baseline="0" dirty="0" smtClean="0"/>
              <a:t> slide for students to refer to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965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Don</a:t>
            </a:r>
            <a:r>
              <a:rPr lang="en-GB" baseline="0" dirty="0" smtClean="0"/>
              <a:t> Steward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132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2998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05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08679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1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1912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1185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6203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16430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526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3122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28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7E8DE45-528D-4F9D-9684-DFDC51AAD6C7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6BCC089-B5C2-42A1-BE44-B11CC11F819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12/20/2018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12/20/2018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</a:rPr>
              <a:t>A skill needed for today: </a:t>
            </a:r>
          </a:p>
          <a:p>
            <a:endParaRPr lang="en-GB" sz="2400" dirty="0" smtClean="0">
              <a:solidFill>
                <a:srgbClr val="000000"/>
              </a:solidFill>
            </a:endParaRPr>
          </a:p>
          <a:p>
            <a:r>
              <a:rPr lang="en-GB" sz="2400" dirty="0" smtClean="0"/>
              <a:t>Write the following in </a:t>
            </a:r>
            <a:r>
              <a:rPr lang="en-GB" sz="2400" b="1" dirty="0" smtClean="0"/>
              <a:t>hours</a:t>
            </a:r>
            <a:r>
              <a:rPr lang="en-GB" sz="2400" dirty="0" smtClean="0"/>
              <a:t>: </a:t>
            </a:r>
          </a:p>
          <a:p>
            <a:r>
              <a:rPr lang="en-GB" sz="2400" dirty="0" smtClean="0"/>
              <a:t>(a) 1 hour 30 minutes </a:t>
            </a:r>
          </a:p>
          <a:p>
            <a:r>
              <a:rPr lang="en-GB" sz="2400" dirty="0" smtClean="0"/>
              <a:t>(b) 45 minutes </a:t>
            </a:r>
          </a:p>
          <a:p>
            <a:r>
              <a:rPr lang="en-GB" sz="2400" dirty="0" smtClean="0"/>
              <a:t>(c) 2 hours 20 minutes 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6145" y="2924944"/>
            <a:ext cx="860231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</a:rPr>
              <a:t>From last term:</a:t>
            </a:r>
          </a:p>
          <a:p>
            <a:endParaRPr lang="en-GB" sz="2400" dirty="0">
              <a:solidFill>
                <a:srgbClr val="000000"/>
              </a:solidFill>
            </a:endParaRPr>
          </a:p>
          <a:p>
            <a:r>
              <a:rPr lang="en-GB" sz="2400" dirty="0" smtClean="0">
                <a:solidFill>
                  <a:srgbClr val="000000"/>
                </a:solidFill>
              </a:rPr>
              <a:t>Work out the missing length to 1 decimal place </a:t>
            </a:r>
          </a:p>
          <a:p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2287" y="4581128"/>
                <a:ext cx="8536175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b="1" dirty="0" smtClean="0">
                    <a:solidFill>
                      <a:srgbClr val="000000"/>
                    </a:solidFill>
                  </a:rPr>
                  <a:t>From last year: </a:t>
                </a: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 of the line with equation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+1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4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?</a:t>
                </a:r>
                <a:endParaRPr lang="en-GB" sz="2400" dirty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1600" dirty="0" smtClean="0">
                    <a:solidFill>
                      <a:srgbClr val="000000"/>
                    </a:solidFill>
                  </a:rPr>
                  <a:t>Challenge: Work out the line parallel to this line that passes through (4,1)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87" y="4581128"/>
                <a:ext cx="8536175" cy="2123658"/>
              </a:xfrm>
              <a:prstGeom prst="rect">
                <a:avLst/>
              </a:prstGeom>
              <a:blipFill rotWithShape="1">
                <a:blip r:embed="rId3"/>
                <a:stretch>
                  <a:fillRect l="-1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165911"/>
            <a:ext cx="20764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31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Mark your work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lphaLcParenBoth"/>
                </a:pPr>
                <a:r>
                  <a:rPr lang="en-GB" dirty="0" smtClean="0"/>
                  <a:t>1.5 </a:t>
                </a:r>
              </a:p>
              <a:p>
                <a:pPr marL="514350" indent="-514350">
                  <a:buAutoNum type="alphaLcParenBoth"/>
                </a:pPr>
                <a:r>
                  <a:rPr lang="en-GB" dirty="0" smtClean="0"/>
                  <a:t>0.75 </a:t>
                </a:r>
              </a:p>
              <a:p>
                <a:pPr marL="514350" indent="-514350">
                  <a:buAutoNum type="alphaLcParenBoth"/>
                </a:pPr>
                <a:r>
                  <a:rPr lang="en-GB" dirty="0" smtClean="0"/>
                  <a:t>2.333333…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=2.</m:t>
                    </m:r>
                    <m:acc>
                      <m:accPr>
                        <m:chr m:val="̇"/>
                        <m:ctrlPr>
                          <a:rPr lang="en-GB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e>
                    </m:acc>
                  </m:oMath>
                </a14:m>
                <a:endParaRPr lang="en-GB" dirty="0" smtClean="0"/>
              </a:p>
              <a:p>
                <a:pPr marL="514350" indent="-514350">
                  <a:buAutoNum type="alphaLcParenBoth"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g = 2.5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Gradient = 4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772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What do these road signs mean?</a:t>
            </a:r>
            <a:endParaRPr lang="en-GB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2260967" cy="237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478" y="1556792"/>
            <a:ext cx="221796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56793"/>
            <a:ext cx="2880320" cy="258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3"/>
          <p:cNvSpPr txBox="1">
            <a:spLocks/>
          </p:cNvSpPr>
          <p:nvPr/>
        </p:nvSpPr>
        <p:spPr bwMode="auto">
          <a:xfrm>
            <a:off x="467544" y="436510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4000" kern="0" dirty="0" smtClean="0"/>
              <a:t>What do they all have in common? </a:t>
            </a:r>
            <a:endParaRPr lang="en-GB" sz="4000" kern="0" dirty="0"/>
          </a:p>
        </p:txBody>
      </p:sp>
    </p:spTree>
    <p:extLst>
      <p:ext uri="{BB962C8B-B14F-4D97-AF65-F5344CB8AC3E}">
        <p14:creationId xmlns:p14="http://schemas.microsoft.com/office/powerpoint/2010/main" val="296555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2260967" cy="237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478" y="1556792"/>
            <a:ext cx="221796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97" y="1366816"/>
            <a:ext cx="2880320" cy="258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378904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40 miles per hour speed limit 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205736" y="3861048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End of a minimum 30 miles per hour speed limit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3861048"/>
            <a:ext cx="2664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National Speed Limit 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60 miles per hour on a single carriageway 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70 miles per hour on a dual carriageway or motorway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635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the UK, speed on our roads is measured in miles per hour.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But there are many other units that can </a:t>
            </a:r>
          </a:p>
          <a:p>
            <a:pPr marL="0" indent="0" algn="ctr">
              <a:buNone/>
            </a:pPr>
            <a:r>
              <a:rPr lang="en-GB" dirty="0" smtClean="0"/>
              <a:t>be used for speed. 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Discuss in your pairs other possible </a:t>
            </a:r>
          </a:p>
          <a:p>
            <a:pPr marL="0" indent="0" algn="ctr">
              <a:buNone/>
            </a:pPr>
            <a:r>
              <a:rPr lang="en-GB" dirty="0" smtClean="0"/>
              <a:t>units for the speed of an object and how they can be written  </a:t>
            </a:r>
          </a:p>
        </p:txBody>
      </p:sp>
    </p:spTree>
    <p:extLst>
      <p:ext uri="{BB962C8B-B14F-4D97-AF65-F5344CB8AC3E}">
        <p14:creationId xmlns:p14="http://schemas.microsoft.com/office/powerpoint/2010/main" val="137347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units for Speed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miles per hour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𝑝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 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𝑚𝑖𝑙𝑒𝑠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 ÷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h𝑜𝑢𝑟𝑠</m:t>
                    </m:r>
                  </m:oMath>
                </a14:m>
                <a:endParaRPr lang="en-GB" sz="2800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dirty="0"/>
                  <a:t>k</a:t>
                </a:r>
                <a:r>
                  <a:rPr lang="en-GB" sz="2800" dirty="0" smtClean="0"/>
                  <a:t>ilometres per hour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𝑘𝑚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𝑘𝑚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÷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h𝑜𝑢𝑟𝑠</m:t>
                    </m:r>
                  </m:oMath>
                </a14:m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 smtClean="0"/>
                  <a:t>metres per second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𝑚𝑒𝑡𝑟𝑒𝑠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÷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𝑠𝑒𝑐𝑜𝑛𝑑𝑠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  <a:blipFill rotWithShape="1">
                <a:blip r:embed="rId4"/>
                <a:stretch>
                  <a:fillRect l="-1556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279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units for Speed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miles 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per</a:t>
                </a:r>
                <a:r>
                  <a:rPr lang="en-GB" sz="2800" dirty="0" smtClean="0"/>
                  <a:t> hour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𝑝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 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𝑚𝑖𝑙𝑒𝑠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 ÷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h𝑜𝑢𝑟𝑠</m:t>
                    </m:r>
                  </m:oMath>
                </a14:m>
                <a:endParaRPr lang="en-GB" sz="2800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dirty="0"/>
                  <a:t>k</a:t>
                </a:r>
                <a:r>
                  <a:rPr lang="en-GB" sz="2800" dirty="0" smtClean="0"/>
                  <a:t>ilometres 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per</a:t>
                </a:r>
                <a:r>
                  <a:rPr lang="en-GB" sz="2800" dirty="0" smtClean="0"/>
                  <a:t> hour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𝑘𝑚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𝑘𝑚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÷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h𝑜𝑢𝑟𝑠</m:t>
                    </m:r>
                  </m:oMath>
                </a14:m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 smtClean="0"/>
                  <a:t>metres 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per</a:t>
                </a:r>
                <a:r>
                  <a:rPr lang="en-GB" sz="2800" dirty="0" smtClean="0"/>
                  <a:t> second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𝑚𝑒𝑡𝑟𝑒𝑠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÷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𝑠𝑒𝑐𝑜𝑛𝑑𝑠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  <a:blipFill rotWithShape="1">
                <a:blip r:embed="rId3"/>
                <a:stretch>
                  <a:fillRect l="-1556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225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0542" y="594928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Create a story for this distance-time graph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27" y="332656"/>
            <a:ext cx="732841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64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1992" y="301823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speed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dirty="0" smtClean="0">
                <a:solidFill>
                  <a:srgbClr val="000000"/>
                </a:solidFill>
              </a:rPr>
              <a:t>for the first part of the journey?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32841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655803" y="4509118"/>
            <a:ext cx="0" cy="1073351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403649" y="4524596"/>
            <a:ext cx="1252154" cy="0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275856" y="3987920"/>
            <a:ext cx="0" cy="1594549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403649" y="4010366"/>
            <a:ext cx="1871463" cy="0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44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Now work out the </a:t>
            </a:r>
            <a:r>
              <a:rPr lang="en-GB" dirty="0" smtClean="0">
                <a:solidFill>
                  <a:srgbClr val="000000"/>
                </a:solidFill>
              </a:rPr>
              <a:t>speed </a:t>
            </a:r>
            <a:r>
              <a:rPr lang="en-GB" dirty="0" smtClean="0">
                <a:solidFill>
                  <a:srgbClr val="000000"/>
                </a:solidFill>
              </a:rPr>
              <a:t>for the </a:t>
            </a:r>
            <a:r>
              <a:rPr lang="en-GB" b="1" dirty="0" smtClean="0">
                <a:solidFill>
                  <a:srgbClr val="002060"/>
                </a:solidFill>
              </a:rPr>
              <a:t>second</a:t>
            </a:r>
            <a:r>
              <a:rPr lang="en-GB" dirty="0" smtClean="0">
                <a:solidFill>
                  <a:srgbClr val="000000"/>
                </a:solidFill>
              </a:rPr>
              <a:t> and </a:t>
            </a:r>
            <a:r>
              <a:rPr lang="en-GB" b="1" dirty="0" smtClean="0">
                <a:solidFill>
                  <a:srgbClr val="00B050"/>
                </a:solidFill>
              </a:rPr>
              <a:t>third</a:t>
            </a:r>
            <a:r>
              <a:rPr lang="en-GB" dirty="0" smtClean="0">
                <a:solidFill>
                  <a:srgbClr val="000000"/>
                </a:solidFill>
              </a:rPr>
              <a:t> parts of this journey. 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32841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73" y="6165304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Work out the average speed for the </a:t>
            </a:r>
            <a:r>
              <a:rPr lang="en-GB" b="1" dirty="0" smtClean="0">
                <a:solidFill>
                  <a:srgbClr val="000000"/>
                </a:solidFill>
              </a:rPr>
              <a:t>entire</a:t>
            </a:r>
            <a:r>
              <a:rPr lang="en-GB" dirty="0" smtClean="0">
                <a:solidFill>
                  <a:srgbClr val="000000"/>
                </a:solidFill>
              </a:rPr>
              <a:t> journey.  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67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Now work out </a:t>
            </a:r>
            <a:r>
              <a:rPr lang="en-GB" dirty="0" smtClean="0">
                <a:solidFill>
                  <a:srgbClr val="000000"/>
                </a:solidFill>
              </a:rPr>
              <a:t>the </a:t>
            </a:r>
            <a:r>
              <a:rPr lang="en-GB" dirty="0" smtClean="0">
                <a:solidFill>
                  <a:srgbClr val="000000"/>
                </a:solidFill>
              </a:rPr>
              <a:t>speed for the </a:t>
            </a:r>
            <a:r>
              <a:rPr lang="en-GB" b="1" dirty="0" smtClean="0">
                <a:solidFill>
                  <a:srgbClr val="002060"/>
                </a:solidFill>
              </a:rPr>
              <a:t>second</a:t>
            </a:r>
            <a:r>
              <a:rPr lang="en-GB" dirty="0" smtClean="0">
                <a:solidFill>
                  <a:srgbClr val="000000"/>
                </a:solidFill>
              </a:rPr>
              <a:t> and </a:t>
            </a:r>
            <a:r>
              <a:rPr lang="en-GB" b="1" dirty="0" smtClean="0">
                <a:solidFill>
                  <a:srgbClr val="00B050"/>
                </a:solidFill>
              </a:rPr>
              <a:t>third</a:t>
            </a:r>
            <a:r>
              <a:rPr lang="en-GB" dirty="0" smtClean="0">
                <a:solidFill>
                  <a:srgbClr val="000000"/>
                </a:solidFill>
              </a:rPr>
              <a:t> parts of this journey. 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32841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73" y="6165304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Work out the average speed for the </a:t>
            </a:r>
            <a:r>
              <a:rPr lang="en-GB" b="1" dirty="0" smtClean="0">
                <a:solidFill>
                  <a:srgbClr val="000000"/>
                </a:solidFill>
              </a:rPr>
              <a:t>entire</a:t>
            </a:r>
            <a:r>
              <a:rPr lang="en-GB" dirty="0" smtClean="0">
                <a:solidFill>
                  <a:srgbClr val="000000"/>
                </a:solidFill>
              </a:rPr>
              <a:t> journey.   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923928" y="4041626"/>
            <a:ext cx="0" cy="1594549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148064" y="3244351"/>
            <a:ext cx="0" cy="2391824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331640" y="3181102"/>
            <a:ext cx="3816424" cy="0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331640" y="4005064"/>
            <a:ext cx="2592288" cy="0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27784" y="1700807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In one hour a distance of 32 miles has been travelled so speed is 32 mph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0498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Now work out </a:t>
            </a:r>
            <a:r>
              <a:rPr lang="en-GB" dirty="0" smtClean="0">
                <a:solidFill>
                  <a:srgbClr val="000000"/>
                </a:solidFill>
              </a:rPr>
              <a:t>the speed </a:t>
            </a:r>
            <a:r>
              <a:rPr lang="en-GB" dirty="0" smtClean="0">
                <a:solidFill>
                  <a:srgbClr val="000000"/>
                </a:solidFill>
              </a:rPr>
              <a:t>for the </a:t>
            </a:r>
            <a:r>
              <a:rPr lang="en-GB" b="1" dirty="0" smtClean="0">
                <a:solidFill>
                  <a:srgbClr val="002060"/>
                </a:solidFill>
              </a:rPr>
              <a:t>second</a:t>
            </a:r>
            <a:r>
              <a:rPr lang="en-GB" dirty="0" smtClean="0">
                <a:solidFill>
                  <a:srgbClr val="000000"/>
                </a:solidFill>
              </a:rPr>
              <a:t> and </a:t>
            </a:r>
            <a:r>
              <a:rPr lang="en-GB" b="1" dirty="0" smtClean="0">
                <a:solidFill>
                  <a:srgbClr val="00B050"/>
                </a:solidFill>
              </a:rPr>
              <a:t>third</a:t>
            </a:r>
            <a:r>
              <a:rPr lang="en-GB" dirty="0" smtClean="0">
                <a:solidFill>
                  <a:srgbClr val="000000"/>
                </a:solidFill>
              </a:rPr>
              <a:t> parts of this journey. 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32841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73" y="6165304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Work out the average speed for the </a:t>
            </a:r>
            <a:r>
              <a:rPr lang="en-GB" b="1" dirty="0" smtClean="0">
                <a:solidFill>
                  <a:srgbClr val="000000"/>
                </a:solidFill>
              </a:rPr>
              <a:t>entire</a:t>
            </a:r>
            <a:r>
              <a:rPr lang="en-GB" dirty="0" smtClean="0">
                <a:solidFill>
                  <a:srgbClr val="000000"/>
                </a:solidFill>
              </a:rPr>
              <a:t> journey.   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923928" y="4041626"/>
            <a:ext cx="0" cy="1594549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742400" y="2780927"/>
            <a:ext cx="0" cy="2827023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403648" y="2780927"/>
            <a:ext cx="4338752" cy="0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331640" y="4005064"/>
            <a:ext cx="2592288" cy="0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27784" y="1412776"/>
                <a:ext cx="28803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rgbClr val="000000"/>
                    </a:solidFill>
                  </a:rPr>
                  <a:t>In 1.5 hours a distance of 48 miles has been travelled so speed 48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</m:oMath>
                </a14:m>
                <a:r>
                  <a:rPr lang="en-GB" b="1" dirty="0" smtClean="0">
                    <a:solidFill>
                      <a:srgbClr val="000000"/>
                    </a:solidFill>
                  </a:rPr>
                  <a:t>1.5 = 32 mph</a:t>
                </a:r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1412776"/>
                <a:ext cx="2880320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4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Now work out the </a:t>
            </a:r>
            <a:r>
              <a:rPr lang="en-GB" dirty="0" smtClean="0">
                <a:solidFill>
                  <a:srgbClr val="000000"/>
                </a:solidFill>
              </a:rPr>
              <a:t>speed </a:t>
            </a:r>
            <a:r>
              <a:rPr lang="en-GB" dirty="0" smtClean="0">
                <a:solidFill>
                  <a:srgbClr val="000000"/>
                </a:solidFill>
              </a:rPr>
              <a:t>for the </a:t>
            </a:r>
            <a:r>
              <a:rPr lang="en-GB" b="1" dirty="0" smtClean="0">
                <a:solidFill>
                  <a:srgbClr val="002060"/>
                </a:solidFill>
              </a:rPr>
              <a:t>second</a:t>
            </a:r>
            <a:r>
              <a:rPr lang="en-GB" dirty="0" smtClean="0">
                <a:solidFill>
                  <a:srgbClr val="000000"/>
                </a:solidFill>
              </a:rPr>
              <a:t> and </a:t>
            </a:r>
            <a:r>
              <a:rPr lang="en-GB" b="1" dirty="0" smtClean="0">
                <a:solidFill>
                  <a:srgbClr val="00B050"/>
                </a:solidFill>
              </a:rPr>
              <a:t>third</a:t>
            </a:r>
            <a:r>
              <a:rPr lang="en-GB" dirty="0" smtClean="0">
                <a:solidFill>
                  <a:srgbClr val="000000"/>
                </a:solidFill>
              </a:rPr>
              <a:t> parts of this journey. 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32841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73" y="6165304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Work out the average speed for the </a:t>
            </a:r>
            <a:r>
              <a:rPr lang="en-GB" b="1" dirty="0" smtClean="0">
                <a:solidFill>
                  <a:srgbClr val="000000"/>
                </a:solidFill>
              </a:rPr>
              <a:t>entire</a:t>
            </a:r>
            <a:r>
              <a:rPr lang="en-GB" dirty="0" smtClean="0">
                <a:solidFill>
                  <a:srgbClr val="000000"/>
                </a:solidFill>
              </a:rPr>
              <a:t> journey.   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394936" y="1520788"/>
            <a:ext cx="0" cy="4078823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180823" y="2780926"/>
            <a:ext cx="0" cy="2827023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403648" y="2780926"/>
            <a:ext cx="4777175" cy="1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403648" y="1481236"/>
            <a:ext cx="5991288" cy="36004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27784" y="1499238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0000"/>
                </a:solidFill>
              </a:rPr>
              <a:t>In 1 hour a distance of 48 miles has been travelled so speed is 48 mph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86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1748" y="128855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Entire time taken for </a:t>
            </a:r>
            <a:r>
              <a:rPr lang="en-GB" dirty="0" smtClean="0">
                <a:solidFill>
                  <a:srgbClr val="000000"/>
                </a:solidFill>
              </a:rPr>
              <a:t>journey = 5 hours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Entire Distance Travelled = 164 miles  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32841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-206475" y="6179974"/>
                <a:ext cx="89644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Average Speed =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164</m:t>
                    </m:r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÷5=32.8 </m:t>
                    </m:r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𝑚𝑝h</m:t>
                    </m:r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6475" y="6179974"/>
                <a:ext cx="8964488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333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840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303"/>
            <a:ext cx="8229600" cy="1143000"/>
          </a:xfrm>
        </p:spPr>
        <p:txBody>
          <a:bodyPr/>
          <a:lstStyle/>
          <a:p>
            <a:r>
              <a:rPr lang="en-GB" sz="2000" dirty="0" smtClean="0"/>
              <a:t>In your books: work out the average speed for each journey in km/h</a:t>
            </a:r>
            <a:endParaRPr lang="en-GB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2783032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5" y="836712"/>
            <a:ext cx="2808312" cy="243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59291"/>
            <a:ext cx="2736303" cy="230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9" y="3429000"/>
            <a:ext cx="2850431" cy="23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253" y="3435131"/>
            <a:ext cx="2808193" cy="236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255" y="3382044"/>
            <a:ext cx="2836481" cy="245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99592" y="959291"/>
            <a:ext cx="288032" cy="237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563888" y="836712"/>
            <a:ext cx="288032" cy="237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588224" y="870381"/>
            <a:ext cx="288032" cy="237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55576" y="3438792"/>
            <a:ext cx="288032" cy="237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707904" y="3413368"/>
            <a:ext cx="288032" cy="237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6588224" y="3310269"/>
            <a:ext cx="288032" cy="237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54987" y="83395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915430" y="8274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5933255" y="86351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20920" y="33630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909889" y="34167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 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933255" y="336900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36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20 km/h </a:t>
            </a:r>
          </a:p>
          <a:p>
            <a:pPr marL="514350" indent="-514350">
              <a:buAutoNum type="arabicPeriod"/>
            </a:pPr>
            <a:r>
              <a:rPr lang="en-GB" dirty="0" smtClean="0"/>
              <a:t>15 km/h</a:t>
            </a:r>
          </a:p>
          <a:p>
            <a:pPr marL="514350" indent="-514350">
              <a:buAutoNum type="arabicPeriod"/>
            </a:pPr>
            <a:r>
              <a:rPr lang="en-GB" dirty="0" smtClean="0"/>
              <a:t>50 km/h </a:t>
            </a:r>
          </a:p>
          <a:p>
            <a:pPr marL="514350" indent="-514350">
              <a:buAutoNum type="arabicPeriod"/>
            </a:pPr>
            <a:r>
              <a:rPr lang="en-GB" dirty="0" smtClean="0"/>
              <a:t>20 km/h</a:t>
            </a:r>
          </a:p>
          <a:p>
            <a:pPr marL="514350" indent="-514350">
              <a:buAutoNum type="arabicPeriod"/>
            </a:pPr>
            <a:r>
              <a:rPr lang="en-GB" dirty="0" smtClean="0"/>
              <a:t>40km/h</a:t>
            </a:r>
          </a:p>
          <a:p>
            <a:pPr marL="514350" indent="-514350">
              <a:buAutoNum type="arabicPeriod"/>
            </a:pPr>
            <a:r>
              <a:rPr lang="en-GB" dirty="0" smtClean="0"/>
              <a:t>120km/h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661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70319" y="-512720"/>
            <a:ext cx="3555290" cy="48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3861048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Starting from home, a cyclist went for _____ miles at a constant speed of _____ mph. </a:t>
            </a:r>
          </a:p>
          <a:p>
            <a:endParaRPr lang="en-GB" dirty="0"/>
          </a:p>
          <a:p>
            <a:r>
              <a:rPr lang="en-GB" dirty="0" smtClean="0"/>
              <a:t>After _____ minutes from home the cyclist got a puncture and so walked at a steady speed of ____ mph for ____ hours. </a:t>
            </a:r>
          </a:p>
          <a:p>
            <a:endParaRPr lang="en-GB" dirty="0"/>
          </a:p>
          <a:p>
            <a:r>
              <a:rPr lang="en-GB" dirty="0" smtClean="0"/>
              <a:t>When the cyclist was ____ miles from home she stopped for _____ hours and fixed the puncture. </a:t>
            </a:r>
          </a:p>
          <a:p>
            <a:endParaRPr lang="en-GB" dirty="0"/>
          </a:p>
          <a:p>
            <a:r>
              <a:rPr lang="en-GB" dirty="0" smtClean="0"/>
              <a:t>She then cycled home at a constant speed of ____ mph.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2606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Challenge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7890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205</TotalTime>
  <Words>760</Words>
  <Application>Microsoft Office PowerPoint</Application>
  <PresentationFormat>On-screen Show (4:3)</PresentationFormat>
  <Paragraphs>116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Mark your work </vt:lpstr>
      <vt:lpstr>What do these road signs mean?</vt:lpstr>
      <vt:lpstr>PowerPoint Presentation</vt:lpstr>
      <vt:lpstr>In the UK, speed on our roads is measured in miles per hour. </vt:lpstr>
      <vt:lpstr>Some units for Speed</vt:lpstr>
      <vt:lpstr>Some units for Speed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books: work out the average speed for each journey in km/h</vt:lpstr>
      <vt:lpstr>Mark your work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14</cp:revision>
  <dcterms:created xsi:type="dcterms:W3CDTF">2018-12-19T13:51:37Z</dcterms:created>
  <dcterms:modified xsi:type="dcterms:W3CDTF">2018-12-20T15:35:50Z</dcterms:modified>
</cp:coreProperties>
</file>