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4"/>
  </p:notesMasterIdLst>
  <p:sldIdLst>
    <p:sldId id="264" r:id="rId15"/>
    <p:sldId id="265" r:id="rId16"/>
    <p:sldId id="256" r:id="rId17"/>
    <p:sldId id="257" r:id="rId18"/>
    <p:sldId id="262" r:id="rId19"/>
    <p:sldId id="261" r:id="rId20"/>
    <p:sldId id="258" r:id="rId21"/>
    <p:sldId id="260" r:id="rId22"/>
    <p:sldId id="26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50333-3D6B-4125-86D2-0E444E2234CD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E253E-58F5-4DC6-8503-D193D326A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916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After 3 minutes…Question pairs who</a:t>
            </a:r>
            <a:r>
              <a:rPr lang="en-GB" baseline="0" dirty="0" smtClean="0"/>
              <a:t> think A, question pairs who think B , question pairs who think 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122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Allow </a:t>
            </a:r>
            <a:r>
              <a:rPr lang="en-GB" dirty="0" err="1" smtClean="0"/>
              <a:t>approx</a:t>
            </a:r>
            <a:r>
              <a:rPr lang="en-GB" dirty="0" smtClean="0"/>
              <a:t> 20 minutes for this activity.</a:t>
            </a:r>
            <a:r>
              <a:rPr lang="en-GB" baseline="0" dirty="0" smtClean="0"/>
              <a:t> After this time allow pairs the opportunity to view another pairs solution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5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</a:t>
            </a:r>
            <a:r>
              <a:rPr lang="en-GB" baseline="0" dirty="0" smtClean="0"/>
              <a:t> students to share their stories for Graph B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156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</a:t>
            </a:r>
            <a:r>
              <a:rPr lang="en-GB" baseline="0" dirty="0" smtClean="0"/>
              <a:t> whiteboards. Are these values realistic? What might the units be? Is the speed constant at any point? How can you tell?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04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Agai</a:t>
            </a:r>
            <a:r>
              <a:rPr lang="en-GB" baseline="0" dirty="0" smtClean="0"/>
              <a:t>n encourage students to take turns matching a graph to a table of data and explain their thinking to their partner.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</a:t>
            </a:r>
            <a:r>
              <a:rPr lang="en-GB" baseline="0" dirty="0" smtClean="0"/>
              <a:t> and share tables created for Graph 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E253E-58F5-4DC6-8503-D193D326A9A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5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743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271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10233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1896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420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73826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3054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90802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2763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0646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8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1CAC487-9E0D-498D-8248-ED332906BCBA}" type="datetimeFigureOut">
              <a:rPr lang="en-GB" smtClean="0"/>
              <a:t>20/12/2018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ACAC82F-FA4B-4C77-B372-26EA897E765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12/20/2018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12/20/2018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12/20/2018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20/12/2018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9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9512" y="188640"/>
                <a:ext cx="7848872" cy="2867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000000"/>
                    </a:solidFill>
                  </a:rPr>
                  <a:t>For last lesson:</a:t>
                </a:r>
                <a:endParaRPr lang="en-GB" sz="2400" b="1" dirty="0" smtClean="0">
                  <a:solidFill>
                    <a:srgbClr val="000000"/>
                  </a:solidFill>
                </a:endParaRPr>
              </a:p>
              <a:p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Evaluate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the following:  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GB" sz="2800" dirty="0" smtClean="0">
                    <a:solidFill>
                      <a:srgbClr val="000000"/>
                    </a:solidFill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sSup>
                      <m:sSupPr>
                        <m:ctrlPr>
                          <a:rPr lang="en-GB" sz="280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en-GB" sz="280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endParaRPr lang="en-GB" sz="280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b</a:t>
                </a:r>
                <a:r>
                  <a:rPr lang="en-GB" sz="2800" dirty="0" smtClean="0">
                    <a:solidFill>
                      <a:srgbClr val="000000"/>
                    </a:solidFill>
                  </a:rPr>
                  <a:t>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endParaRPr lang="en-GB" sz="2800" dirty="0" smtClean="0">
                  <a:solidFill>
                    <a:srgbClr val="000000"/>
                  </a:solidFill>
                  <a:ea typeface="Cambria Math"/>
                </a:endParaRPr>
              </a:p>
              <a:p>
                <a:pPr algn="ctr"/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40"/>
                <a:ext cx="7848872" cy="2867195"/>
              </a:xfrm>
              <a:prstGeom prst="rect">
                <a:avLst/>
              </a:prstGeom>
              <a:blipFill rotWithShape="1">
                <a:blip r:embed="rId3"/>
                <a:stretch>
                  <a:fillRect l="-1165" t="-1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46145" y="2924944"/>
                <a:ext cx="8602317" cy="1877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000000"/>
                    </a:solidFill>
                  </a:rPr>
                  <a:t>From last month:</a:t>
                </a: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area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of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=121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in terms of pi?</a:t>
                </a:r>
                <a:endParaRPr lang="en-GB" sz="2400" dirty="0" smtClean="0">
                  <a:solidFill>
                    <a:srgbClr val="000000"/>
                  </a:solidFill>
                </a:endParaRPr>
              </a:p>
              <a:p>
                <a:endParaRPr lang="en-GB" sz="2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45" y="2924944"/>
                <a:ext cx="8602317" cy="1877437"/>
              </a:xfrm>
              <a:prstGeom prst="rect">
                <a:avLst/>
              </a:prstGeom>
              <a:blipFill rotWithShape="1">
                <a:blip r:embed="rId4"/>
                <a:stretch>
                  <a:fillRect l="-1134" t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12286" y="4653136"/>
                <a:ext cx="8536175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sz="2400" b="1" dirty="0" smtClean="0">
                    <a:solidFill>
                      <a:srgbClr val="000000"/>
                    </a:solidFill>
                  </a:rPr>
                  <a:t>From last year: </a:t>
                </a:r>
              </a:p>
              <a:p>
                <a:endParaRPr lang="en-GB" sz="2400" dirty="0">
                  <a:solidFill>
                    <a:srgbClr val="00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000000"/>
                    </a:solidFill>
                  </a:rPr>
                  <a:t>What is the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gradient</a:t>
                </a:r>
                <a:r>
                  <a:rPr lang="en-GB" sz="2400" dirty="0" smtClean="0">
                    <a:solidFill>
                      <a:srgbClr val="000000"/>
                    </a:solidFill>
                  </a:rPr>
                  <a:t> of the line with equation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000000"/>
                        </a:solidFill>
                        <a:latin typeface="Cambria Math"/>
                      </a:rPr>
                      <m:t>2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=9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?</a:t>
                </a:r>
                <a:endParaRPr lang="en-GB" sz="2400" dirty="0">
                  <a:solidFill>
                    <a:srgbClr val="000000"/>
                  </a:solidFill>
                </a:endParaRPr>
              </a:p>
              <a:p>
                <a:endParaRPr lang="en-GB" sz="2000" dirty="0" smtClean="0">
                  <a:solidFill>
                    <a:srgbClr val="000000"/>
                  </a:solidFill>
                </a:endParaRPr>
              </a:p>
              <a:p>
                <a:r>
                  <a:rPr lang="en-GB" dirty="0" smtClean="0">
                    <a:solidFill>
                      <a:srgbClr val="000000"/>
                    </a:solidFill>
                  </a:rPr>
                  <a:t>Challenge: Write an equation of a line perpendicular to this one</a:t>
                </a:r>
                <a:endParaRPr lang="en-GB" dirty="0" smtClean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6" y="4653136"/>
                <a:ext cx="8536175" cy="2123658"/>
              </a:xfrm>
              <a:prstGeom prst="rect">
                <a:avLst/>
              </a:prstGeom>
              <a:blipFill rotWithShape="1">
                <a:blip r:embed="rId5"/>
                <a:stretch>
                  <a:fillRect l="-1143" b="-20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36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−3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dirty="0" smtClean="0"/>
                  <a:t> 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25</m:t>
                        </m:r>
                      </m:den>
                    </m:f>
                  </m:oMath>
                </a14:m>
                <a:endParaRPr lang="en-GB" dirty="0" smtClean="0"/>
              </a:p>
              <a:p>
                <a:pPr marL="514350" indent="-514350">
                  <a:buAutoNum type="alphaLcParenR"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𝐴𝑟𝑒𝑎</m:t>
                      </m:r>
                      <m:r>
                        <a:rPr lang="en-GB" b="0" i="1" smtClean="0">
                          <a:latin typeface="Cambria Math"/>
                        </a:rPr>
                        <m:t>=121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GB" b="0" dirty="0" smtClean="0">
                    <a:ea typeface="Cambria Math"/>
                  </a:rPr>
                  <a:t>Gradient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=4.5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88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602" y="1844824"/>
            <a:ext cx="5112568" cy="347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2952328" cy="541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In pairs decide which story fits this graph</a:t>
            </a:r>
          </a:p>
          <a:p>
            <a:pPr algn="ctr"/>
            <a:r>
              <a:rPr lang="en-GB" sz="2000" dirty="0" smtClean="0"/>
              <a:t>You must be able to give at least two justifications for your choice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39978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4411"/>
            <a:ext cx="4248472" cy="527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1"/>
            <a:ext cx="4052615" cy="355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17232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Now in your pairs you are going to be given these 10 graphs</a:t>
            </a:r>
          </a:p>
          <a:p>
            <a:pPr algn="ctr"/>
            <a:r>
              <a:rPr lang="en-GB" sz="2000" dirty="0" smtClean="0"/>
              <a:t>Take it in turns to match a story to a graph, you must explain your </a:t>
            </a:r>
          </a:p>
          <a:p>
            <a:pPr algn="ctr"/>
            <a:r>
              <a:rPr lang="en-GB" sz="2000" dirty="0" smtClean="0"/>
              <a:t>reasoning with your partner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6811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330880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33" y="3284984"/>
            <a:ext cx="2880320" cy="100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2125"/>
            <a:ext cx="3168352" cy="262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08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0"/>
            <a:ext cx="8229600" cy="1143000"/>
          </a:xfrm>
        </p:spPr>
        <p:txBody>
          <a:bodyPr/>
          <a:lstStyle/>
          <a:p>
            <a:pPr algn="r"/>
            <a:r>
              <a:rPr lang="en-GB" dirty="0" smtClean="0"/>
              <a:t>Check your work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0177" y="1052736"/>
            <a:ext cx="79928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Graph A – Interpretation 5 </a:t>
            </a:r>
          </a:p>
          <a:p>
            <a:endParaRPr lang="en-GB" dirty="0"/>
          </a:p>
          <a:p>
            <a:r>
              <a:rPr lang="en-GB" dirty="0" smtClean="0"/>
              <a:t>Graph B – Interpretation 10 </a:t>
            </a:r>
          </a:p>
          <a:p>
            <a:endParaRPr lang="en-GB" dirty="0"/>
          </a:p>
          <a:p>
            <a:r>
              <a:rPr lang="en-GB" dirty="0" smtClean="0"/>
              <a:t>Graph C – Interpretation 4 </a:t>
            </a:r>
          </a:p>
          <a:p>
            <a:endParaRPr lang="en-GB" dirty="0"/>
          </a:p>
          <a:p>
            <a:r>
              <a:rPr lang="en-GB" dirty="0" smtClean="0"/>
              <a:t>Graph D – Interpretation 2 </a:t>
            </a:r>
          </a:p>
          <a:p>
            <a:endParaRPr lang="en-GB" dirty="0"/>
          </a:p>
          <a:p>
            <a:r>
              <a:rPr lang="en-GB" dirty="0" smtClean="0"/>
              <a:t>Graph E – Interpretation 6 </a:t>
            </a:r>
          </a:p>
          <a:p>
            <a:endParaRPr lang="en-GB" dirty="0"/>
          </a:p>
          <a:p>
            <a:r>
              <a:rPr lang="en-GB" dirty="0" smtClean="0"/>
              <a:t>Graph F – Interpretation 3 </a:t>
            </a:r>
          </a:p>
          <a:p>
            <a:endParaRPr lang="en-GB" dirty="0"/>
          </a:p>
          <a:p>
            <a:r>
              <a:rPr lang="en-GB" dirty="0" smtClean="0"/>
              <a:t>Graph G – Interpretation 1 </a:t>
            </a:r>
          </a:p>
          <a:p>
            <a:endParaRPr lang="en-GB" dirty="0"/>
          </a:p>
          <a:p>
            <a:r>
              <a:rPr lang="en-GB" dirty="0" smtClean="0"/>
              <a:t>Graph H – Interpretation 8 </a:t>
            </a:r>
          </a:p>
          <a:p>
            <a:endParaRPr lang="en-GB" dirty="0"/>
          </a:p>
          <a:p>
            <a:r>
              <a:rPr lang="en-GB" dirty="0" smtClean="0"/>
              <a:t>Graph I – Interpretation 7 </a:t>
            </a:r>
          </a:p>
          <a:p>
            <a:endParaRPr lang="en-GB" dirty="0"/>
          </a:p>
          <a:p>
            <a:r>
              <a:rPr lang="en-GB" dirty="0" smtClean="0"/>
              <a:t>Graph J – Interpretation 9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2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make up some data for this graph. </a:t>
            </a:r>
            <a:endParaRPr lang="en-GB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535596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14" y="2132856"/>
            <a:ext cx="281863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91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551723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00"/>
                </a:solidFill>
              </a:rPr>
              <a:t>Now in your pairs you are going to be </a:t>
            </a:r>
            <a:r>
              <a:rPr lang="en-GB" sz="2000" dirty="0" smtClean="0">
                <a:solidFill>
                  <a:srgbClr val="000000"/>
                </a:solidFill>
              </a:rPr>
              <a:t>match the data tables to your graphs and stories. </a:t>
            </a:r>
            <a:endParaRPr lang="en-GB" sz="2000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440" y="188639"/>
            <a:ext cx="4537104" cy="517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27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0"/>
            <a:ext cx="8229600" cy="1143000"/>
          </a:xfrm>
        </p:spPr>
        <p:txBody>
          <a:bodyPr/>
          <a:lstStyle/>
          <a:p>
            <a:pPr algn="r"/>
            <a:r>
              <a:rPr lang="en-GB" dirty="0" smtClean="0"/>
              <a:t>Check your work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0177" y="1052736"/>
            <a:ext cx="79928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Graph A – Interpretation 5 </a:t>
            </a:r>
            <a:r>
              <a:rPr lang="en-GB" dirty="0" smtClean="0">
                <a:solidFill>
                  <a:srgbClr val="000000"/>
                </a:solidFill>
              </a:rPr>
              <a:t>– Table W 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B – Interpretation 10 </a:t>
            </a:r>
            <a:r>
              <a:rPr lang="en-GB" dirty="0" smtClean="0">
                <a:solidFill>
                  <a:srgbClr val="000000"/>
                </a:solidFill>
              </a:rPr>
              <a:t>– Table S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C – Interpretation 4 </a:t>
            </a:r>
            <a:r>
              <a:rPr lang="en-GB" dirty="0" smtClean="0">
                <a:solidFill>
                  <a:srgbClr val="000000"/>
                </a:solidFill>
              </a:rPr>
              <a:t>– Table V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D – Interpretation 2 </a:t>
            </a:r>
            <a:r>
              <a:rPr lang="en-GB" dirty="0" smtClean="0">
                <a:solidFill>
                  <a:srgbClr val="000000"/>
                </a:solidFill>
              </a:rPr>
              <a:t>– Table Q 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E – Interpretation 6 </a:t>
            </a:r>
            <a:r>
              <a:rPr lang="en-GB" dirty="0" smtClean="0">
                <a:solidFill>
                  <a:srgbClr val="000000"/>
                </a:solidFill>
              </a:rPr>
              <a:t>– Table T 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F – Interpretation 3 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G – Interpretation 1 </a:t>
            </a:r>
            <a:r>
              <a:rPr lang="en-GB" dirty="0" smtClean="0">
                <a:solidFill>
                  <a:srgbClr val="000000"/>
                </a:solidFill>
              </a:rPr>
              <a:t>– Table P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H – Interpretation 8 </a:t>
            </a:r>
            <a:r>
              <a:rPr lang="en-GB" dirty="0" smtClean="0">
                <a:solidFill>
                  <a:srgbClr val="000000"/>
                </a:solidFill>
              </a:rPr>
              <a:t>– Table 8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I – Interpretation 7 </a:t>
            </a:r>
            <a:r>
              <a:rPr lang="en-GB" dirty="0" smtClean="0">
                <a:solidFill>
                  <a:srgbClr val="000000"/>
                </a:solidFill>
              </a:rPr>
              <a:t>– Table U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Graph J – Interpretation </a:t>
            </a:r>
            <a:r>
              <a:rPr lang="en-GB" dirty="0" smtClean="0">
                <a:solidFill>
                  <a:srgbClr val="000000"/>
                </a:solidFill>
              </a:rPr>
              <a:t>9 – Table X</a:t>
            </a:r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44051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50</TotalTime>
  <Words>451</Words>
  <Application>Microsoft Office PowerPoint</Application>
  <PresentationFormat>On-screen Show (4:3)</PresentationFormat>
  <Paragraphs>86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Mark your work</vt:lpstr>
      <vt:lpstr>PowerPoint Presentation</vt:lpstr>
      <vt:lpstr>PowerPoint Presentation</vt:lpstr>
      <vt:lpstr>PowerPoint Presentation</vt:lpstr>
      <vt:lpstr>Check your work</vt:lpstr>
      <vt:lpstr>On your whiteboards: make up some data for this graph. </vt:lpstr>
      <vt:lpstr>PowerPoint Presentation</vt:lpstr>
      <vt:lpstr>Check your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5</cp:revision>
  <dcterms:created xsi:type="dcterms:W3CDTF">2018-12-17T14:33:17Z</dcterms:created>
  <dcterms:modified xsi:type="dcterms:W3CDTF">2018-12-20T12:17:04Z</dcterms:modified>
</cp:coreProperties>
</file>