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0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72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C99AE-FFCB-422F-8B3E-8D2D66FFD887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B1C74-BBE2-4257-8B93-1B4D05B4B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600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Demonstrate with</a:t>
            </a:r>
            <a:r>
              <a:rPr lang="en-GB" baseline="0" dirty="0" smtClean="0"/>
              <a:t> and without a bar model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682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8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8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82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Demonstrate with</a:t>
            </a:r>
            <a:r>
              <a:rPr lang="en-GB" baseline="0" dirty="0" smtClean="0"/>
              <a:t> and without a bar model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82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Demonstrate with</a:t>
            </a:r>
            <a:r>
              <a:rPr lang="en-GB" baseline="0" dirty="0" smtClean="0"/>
              <a:t> and without a bar model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82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Demonstrate with</a:t>
            </a:r>
            <a:r>
              <a:rPr lang="en-GB" baseline="0" dirty="0" smtClean="0"/>
              <a:t> and without a bar model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82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Demonstrate with</a:t>
            </a:r>
            <a:r>
              <a:rPr lang="en-GB" baseline="0" dirty="0" smtClean="0"/>
              <a:t> and without a bar model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82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  <a:r>
              <a:rPr lang="en-GB" baseline="0" dirty="0" err="1" smtClean="0"/>
              <a:t>TeachitMaths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C3CCC2E6-273F-4572-BB40-9FB3ACF79AF2}" type="datetimeFigureOut">
              <a:rPr lang="en-GB" smtClean="0"/>
              <a:t>04/11/2018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11/4/2018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11/4/2018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20.png"/><Relationship Id="rId10" Type="http://schemas.openxmlformats.org/officeDocument/2006/relationships/image" Target="../media/image12.png"/><Relationship Id="rId19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5.png"/><Relationship Id="rId3" Type="http://schemas.openxmlformats.org/officeDocument/2006/relationships/image" Target="../media/image2.jpeg"/><Relationship Id="rId7" Type="http://schemas.openxmlformats.org/officeDocument/2006/relationships/image" Target="../media/image27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13.png"/><Relationship Id="rId5" Type="http://schemas.openxmlformats.org/officeDocument/2006/relationships/image" Target="../media/image25.png"/><Relationship Id="rId15" Type="http://schemas.openxmlformats.org/officeDocument/2006/relationships/image" Target="../media/image30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image" Target="../media/image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64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292264" y="4001898"/>
                <a:ext cx="458399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4</m:t>
                      </m:r>
                      <m:r>
                        <a:rPr lang="en-GB" sz="3600" b="0" i="1" smtClean="0">
                          <a:latin typeface="Cambria Math"/>
                        </a:rPr>
                        <m:t>𝑠</m:t>
                      </m:r>
                      <m:r>
                        <a:rPr lang="en-GB" sz="3600" b="0" i="1" smtClean="0">
                          <a:latin typeface="Cambria Math"/>
                        </a:rPr>
                        <m:t>+2</m:t>
                      </m:r>
                      <m:r>
                        <a:rPr lang="en-GB" sz="3600" b="0" i="1" smtClean="0">
                          <a:latin typeface="Cambria Math"/>
                        </a:rPr>
                        <m:t>𝑐</m:t>
                      </m:r>
                      <m:r>
                        <a:rPr lang="en-GB" sz="3600" b="0" i="1" smtClean="0">
                          <a:latin typeface="Cambria Math"/>
                        </a:rPr>
                        <m:t>=22</m:t>
                      </m:r>
                    </m:oMath>
                  </m:oMathPara>
                </a14:m>
                <a:endParaRPr lang="en-GB" sz="3600" b="0" dirty="0" smtClean="0"/>
              </a:p>
              <a:p>
                <a:endParaRPr lang="en-GB" sz="2800" dirty="0" smtClean="0"/>
              </a:p>
              <a:p>
                <a:pPr algn="ctr"/>
                <a:r>
                  <a:rPr lang="en-GB" sz="2800" dirty="0" smtClean="0"/>
                  <a:t> Discuss: What does this equation represent? </a:t>
                </a:r>
                <a:endParaRPr lang="en-GB" sz="2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264" y="4001898"/>
                <a:ext cx="4583992" cy="1938992"/>
              </a:xfrm>
              <a:prstGeom prst="rect">
                <a:avLst/>
              </a:prstGeom>
              <a:blipFill rotWithShape="1">
                <a:blip r:embed="rId4"/>
                <a:stretch>
                  <a:fillRect b="-7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394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292264" y="4001898"/>
                <a:ext cx="458399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3600" b="0" dirty="0" smtClean="0">
                  <a:solidFill>
                    <a:srgbClr val="000000"/>
                  </a:solidFill>
                </a:endParaRPr>
              </a:p>
              <a:p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 Discuss: What does this equation represent? 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264" y="4001898"/>
                <a:ext cx="4583992" cy="1938992"/>
              </a:xfrm>
              <a:prstGeom prst="rect">
                <a:avLst/>
              </a:prstGeom>
              <a:blipFill rotWithShape="1">
                <a:blip r:embed="rId4"/>
                <a:stretch>
                  <a:fillRect b="-7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319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292264" y="2116653"/>
                <a:ext cx="4583992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>
                    <a:solidFill>
                      <a:srgbClr val="000000"/>
                    </a:solidFill>
                  </a:rPr>
                  <a:t>Solve:</a:t>
                </a:r>
              </a:p>
              <a:p>
                <a:endParaRPr lang="en-GB" sz="36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=22</m:t>
                      </m:r>
                    </m:oMath>
                  </m:oMathPara>
                </a14:m>
                <a:endParaRPr lang="en-GB" sz="36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  <a:p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264" y="2116653"/>
                <a:ext cx="4583992" cy="3170099"/>
              </a:xfrm>
              <a:prstGeom prst="rect">
                <a:avLst/>
              </a:prstGeom>
              <a:blipFill rotWithShape="1">
                <a:blip r:embed="rId5"/>
                <a:stretch>
                  <a:fillRect l="-3989" t="-2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561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92264" y="2116653"/>
            <a:ext cx="458399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i="1" dirty="0">
              <a:solidFill>
                <a:srgbClr val="000000"/>
              </a:solidFill>
              <a:latin typeface="Cambria Math"/>
            </a:endParaRPr>
          </a:p>
          <a:p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>
                <a:solidFill>
                  <a:srgbClr val="0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555776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147338"/>
                <a:ext cx="648072" cy="6335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499992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147338"/>
                <a:ext cx="648072" cy="63359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851920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2147338"/>
                <a:ext cx="648072" cy="63359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203848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2147338"/>
                <a:ext cx="648072" cy="63359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5148064" y="2145555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145555"/>
                <a:ext cx="783704" cy="63359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5914788" y="2147338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788" y="2147338"/>
                <a:ext cx="783704" cy="63359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55776" y="2779145"/>
                <a:ext cx="4142716" cy="633590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22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779145"/>
                <a:ext cx="4142716" cy="63359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555776" y="3622975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3622975"/>
                <a:ext cx="648072" cy="63359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3203848" y="3622975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622975"/>
                <a:ext cx="783704" cy="63359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555776" y="4256565"/>
                <a:ext cx="1431776" cy="633590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256565"/>
                <a:ext cx="1431776" cy="63359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638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32032" y="2026875"/>
            <a:ext cx="458399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i="1" dirty="0">
              <a:solidFill>
                <a:srgbClr val="000000"/>
              </a:solidFill>
              <a:latin typeface="Cambria Math"/>
            </a:endParaRPr>
          </a:p>
          <a:p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>
                <a:solidFill>
                  <a:srgbClr val="0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555776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147338"/>
                <a:ext cx="648072" cy="6335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499992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147338"/>
                <a:ext cx="648072" cy="63359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851920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2147338"/>
                <a:ext cx="648072" cy="63359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203848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2147338"/>
                <a:ext cx="648072" cy="63359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5148064" y="2145555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145555"/>
                <a:ext cx="783704" cy="63359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5914788" y="2147338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788" y="2147338"/>
                <a:ext cx="783704" cy="63359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55776" y="2779145"/>
                <a:ext cx="4142716" cy="633590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 22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779145"/>
                <a:ext cx="4142716" cy="63359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851920" y="3774617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774617"/>
                <a:ext cx="648072" cy="63359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131084" y="3774617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084" y="3774617"/>
                <a:ext cx="783704" cy="63359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3844185" y="4408207"/>
                <a:ext cx="2846572" cy="633590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185" y="4408207"/>
                <a:ext cx="2846572" cy="63359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5914788" y="3775375"/>
                <a:ext cx="783704" cy="632832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788" y="3775375"/>
                <a:ext cx="783704" cy="6328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4499992" y="3774617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774617"/>
                <a:ext cx="648072" cy="63359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2555776" y="4408103"/>
                <a:ext cx="1296144" cy="633590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408103"/>
                <a:ext cx="1296144" cy="63359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927199" y="5311310"/>
                <a:ext cx="13998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</a:rPr>
                        <m:t>𝑠</m:t>
                      </m:r>
                      <m:r>
                        <a:rPr lang="en-GB" sz="2800" b="0" i="1" smtClean="0">
                          <a:latin typeface="Cambria Math"/>
                        </a:rPr>
                        <m:t>=6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199" y="5311310"/>
                <a:ext cx="1399870" cy="52322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099119" y="5956882"/>
                <a:ext cx="12010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𝑠</m:t>
                      </m:r>
                      <m:r>
                        <a:rPr lang="en-GB" sz="2800" b="0" i="1" smtClean="0"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119" y="5956882"/>
                <a:ext cx="1201098" cy="523220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938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92264" y="2116653"/>
            <a:ext cx="458399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i="1" dirty="0">
              <a:solidFill>
                <a:srgbClr val="000000"/>
              </a:solidFill>
              <a:latin typeface="Cambria Math"/>
            </a:endParaRPr>
          </a:p>
          <a:p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>
                <a:solidFill>
                  <a:srgbClr val="0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555776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147338"/>
                <a:ext cx="648072" cy="6335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499992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147338"/>
                <a:ext cx="648072" cy="63359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851920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2147338"/>
                <a:ext cx="648072" cy="63359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203848" y="2147338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2147338"/>
                <a:ext cx="648072" cy="63359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5148064" y="2145555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145555"/>
                <a:ext cx="783704" cy="63359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5914788" y="2147338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788" y="2147338"/>
                <a:ext cx="783704" cy="63359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555776" y="2779145"/>
                <a:ext cx="4142716" cy="633590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 22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779145"/>
                <a:ext cx="4142716" cy="63359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555776" y="3622975"/>
                <a:ext cx="648072" cy="633590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3622975"/>
                <a:ext cx="648072" cy="63359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3203848" y="3622975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622975"/>
                <a:ext cx="783704" cy="63359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555776" y="4256565"/>
                <a:ext cx="1431776" cy="633590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 8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256565"/>
                <a:ext cx="1431776" cy="63359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463501" y="5350343"/>
                <a:ext cx="15265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3+</m:t>
                      </m:r>
                      <m:r>
                        <a:rPr lang="en-GB" sz="2400" b="0" i="1" smtClean="0">
                          <a:latin typeface="Cambria Math"/>
                        </a:rPr>
                        <m:t>𝑐</m:t>
                      </m:r>
                      <m:r>
                        <a:rPr lang="en-GB" sz="24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501" y="5350343"/>
                <a:ext cx="1526508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2496056" y="5968283"/>
                <a:ext cx="990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𝑐</m:t>
                      </m:r>
                      <m:r>
                        <a:rPr lang="en-GB" sz="24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56" y="5968283"/>
                <a:ext cx="990528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88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292264" y="2116653"/>
                <a:ext cx="4583992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solidFill>
                      <a:srgbClr val="000000"/>
                    </a:solidFill>
                  </a:rPr>
                  <a:t>Solve:</a:t>
                </a:r>
              </a:p>
              <a:p>
                <a:endParaRPr lang="en-GB" sz="36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=22</m:t>
                      </m:r>
                    </m:oMath>
                  </m:oMathPara>
                </a14:m>
                <a:endParaRPr lang="en-GB" sz="36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  <a:p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Equation      multiplied by 2 gives… </a:t>
                </a:r>
                <a:endParaRPr lang="en-GB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264" y="2116653"/>
                <a:ext cx="4583992" cy="4031873"/>
              </a:xfrm>
              <a:prstGeom prst="rect">
                <a:avLst/>
              </a:prstGeom>
              <a:blipFill rotWithShape="1">
                <a:blip r:embed="rId5"/>
                <a:stretch>
                  <a:fillRect l="-3989" t="-2266" r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Oval 5"/>
              <p:cNvSpPr/>
              <p:nvPr/>
            </p:nvSpPr>
            <p:spPr>
              <a:xfrm>
                <a:off x="6084168" y="3356992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356992"/>
                <a:ext cx="431277" cy="432048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Oval 6"/>
              <p:cNvSpPr/>
              <p:nvPr/>
            </p:nvSpPr>
            <p:spPr>
              <a:xfrm>
                <a:off x="6084167" y="3855206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7" y="3855206"/>
                <a:ext cx="431277" cy="432048"/>
              </a:xfrm>
              <a:prstGeom prst="ellipse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Oval 7"/>
              <p:cNvSpPr/>
              <p:nvPr/>
            </p:nvSpPr>
            <p:spPr>
              <a:xfrm>
                <a:off x="3851920" y="4797152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797152"/>
                <a:ext cx="431277" cy="432048"/>
              </a:xfrm>
              <a:prstGeom prst="ellipse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323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292264" y="2116653"/>
                <a:ext cx="458399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>
                    <a:solidFill>
                      <a:srgbClr val="000000"/>
                    </a:solidFill>
                  </a:rPr>
                  <a:t>Solve:</a:t>
                </a:r>
              </a:p>
              <a:p>
                <a:endParaRPr lang="en-GB" sz="36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=22</m:t>
                      </m:r>
                    </m:oMath>
                  </m:oMathPara>
                </a14:m>
                <a:endParaRPr lang="en-GB" sz="36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=16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264" y="2116653"/>
                <a:ext cx="4583992" cy="2308324"/>
              </a:xfrm>
              <a:prstGeom prst="rect">
                <a:avLst/>
              </a:prstGeom>
              <a:blipFill rotWithShape="1">
                <a:blip r:embed="rId5"/>
                <a:stretch>
                  <a:fillRect l="-3989" t="-3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Oval 5"/>
              <p:cNvSpPr/>
              <p:nvPr/>
            </p:nvSpPr>
            <p:spPr>
              <a:xfrm>
                <a:off x="6084168" y="3356992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356992"/>
                <a:ext cx="431277" cy="432048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Oval 6"/>
              <p:cNvSpPr/>
              <p:nvPr/>
            </p:nvSpPr>
            <p:spPr>
              <a:xfrm>
                <a:off x="6084167" y="3855206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7" y="3855206"/>
                <a:ext cx="431277" cy="432048"/>
              </a:xfrm>
              <a:prstGeom prst="ellipse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691679" y="4725144"/>
            <a:ext cx="67746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Subtracting the equations to eliminate c gives…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24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292264" y="2116653"/>
                <a:ext cx="458399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solidFill>
                      <a:srgbClr val="000000"/>
                    </a:solidFill>
                  </a:rPr>
                  <a:t>Solve:</a:t>
                </a:r>
              </a:p>
              <a:p>
                <a:endParaRPr lang="en-GB" sz="36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=22</m:t>
                      </m:r>
                    </m:oMath>
                  </m:oMathPara>
                </a14:m>
                <a:endParaRPr lang="en-GB" sz="36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=16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264" y="2116653"/>
                <a:ext cx="4583992" cy="2308324"/>
              </a:xfrm>
              <a:prstGeom prst="rect">
                <a:avLst/>
              </a:prstGeom>
              <a:blipFill rotWithShape="1">
                <a:blip r:embed="rId5"/>
                <a:stretch>
                  <a:fillRect l="-3989" t="-3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Oval 5"/>
              <p:cNvSpPr/>
              <p:nvPr/>
            </p:nvSpPr>
            <p:spPr>
              <a:xfrm>
                <a:off x="6084168" y="3356992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356992"/>
                <a:ext cx="431277" cy="432048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Oval 6"/>
              <p:cNvSpPr/>
              <p:nvPr/>
            </p:nvSpPr>
            <p:spPr>
              <a:xfrm>
                <a:off x="6084167" y="3855206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7" y="3855206"/>
                <a:ext cx="431277" cy="432048"/>
              </a:xfrm>
              <a:prstGeom prst="ellipse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2843808" y="4424977"/>
            <a:ext cx="37444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831527" y="3917922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GB" dirty="0" smtClean="0"/>
                  <a:t>  </a:t>
                </a:r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527" y="3917922"/>
                <a:ext cx="48603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03848" y="4581128"/>
                <a:ext cx="27363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2</m:t>
                      </m:r>
                      <m:r>
                        <a:rPr lang="en-GB" sz="3600" b="0" i="1" smtClean="0">
                          <a:latin typeface="Cambria Math"/>
                        </a:rPr>
                        <m:t>𝑠</m:t>
                      </m:r>
                      <m:r>
                        <a:rPr lang="en-GB" sz="3600" b="0" i="1" smtClean="0">
                          <a:latin typeface="Cambria Math"/>
                        </a:rPr>
                        <m:t>          =6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4581128"/>
                <a:ext cx="2736304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223356" y="5227459"/>
                <a:ext cx="27363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𝑠</m:t>
                      </m:r>
                      <m:r>
                        <a:rPr lang="en-GB" sz="3600" b="0" i="1" smtClean="0">
                          <a:latin typeface="Cambria Math"/>
                        </a:rPr>
                        <m:t>          =3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3356" y="5227459"/>
                <a:ext cx="2736304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366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1752600"/>
          </a:xfrm>
        </p:spPr>
        <p:txBody>
          <a:bodyPr/>
          <a:lstStyle/>
          <a:p>
            <a:r>
              <a:rPr lang="en-GB" sz="2800" dirty="0" smtClean="0"/>
              <a:t>I’ve got sheep and chickens on my farm.</a:t>
            </a:r>
          </a:p>
          <a:p>
            <a:r>
              <a:rPr lang="en-GB" sz="2800" dirty="0" smtClean="0"/>
              <a:t>In total there are 22 legs and there are 8 heads. </a:t>
            </a:r>
          </a:p>
          <a:p>
            <a:r>
              <a:rPr lang="en-GB" sz="2800" dirty="0" smtClean="0"/>
              <a:t>How many sheep and chickens have I got? </a:t>
            </a:r>
            <a:endParaRPr lang="en-GB" sz="2800" dirty="0"/>
          </a:p>
        </p:txBody>
      </p:sp>
      <p:pic>
        <p:nvPicPr>
          <p:cNvPr id="1028" name="Picture 4" descr="C:\Users\lelder\AppData\Local\Microsoft\Windows\Temporary Internet Files\Content.IE5\30DMQUPW\chicken_ITle_canstockphoto115138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73652"/>
            <a:ext cx="1938561" cy="240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lder\AppData\Local\Microsoft\Windows\Temporary Internet Files\Content.IE5\SFH8H8OX\White_Stupid_Cute_Cartoon_Sheep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12806"/>
            <a:ext cx="2040745" cy="186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835696" y="2116653"/>
                <a:ext cx="5760640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>
                    <a:solidFill>
                      <a:srgbClr val="000000"/>
                    </a:solidFill>
                  </a:rPr>
                  <a:t>   Solve</a:t>
                </a:r>
                <a:r>
                  <a:rPr lang="en-GB" sz="3600" dirty="0">
                    <a:solidFill>
                      <a:srgbClr val="000000"/>
                    </a:solidFill>
                  </a:rPr>
                  <a:t>:</a:t>
                </a:r>
              </a:p>
              <a:p>
                <a:endParaRPr lang="en-GB" sz="36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=22</m:t>
                      </m:r>
                    </m:oMath>
                  </m:oMathPara>
                </a14:m>
                <a:endParaRPr lang="en-GB" sz="36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  <a:p>
                <a:endParaRPr lang="en-GB" sz="2800" dirty="0">
                  <a:solidFill>
                    <a:srgbClr val="00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Substitution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𝑠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3 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into equation</a:t>
                </a:r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2116653"/>
                <a:ext cx="5760640" cy="3170099"/>
              </a:xfrm>
              <a:prstGeom prst="rect">
                <a:avLst/>
              </a:prstGeom>
              <a:blipFill rotWithShape="1">
                <a:blip r:embed="rId5"/>
                <a:stretch>
                  <a:fillRect l="-2116" t="-2885" b="-4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Oval 5"/>
              <p:cNvSpPr/>
              <p:nvPr/>
            </p:nvSpPr>
            <p:spPr>
              <a:xfrm>
                <a:off x="6084168" y="3356992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356992"/>
                <a:ext cx="431277" cy="432048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Oval 6"/>
              <p:cNvSpPr/>
              <p:nvPr/>
            </p:nvSpPr>
            <p:spPr>
              <a:xfrm>
                <a:off x="6084167" y="3855206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7" y="3855206"/>
                <a:ext cx="431277" cy="432048"/>
              </a:xfrm>
              <a:prstGeom prst="ellipse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Oval 7"/>
              <p:cNvSpPr/>
              <p:nvPr/>
            </p:nvSpPr>
            <p:spPr>
              <a:xfrm>
                <a:off x="7092280" y="4797152"/>
                <a:ext cx="431277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4797152"/>
                <a:ext cx="431277" cy="432048"/>
              </a:xfrm>
              <a:prstGeom prst="ellipse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3635896" y="5324206"/>
                <a:ext cx="197861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5324206"/>
                <a:ext cx="1978619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4139952" y="5871361"/>
                <a:ext cx="126246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871361"/>
                <a:ext cx="1262461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737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 your books..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61" y="1600200"/>
            <a:ext cx="747767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73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2875"/>
            <a:ext cx="76200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50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work: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39812"/>
            <a:ext cx="4536504" cy="354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6294"/>
            <a:ext cx="4474498" cy="34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65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25230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812" y="125972"/>
            <a:ext cx="4324359" cy="330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4303899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64372"/>
            <a:ext cx="4420022" cy="332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10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6632"/>
            <a:ext cx="8713941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212975"/>
            <a:ext cx="4377128" cy="338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97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26</TotalTime>
  <Words>632</Words>
  <Application>Microsoft Office PowerPoint</Application>
  <PresentationFormat>On-screen Show (4:3)</PresentationFormat>
  <Paragraphs>145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books..</vt:lpstr>
      <vt:lpstr>PowerPoint Presentation</vt:lpstr>
      <vt:lpstr>Mark your work: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</cp:revision>
  <dcterms:created xsi:type="dcterms:W3CDTF">2018-11-04T15:18:59Z</dcterms:created>
  <dcterms:modified xsi:type="dcterms:W3CDTF">2018-11-04T15:45:33Z</dcterms:modified>
</cp:coreProperties>
</file>