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9.xml" ContentType="application/vnd.openxmlformats-officedocument.theme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theme/theme10.xml" ContentType="application/vnd.openxmlformats-officedocument.theme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theme/theme11.xml" ContentType="application/vnd.openxmlformats-officedocument.theme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theme/theme12.xml" ContentType="application/vnd.openxmlformats-officedocument.theme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theme/theme13.xml" ContentType="application/vnd.openxmlformats-officedocument.theme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theme/theme14.xml" ContentType="application/vnd.openxmlformats-officedocument.theme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theme/theme15.xml" ContentType="application/vnd.openxmlformats-officedocument.theme+xml"/>
  <Override PartName="/ppt/theme/theme16.xml" ContentType="application/vnd.openxmlformats-officedocument.theme+xml"/>
  <Override PartName="/ppt/theme/theme17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84" r:id="rId2"/>
    <p:sldMasterId id="2147483696" r:id="rId3"/>
    <p:sldMasterId id="2147483708" r:id="rId4"/>
    <p:sldMasterId id="2147483720" r:id="rId5"/>
    <p:sldMasterId id="2147483732" r:id="rId6"/>
    <p:sldMasterId id="2147483744" r:id="rId7"/>
    <p:sldMasterId id="2147483756" r:id="rId8"/>
    <p:sldMasterId id="2147483768" r:id="rId9"/>
    <p:sldMasterId id="2147483780" r:id="rId10"/>
    <p:sldMasterId id="2147483792" r:id="rId11"/>
    <p:sldMasterId id="2147483804" r:id="rId12"/>
    <p:sldMasterId id="2147483816" r:id="rId13"/>
    <p:sldMasterId id="2147483828" r:id="rId14"/>
    <p:sldMasterId id="2147483840" r:id="rId15"/>
  </p:sldMasterIdLst>
  <p:notesMasterIdLst>
    <p:notesMasterId r:id="rId23"/>
  </p:notesMasterIdLst>
  <p:handoutMasterIdLst>
    <p:handoutMasterId r:id="rId24"/>
  </p:handoutMasterIdLst>
  <p:sldIdLst>
    <p:sldId id="363" r:id="rId16"/>
    <p:sldId id="364" r:id="rId17"/>
    <p:sldId id="362" r:id="rId18"/>
    <p:sldId id="365" r:id="rId19"/>
    <p:sldId id="366" r:id="rId20"/>
    <p:sldId id="367" r:id="rId21"/>
    <p:sldId id="368" r:id="rId22"/>
  </p:sldIdLst>
  <p:sldSz cx="9144000" cy="6858000" type="screen4x3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6C0E8"/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88" autoAdjust="0"/>
    <p:restoredTop sz="94671" autoAdjust="0"/>
  </p:normalViewPr>
  <p:slideViewPr>
    <p:cSldViewPr>
      <p:cViewPr>
        <p:scale>
          <a:sx n="60" d="100"/>
          <a:sy n="60" d="100"/>
        </p:scale>
        <p:origin x="-1434" y="-102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3.xml"/><Relationship Id="rId26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6.xml"/><Relationship Id="rId7" Type="http://schemas.openxmlformats.org/officeDocument/2006/relationships/slideMaster" Target="slideMasters/slideMaster7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2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.xml"/><Relationship Id="rId20" Type="http://schemas.openxmlformats.org/officeDocument/2006/relationships/slide" Target="slides/slide5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handoutMaster" Target="handoutMasters/handoutMaster1.xml"/><Relationship Id="rId5" Type="http://schemas.openxmlformats.org/officeDocument/2006/relationships/slideMaster" Target="slideMasters/slideMaster5.xml"/><Relationship Id="rId15" Type="http://schemas.openxmlformats.org/officeDocument/2006/relationships/slideMaster" Target="slideMasters/slideMaster15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4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7.xml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C731257-FFA4-479E-8F75-F25BD279D2D8}" type="datetimeFigureOut">
              <a:rPr lang="en-GB" smtClean="0"/>
              <a:t>04/11/2018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CD6129-D124-472C-B921-42636DDD748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0150314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70D5937-58F3-4A3F-84D4-FF7C19405C42}" type="datetimeFigureOut">
              <a:rPr lang="en-GB" smtClean="0"/>
              <a:t>04/11/2018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2261BCA-9E8D-47AE-B19E-2A056DF5B60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55333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Acknowledgement:</a:t>
            </a:r>
            <a:r>
              <a:rPr lang="en-GB" baseline="0" dirty="0" smtClean="0"/>
              <a:t> Don Steward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261BCA-9E8D-47AE-B19E-2A056DF5B60B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975911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33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EB4387-F16C-4F63-AA0A-C54BAAF099E4}" type="datetimeFigureOut">
              <a:rPr lang="en-US" smtClean="0">
                <a:solidFill>
                  <a:srgbClr val="000000"/>
                </a:solidFill>
              </a:rPr>
              <a:pPr>
                <a:defRPr/>
              </a:pPr>
              <a:t>11/4/2018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86CCFC-E7EA-4D16-B009-71996BD096C3}" type="slidenum">
              <a:rPr lang="en-GB" alt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100034-AFB0-472E-B6F2-FF0D0EE2C786}" type="datetimeFigureOut">
              <a:rPr lang="en-US" smtClean="0">
                <a:solidFill>
                  <a:srgbClr val="000000"/>
                </a:solidFill>
              </a:rPr>
              <a:pPr>
                <a:defRPr/>
              </a:pPr>
              <a:t>11/4/2018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5C1A71C-96D6-4E8A-BBD0-470F6B3865EA}" type="slidenum">
              <a:rPr lang="en-GB" alt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8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0E1869-3DA0-47D2-81E4-4CFF1E6BCB34}" type="datetimeFigureOut">
              <a:rPr lang="en-US" smtClean="0">
                <a:solidFill>
                  <a:srgbClr val="000000"/>
                </a:solidFill>
              </a:rPr>
              <a:pPr>
                <a:defRPr/>
              </a:pPr>
              <a:t>11/4/2018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A98385-63BA-4D20-AC2D-B90FD16D4E68}" type="slidenum">
              <a:rPr lang="en-GB" alt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6AE1231-115D-4A70-8D23-A79CA11C7BF5}" type="datetimeFigureOut">
              <a:rPr lang="en-US" smtClean="0">
                <a:solidFill>
                  <a:srgbClr val="000000"/>
                </a:solidFill>
              </a:rPr>
              <a:pPr>
                <a:defRPr/>
              </a:pPr>
              <a:t>11/4/2018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3D4D71-508F-4EEB-9041-54F050FB15C6}" type="slidenum">
              <a:rPr lang="en-GB" alt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63D3425-E8A1-45CB-B9EB-DA23FBF0CB3D}" type="datetimeFigureOut">
              <a:rPr lang="en-US" smtClean="0">
                <a:solidFill>
                  <a:srgbClr val="000000"/>
                </a:solidFill>
              </a:rPr>
              <a:pPr>
                <a:defRPr/>
              </a:pPr>
              <a:t>11/4/2018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10B0D0-9AF4-4E33-9564-73D6392971FA}" type="slidenum">
              <a:rPr lang="en-GB" alt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909678-376A-41ED-95A6-A387E6BE245D}" type="datetimeFigureOut">
              <a:rPr lang="en-US" smtClean="0">
                <a:solidFill>
                  <a:srgbClr val="000000"/>
                </a:solidFill>
              </a:rPr>
              <a:pPr>
                <a:defRPr/>
              </a:pPr>
              <a:t>11/4/2018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884A5D-6836-466B-B0FE-304DEEBB0686}" type="slidenum">
              <a:rPr lang="en-GB" alt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0B7987-72E1-4BD4-AF42-4BF334A532CC}" type="datetimeFigureOut">
              <a:rPr lang="en-US" smtClean="0">
                <a:solidFill>
                  <a:srgbClr val="000000"/>
                </a:solidFill>
              </a:rPr>
              <a:pPr>
                <a:defRPr/>
              </a:pPr>
              <a:t>11/4/2018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DE4BCD0-87B0-4BC1-9E13-C706A1CFBA47}" type="slidenum">
              <a:rPr lang="en-GB" alt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84F9E73-0077-451D-A73D-D7994DC81CC3}" type="datetimeFigureOut">
              <a:rPr lang="en-US" smtClean="0">
                <a:solidFill>
                  <a:srgbClr val="000000"/>
                </a:solidFill>
              </a:rPr>
              <a:pPr>
                <a:defRPr/>
              </a:pPr>
              <a:t>11/4/2018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80E0A33-2456-4705-8DB7-CE867E0DCECC}" type="slidenum">
              <a:rPr lang="en-GB" alt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694528-1FC2-4C66-A141-E44A87C7D1F8}" type="datetimeFigureOut">
              <a:rPr lang="en-US" smtClean="0">
                <a:solidFill>
                  <a:srgbClr val="000000"/>
                </a:solidFill>
              </a:rPr>
              <a:pPr>
                <a:defRPr/>
              </a:pPr>
              <a:t>11/4/2018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EC02C67-19B4-45A1-BC65-49DCBC22900E}" type="slidenum">
              <a:rPr lang="en-GB" alt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014C0E-A6D7-486F-A207-80818AAC9CFF}" type="datetimeFigureOut">
              <a:rPr lang="en-US" smtClean="0">
                <a:solidFill>
                  <a:srgbClr val="000000"/>
                </a:solidFill>
              </a:rPr>
              <a:pPr>
                <a:defRPr/>
              </a:pPr>
              <a:t>11/4/2018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1CAA6A-0060-4AAE-985A-180EC7A04D74}" type="slidenum">
              <a:rPr lang="en-GB" alt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6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6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D07C76-BB99-4D36-BCA3-30AC0E8A6872}" type="datetimeFigureOut">
              <a:rPr lang="en-US" smtClean="0">
                <a:solidFill>
                  <a:srgbClr val="000000"/>
                </a:solidFill>
              </a:rPr>
              <a:pPr>
                <a:defRPr/>
              </a:pPr>
              <a:t>11/4/2018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714770-2981-4D5C-896D-EE090B0FF4E7}" type="slidenum">
              <a:rPr lang="en-GB" alt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04/11/2018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04/11/2018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04/11/2018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04/11/2018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04/11/2018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04/11/2018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04/11/2018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6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04/11/2018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04/11/2018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04/11/2018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04/11/2018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04/11/2018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04/11/2018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04/11/2018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04/11/2018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04/11/2018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04/11/2018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04/11/2018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04/11/2018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04/11/2018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04/11/2018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04/11/2018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04/11/2018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04/11/2018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04/11/2018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04/11/2018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7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04/11/2018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04/11/2018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04/11/2018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04/11/2018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04/11/2018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04/11/2018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04/11/2018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11/4/2018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11/4/2018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11/4/2018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11/4/2018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11/4/2018</a:t>
            </a:fld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11/4/2018</a:t>
            </a:fld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11/4/2018</a:t>
            </a:fld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6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11/4/2018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11/4/2018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11/4/2018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11/4/2018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7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04/11/2018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04/11/2018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04/11/2018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04/11/2018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04/11/2018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04/11/2018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04/11/2018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04/11/2018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04/11/2018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04/11/2018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0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04/11/2018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04/11/2018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04/11/2018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04/11/2018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04/11/2018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8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8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04/11/2018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04/11/2018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04/11/2018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04/11/2018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04/11/2018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04/11/2018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04/11/2018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04/11/2018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04/11/2018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04/11/2018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04/11/2018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0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0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04/11/2018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04/11/2018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04/11/2018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04/11/2018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04/11/2018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04/11/2018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04/11/2018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11/4/2018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11/4/2018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11/4/2018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11/4/2018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11/4/2018</a:t>
            </a:fld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11/4/2018</a:t>
            </a:fld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11/4/2018</a:t>
            </a:fld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11/4/2018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11/4/2018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11/4/2018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11/4/2018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04/11/2018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04/11/2018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04/11/2018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04/11/2018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8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8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04/11/2018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04/11/2018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04/11/2018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04/11/2018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04/11/2018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04/11/2018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04/11/2018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04/11/2018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04/11/2018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04/11/2018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04/11/2018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0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0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04/11/2018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04/11/2018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04/11/2018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04/11/2018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04/11/2018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04/11/2018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04/11/2018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04/11/2018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04/11/2018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04/11/2018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04/11/2018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2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2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04/11/2018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04/11/2018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04/11/2018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04/11/2018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04/11/2018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04/11/2018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04/11/2018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11/4/2018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1788410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11/4/2018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07806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11/4/2018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9107488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11/4/2018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1585668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2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2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11/4/2018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6252344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11/4/2018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4379832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11/4/2018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9517152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11/4/2018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9738384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11/4/2018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4896038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11/4/2018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3152986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11/4/2018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6418447"/>
      </p:ext>
    </p:extLst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33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EB4387-F16C-4F63-AA0A-C54BAAF099E4}" type="datetimeFigureOut">
              <a:rPr lang="en-US" smtClean="0">
                <a:solidFill>
                  <a:srgbClr val="000000"/>
                </a:solidFill>
              </a:rPr>
              <a:pPr>
                <a:defRPr/>
              </a:pPr>
              <a:t>11/4/2018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86CCFC-E7EA-4D16-B009-71996BD096C3}" type="slidenum">
              <a:rPr lang="en-GB" alt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2489192"/>
      </p:ext>
    </p:extLst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100034-AFB0-472E-B6F2-FF0D0EE2C786}" type="datetimeFigureOut">
              <a:rPr lang="en-US" smtClean="0">
                <a:solidFill>
                  <a:srgbClr val="000000"/>
                </a:solidFill>
              </a:rPr>
              <a:pPr>
                <a:defRPr/>
              </a:pPr>
              <a:t>11/4/2018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5C1A71C-96D6-4E8A-BBD0-470F6B3865EA}" type="slidenum">
              <a:rPr lang="en-GB" alt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0041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8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0E1869-3DA0-47D2-81E4-4CFF1E6BCB34}" type="datetimeFigureOut">
              <a:rPr lang="en-US" smtClean="0">
                <a:solidFill>
                  <a:srgbClr val="000000"/>
                </a:solidFill>
              </a:rPr>
              <a:pPr>
                <a:defRPr/>
              </a:pPr>
              <a:t>11/4/2018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A98385-63BA-4D20-AC2D-B90FD16D4E68}" type="slidenum">
              <a:rPr lang="en-GB" alt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4391082"/>
      </p:ext>
    </p:extLst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6AE1231-115D-4A70-8D23-A79CA11C7BF5}" type="datetimeFigureOut">
              <a:rPr lang="en-US" smtClean="0">
                <a:solidFill>
                  <a:srgbClr val="000000"/>
                </a:solidFill>
              </a:rPr>
              <a:pPr>
                <a:defRPr/>
              </a:pPr>
              <a:t>11/4/2018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3D4D71-508F-4EEB-9041-54F050FB15C6}" type="slidenum">
              <a:rPr lang="en-GB" alt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3978668"/>
      </p:ext>
    </p:extLst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63D3425-E8A1-45CB-B9EB-DA23FBF0CB3D}" type="datetimeFigureOut">
              <a:rPr lang="en-US" smtClean="0">
                <a:solidFill>
                  <a:srgbClr val="000000"/>
                </a:solidFill>
              </a:rPr>
              <a:pPr>
                <a:defRPr/>
              </a:pPr>
              <a:t>11/4/2018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10B0D0-9AF4-4E33-9564-73D6392971FA}" type="slidenum">
              <a:rPr lang="en-GB" alt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9194378"/>
      </p:ext>
    </p:extLst>
  </p:cSld>
  <p:clrMapOvr>
    <a:masterClrMapping/>
  </p:clrMapOvr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909678-376A-41ED-95A6-A387E6BE245D}" type="datetimeFigureOut">
              <a:rPr lang="en-US" smtClean="0">
                <a:solidFill>
                  <a:srgbClr val="000000"/>
                </a:solidFill>
              </a:rPr>
              <a:pPr>
                <a:defRPr/>
              </a:pPr>
              <a:t>11/4/2018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884A5D-6836-466B-B0FE-304DEEBB0686}" type="slidenum">
              <a:rPr lang="en-GB" alt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1935034"/>
      </p:ext>
    </p:extLst>
  </p:cSld>
  <p:clrMapOvr>
    <a:masterClrMapping/>
  </p:clrMapOvr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0B7987-72E1-4BD4-AF42-4BF334A532CC}" type="datetimeFigureOut">
              <a:rPr lang="en-US" smtClean="0">
                <a:solidFill>
                  <a:srgbClr val="000000"/>
                </a:solidFill>
              </a:rPr>
              <a:pPr>
                <a:defRPr/>
              </a:pPr>
              <a:t>11/4/2018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DE4BCD0-87B0-4BC1-9E13-C706A1CFBA47}" type="slidenum">
              <a:rPr lang="en-GB" alt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8795725"/>
      </p:ext>
    </p:extLst>
  </p:cSld>
  <p:clrMapOvr>
    <a:masterClrMapping/>
  </p:clrMapOvr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84F9E73-0077-451D-A73D-D7994DC81CC3}" type="datetimeFigureOut">
              <a:rPr lang="en-US" smtClean="0">
                <a:solidFill>
                  <a:srgbClr val="000000"/>
                </a:solidFill>
              </a:rPr>
              <a:pPr>
                <a:defRPr/>
              </a:pPr>
              <a:t>11/4/2018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80E0A33-2456-4705-8DB7-CE867E0DCECC}" type="slidenum">
              <a:rPr lang="en-GB" alt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9132979"/>
      </p:ext>
    </p:extLst>
  </p:cSld>
  <p:clrMapOvr>
    <a:masterClrMapping/>
  </p:clrMapOvr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694528-1FC2-4C66-A141-E44A87C7D1F8}" type="datetimeFigureOut">
              <a:rPr lang="en-US" smtClean="0">
                <a:solidFill>
                  <a:srgbClr val="000000"/>
                </a:solidFill>
              </a:rPr>
              <a:pPr>
                <a:defRPr/>
              </a:pPr>
              <a:t>11/4/2018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EC02C67-19B4-45A1-BC65-49DCBC22900E}" type="slidenum">
              <a:rPr lang="en-GB" alt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4481223"/>
      </p:ext>
    </p:extLst>
  </p:cSld>
  <p:clrMapOvr>
    <a:masterClrMapping/>
  </p:clrMapOvr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014C0E-A6D7-486F-A207-80818AAC9CFF}" type="datetimeFigureOut">
              <a:rPr lang="en-US" smtClean="0">
                <a:solidFill>
                  <a:srgbClr val="000000"/>
                </a:solidFill>
              </a:rPr>
              <a:pPr>
                <a:defRPr/>
              </a:pPr>
              <a:t>11/4/2018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1CAA6A-0060-4AAE-985A-180EC7A04D74}" type="slidenum">
              <a:rPr lang="en-GB" alt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9686620"/>
      </p:ext>
    </p:extLst>
  </p:cSld>
  <p:clrMapOvr>
    <a:masterClrMapping/>
  </p:clrMapOvr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6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6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D07C76-BB99-4D36-BCA3-30AC0E8A6872}" type="datetimeFigureOut">
              <a:rPr lang="en-US" smtClean="0">
                <a:solidFill>
                  <a:srgbClr val="000000"/>
                </a:solidFill>
              </a:rPr>
              <a:pPr>
                <a:defRPr/>
              </a:pPr>
              <a:t>11/4/2018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714770-2981-4D5C-896D-EE090B0FF4E7}" type="slidenum">
              <a:rPr lang="en-GB" alt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4543760"/>
      </p:ext>
    </p:extLst>
  </p:cSld>
  <p:clrMapOvr>
    <a:masterClrMapping/>
  </p:clrMapOvr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33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EB4387-F16C-4F63-AA0A-C54BAAF099E4}" type="datetimeFigureOut">
              <a:rPr lang="en-US" smtClean="0">
                <a:solidFill>
                  <a:srgbClr val="000000"/>
                </a:solidFill>
              </a:rPr>
              <a:pPr>
                <a:defRPr/>
              </a:pPr>
              <a:t>11/4/2018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86CCFC-E7EA-4D16-B009-71996BD096C3}" type="slidenum">
              <a:rPr lang="en-GB" alt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5098536"/>
      </p:ext>
    </p:extLst>
  </p:cSld>
  <p:clrMapOvr>
    <a:masterClrMapping/>
  </p:clrMapOvr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100034-AFB0-472E-B6F2-FF0D0EE2C786}" type="datetimeFigureOut">
              <a:rPr lang="en-US" smtClean="0">
                <a:solidFill>
                  <a:srgbClr val="000000"/>
                </a:solidFill>
              </a:rPr>
              <a:pPr>
                <a:defRPr/>
              </a:pPr>
              <a:t>11/4/2018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5C1A71C-96D6-4E8A-BBD0-470F6B3865EA}" type="slidenum">
              <a:rPr lang="en-GB" alt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07254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8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0E1869-3DA0-47D2-81E4-4CFF1E6BCB34}" type="datetimeFigureOut">
              <a:rPr lang="en-US" smtClean="0">
                <a:solidFill>
                  <a:srgbClr val="000000"/>
                </a:solidFill>
              </a:rPr>
              <a:pPr>
                <a:defRPr/>
              </a:pPr>
              <a:t>11/4/2018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A98385-63BA-4D20-AC2D-B90FD16D4E68}" type="slidenum">
              <a:rPr lang="en-GB" alt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3318065"/>
      </p:ext>
    </p:extLst>
  </p:cSld>
  <p:clrMapOvr>
    <a:masterClrMapping/>
  </p:clrMapOvr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6AE1231-115D-4A70-8D23-A79CA11C7BF5}" type="datetimeFigureOut">
              <a:rPr lang="en-US" smtClean="0">
                <a:solidFill>
                  <a:srgbClr val="000000"/>
                </a:solidFill>
              </a:rPr>
              <a:pPr>
                <a:defRPr/>
              </a:pPr>
              <a:t>11/4/2018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3D4D71-508F-4EEB-9041-54F050FB15C6}" type="slidenum">
              <a:rPr lang="en-GB" alt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9766351"/>
      </p:ext>
    </p:extLst>
  </p:cSld>
  <p:clrMapOvr>
    <a:masterClrMapping/>
  </p:clrMapOvr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63D3425-E8A1-45CB-B9EB-DA23FBF0CB3D}" type="datetimeFigureOut">
              <a:rPr lang="en-US" smtClean="0">
                <a:solidFill>
                  <a:srgbClr val="000000"/>
                </a:solidFill>
              </a:rPr>
              <a:pPr>
                <a:defRPr/>
              </a:pPr>
              <a:t>11/4/2018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10B0D0-9AF4-4E33-9564-73D6392971FA}" type="slidenum">
              <a:rPr lang="en-GB" alt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8514564"/>
      </p:ext>
    </p:extLst>
  </p:cSld>
  <p:clrMapOvr>
    <a:masterClrMapping/>
  </p:clrMapOvr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909678-376A-41ED-95A6-A387E6BE245D}" type="datetimeFigureOut">
              <a:rPr lang="en-US" smtClean="0">
                <a:solidFill>
                  <a:srgbClr val="000000"/>
                </a:solidFill>
              </a:rPr>
              <a:pPr>
                <a:defRPr/>
              </a:pPr>
              <a:t>11/4/2018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884A5D-6836-466B-B0FE-304DEEBB0686}" type="slidenum">
              <a:rPr lang="en-GB" alt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830897"/>
      </p:ext>
    </p:extLst>
  </p:cSld>
  <p:clrMapOvr>
    <a:masterClrMapping/>
  </p:clrMapOvr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0B7987-72E1-4BD4-AF42-4BF334A532CC}" type="datetimeFigureOut">
              <a:rPr lang="en-US" smtClean="0">
                <a:solidFill>
                  <a:srgbClr val="000000"/>
                </a:solidFill>
              </a:rPr>
              <a:pPr>
                <a:defRPr/>
              </a:pPr>
              <a:t>11/4/2018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DE4BCD0-87B0-4BC1-9E13-C706A1CFBA47}" type="slidenum">
              <a:rPr lang="en-GB" alt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1771454"/>
      </p:ext>
    </p:extLst>
  </p:cSld>
  <p:clrMapOvr>
    <a:masterClrMapping/>
  </p:clrMapOvr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84F9E73-0077-451D-A73D-D7994DC81CC3}" type="datetimeFigureOut">
              <a:rPr lang="en-US" smtClean="0">
                <a:solidFill>
                  <a:srgbClr val="000000"/>
                </a:solidFill>
              </a:rPr>
              <a:pPr>
                <a:defRPr/>
              </a:pPr>
              <a:t>11/4/2018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80E0A33-2456-4705-8DB7-CE867E0DCECC}" type="slidenum">
              <a:rPr lang="en-GB" alt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2013097"/>
      </p:ext>
    </p:extLst>
  </p:cSld>
  <p:clrMapOvr>
    <a:masterClrMapping/>
  </p:clrMapOvr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694528-1FC2-4C66-A141-E44A87C7D1F8}" type="datetimeFigureOut">
              <a:rPr lang="en-US" smtClean="0">
                <a:solidFill>
                  <a:srgbClr val="000000"/>
                </a:solidFill>
              </a:rPr>
              <a:pPr>
                <a:defRPr/>
              </a:pPr>
              <a:t>11/4/2018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EC02C67-19B4-45A1-BC65-49DCBC22900E}" type="slidenum">
              <a:rPr lang="en-GB" alt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7406167"/>
      </p:ext>
    </p:extLst>
  </p:cSld>
  <p:clrMapOvr>
    <a:masterClrMapping/>
  </p:clrMapOvr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014C0E-A6D7-486F-A207-80818AAC9CFF}" type="datetimeFigureOut">
              <a:rPr lang="en-US" smtClean="0">
                <a:solidFill>
                  <a:srgbClr val="000000"/>
                </a:solidFill>
              </a:rPr>
              <a:pPr>
                <a:defRPr/>
              </a:pPr>
              <a:t>11/4/2018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1CAA6A-0060-4AAE-985A-180EC7A04D74}" type="slidenum">
              <a:rPr lang="en-GB" alt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8550188"/>
      </p:ext>
    </p:extLst>
  </p:cSld>
  <p:clrMapOvr>
    <a:masterClrMapping/>
  </p:clrMapOvr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6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6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D07C76-BB99-4D36-BCA3-30AC0E8A6872}" type="datetimeFigureOut">
              <a:rPr lang="en-US" smtClean="0">
                <a:solidFill>
                  <a:srgbClr val="000000"/>
                </a:solidFill>
              </a:rPr>
              <a:pPr>
                <a:defRPr/>
              </a:pPr>
              <a:t>11/4/2018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714770-2981-4D5C-896D-EE090B0FF4E7}" type="slidenum">
              <a:rPr lang="en-GB" alt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447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04.xml"/><Relationship Id="rId10" Type="http://schemas.openxmlformats.org/officeDocument/2006/relationships/slideLayout" Target="../slideLayouts/slideLayout109.xml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13.xml"/><Relationship Id="rId7" Type="http://schemas.openxmlformats.org/officeDocument/2006/relationships/slideLayout" Target="../slideLayouts/slideLayout117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12.xml"/><Relationship Id="rId1" Type="http://schemas.openxmlformats.org/officeDocument/2006/relationships/slideLayout" Target="../slideLayouts/slideLayout111.xml"/><Relationship Id="rId6" Type="http://schemas.openxmlformats.org/officeDocument/2006/relationships/slideLayout" Target="../slideLayouts/slideLayout116.xml"/><Relationship Id="rId11" Type="http://schemas.openxmlformats.org/officeDocument/2006/relationships/slideLayout" Target="../slideLayouts/slideLayout121.xml"/><Relationship Id="rId5" Type="http://schemas.openxmlformats.org/officeDocument/2006/relationships/slideLayout" Target="../slideLayouts/slideLayout115.xml"/><Relationship Id="rId10" Type="http://schemas.openxmlformats.org/officeDocument/2006/relationships/slideLayout" Target="../slideLayouts/slideLayout120.xml"/><Relationship Id="rId4" Type="http://schemas.openxmlformats.org/officeDocument/2006/relationships/slideLayout" Target="../slideLayouts/slideLayout114.xml"/><Relationship Id="rId9" Type="http://schemas.openxmlformats.org/officeDocument/2006/relationships/slideLayout" Target="../slideLayouts/slideLayout119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24.xml"/><Relationship Id="rId7" Type="http://schemas.openxmlformats.org/officeDocument/2006/relationships/slideLayout" Target="../slideLayouts/slideLayout128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123.xml"/><Relationship Id="rId1" Type="http://schemas.openxmlformats.org/officeDocument/2006/relationships/slideLayout" Target="../slideLayouts/slideLayout122.xml"/><Relationship Id="rId6" Type="http://schemas.openxmlformats.org/officeDocument/2006/relationships/slideLayout" Target="../slideLayouts/slideLayout127.xml"/><Relationship Id="rId11" Type="http://schemas.openxmlformats.org/officeDocument/2006/relationships/slideLayout" Target="../slideLayouts/slideLayout132.xml"/><Relationship Id="rId5" Type="http://schemas.openxmlformats.org/officeDocument/2006/relationships/slideLayout" Target="../slideLayouts/slideLayout126.xml"/><Relationship Id="rId10" Type="http://schemas.openxmlformats.org/officeDocument/2006/relationships/slideLayout" Target="../slideLayouts/slideLayout131.xml"/><Relationship Id="rId4" Type="http://schemas.openxmlformats.org/officeDocument/2006/relationships/slideLayout" Target="../slideLayouts/slideLayout125.xml"/><Relationship Id="rId9" Type="http://schemas.openxmlformats.org/officeDocument/2006/relationships/slideLayout" Target="../slideLayouts/slideLayout130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35.xml"/><Relationship Id="rId7" Type="http://schemas.openxmlformats.org/officeDocument/2006/relationships/slideLayout" Target="../slideLayouts/slideLayout139.xml"/><Relationship Id="rId12" Type="http://schemas.openxmlformats.org/officeDocument/2006/relationships/theme" Target="../theme/theme13.xml"/><Relationship Id="rId2" Type="http://schemas.openxmlformats.org/officeDocument/2006/relationships/slideLayout" Target="../slideLayouts/slideLayout134.xml"/><Relationship Id="rId1" Type="http://schemas.openxmlformats.org/officeDocument/2006/relationships/slideLayout" Target="../slideLayouts/slideLayout133.xml"/><Relationship Id="rId6" Type="http://schemas.openxmlformats.org/officeDocument/2006/relationships/slideLayout" Target="../slideLayouts/slideLayout138.xml"/><Relationship Id="rId11" Type="http://schemas.openxmlformats.org/officeDocument/2006/relationships/slideLayout" Target="../slideLayouts/slideLayout143.xml"/><Relationship Id="rId5" Type="http://schemas.openxmlformats.org/officeDocument/2006/relationships/slideLayout" Target="../slideLayouts/slideLayout137.xml"/><Relationship Id="rId10" Type="http://schemas.openxmlformats.org/officeDocument/2006/relationships/slideLayout" Target="../slideLayouts/slideLayout142.xml"/><Relationship Id="rId4" Type="http://schemas.openxmlformats.org/officeDocument/2006/relationships/slideLayout" Target="../slideLayouts/slideLayout136.xml"/><Relationship Id="rId9" Type="http://schemas.openxmlformats.org/officeDocument/2006/relationships/slideLayout" Target="../slideLayouts/slideLayout141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1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6.xml"/><Relationship Id="rId7" Type="http://schemas.openxmlformats.org/officeDocument/2006/relationships/slideLayout" Target="../slideLayouts/slideLayout150.xml"/><Relationship Id="rId12" Type="http://schemas.openxmlformats.org/officeDocument/2006/relationships/theme" Target="../theme/theme14.xml"/><Relationship Id="rId2" Type="http://schemas.openxmlformats.org/officeDocument/2006/relationships/slideLayout" Target="../slideLayouts/slideLayout145.xml"/><Relationship Id="rId1" Type="http://schemas.openxmlformats.org/officeDocument/2006/relationships/slideLayout" Target="../slideLayouts/slideLayout144.xml"/><Relationship Id="rId6" Type="http://schemas.openxmlformats.org/officeDocument/2006/relationships/slideLayout" Target="../slideLayouts/slideLayout149.xml"/><Relationship Id="rId11" Type="http://schemas.openxmlformats.org/officeDocument/2006/relationships/slideLayout" Target="../slideLayouts/slideLayout154.xml"/><Relationship Id="rId5" Type="http://schemas.openxmlformats.org/officeDocument/2006/relationships/slideLayout" Target="../slideLayouts/slideLayout148.xml"/><Relationship Id="rId10" Type="http://schemas.openxmlformats.org/officeDocument/2006/relationships/slideLayout" Target="../slideLayouts/slideLayout153.xml"/><Relationship Id="rId4" Type="http://schemas.openxmlformats.org/officeDocument/2006/relationships/slideLayout" Target="../slideLayouts/slideLayout147.xml"/><Relationship Id="rId9" Type="http://schemas.openxmlformats.org/officeDocument/2006/relationships/slideLayout" Target="../slideLayouts/slideLayout152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2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57.xml"/><Relationship Id="rId7" Type="http://schemas.openxmlformats.org/officeDocument/2006/relationships/slideLayout" Target="../slideLayouts/slideLayout161.xml"/><Relationship Id="rId12" Type="http://schemas.openxmlformats.org/officeDocument/2006/relationships/theme" Target="../theme/theme15.xml"/><Relationship Id="rId2" Type="http://schemas.openxmlformats.org/officeDocument/2006/relationships/slideLayout" Target="../slideLayouts/slideLayout156.xml"/><Relationship Id="rId1" Type="http://schemas.openxmlformats.org/officeDocument/2006/relationships/slideLayout" Target="../slideLayouts/slideLayout155.xml"/><Relationship Id="rId6" Type="http://schemas.openxmlformats.org/officeDocument/2006/relationships/slideLayout" Target="../slideLayouts/slideLayout160.xml"/><Relationship Id="rId11" Type="http://schemas.openxmlformats.org/officeDocument/2006/relationships/slideLayout" Target="../slideLayouts/slideLayout165.xml"/><Relationship Id="rId5" Type="http://schemas.openxmlformats.org/officeDocument/2006/relationships/slideLayout" Target="../slideLayouts/slideLayout159.xml"/><Relationship Id="rId10" Type="http://schemas.openxmlformats.org/officeDocument/2006/relationships/slideLayout" Target="../slideLayouts/slideLayout164.xml"/><Relationship Id="rId4" Type="http://schemas.openxmlformats.org/officeDocument/2006/relationships/slideLayout" Target="../slideLayouts/slideLayout158.xml"/><Relationship Id="rId9" Type="http://schemas.openxmlformats.org/officeDocument/2006/relationships/slideLayout" Target="../slideLayouts/slideLayout16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E4E27A4-5453-411C-8BD9-229FB297B3E8}" type="datetimeFigureOut">
              <a:rPr lang="en-US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11/4/2018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748D68E-A56D-468E-854D-DB781236A8A7}" type="slidenum">
              <a:rPr lang="en-GB" altLang="en-US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4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04/11/2018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6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04/11/2018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8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04/11/2018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0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/>
              <a:pPr/>
              <a:t>11/4/2018</a:t>
            </a:fld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7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04/11/2018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9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04/11/2018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1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04/11/2018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3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/>
              <a:pPr/>
              <a:t>11/4/2018</a:t>
            </a:fld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9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04/11/2018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1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04/11/2018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3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04/11/2018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5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11/4/2018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6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63559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E4E27A4-5453-411C-8BD9-229FB297B3E8}" type="datetimeFigureOut">
              <a:rPr lang="en-US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11/4/2018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748D68E-A56D-468E-854D-DB781236A8A7}" type="slidenum">
              <a:rPr lang="en-GB" altLang="en-US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4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9067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  <p:sldLayoutId id="2147483838" r:id="rId10"/>
    <p:sldLayoutId id="214748383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E4E27A4-5453-411C-8BD9-229FB297B3E8}" type="datetimeFigureOut">
              <a:rPr lang="en-US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11/4/2018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748D68E-A56D-468E-854D-DB781236A8A7}" type="slidenum">
              <a:rPr lang="en-GB" altLang="en-US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4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44919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15.png"/><Relationship Id="rId18" Type="http://schemas.openxmlformats.org/officeDocument/2006/relationships/image" Target="../media/image20.png"/><Relationship Id="rId3" Type="http://schemas.openxmlformats.org/officeDocument/2006/relationships/image" Target="../media/image5.png"/><Relationship Id="rId21" Type="http://schemas.openxmlformats.org/officeDocument/2006/relationships/image" Target="../media/image23.png"/><Relationship Id="rId7" Type="http://schemas.openxmlformats.org/officeDocument/2006/relationships/image" Target="../media/image9.png"/><Relationship Id="rId12" Type="http://schemas.openxmlformats.org/officeDocument/2006/relationships/image" Target="../media/image14.png"/><Relationship Id="rId17" Type="http://schemas.openxmlformats.org/officeDocument/2006/relationships/image" Target="../media/image19.png"/><Relationship Id="rId25" Type="http://schemas.openxmlformats.org/officeDocument/2006/relationships/image" Target="../media/image27.png"/><Relationship Id="rId2" Type="http://schemas.openxmlformats.org/officeDocument/2006/relationships/image" Target="../media/image4.png"/><Relationship Id="rId16" Type="http://schemas.openxmlformats.org/officeDocument/2006/relationships/image" Target="../media/image18.png"/><Relationship Id="rId20" Type="http://schemas.openxmlformats.org/officeDocument/2006/relationships/image" Target="../media/image2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24" Type="http://schemas.openxmlformats.org/officeDocument/2006/relationships/image" Target="../media/image26.png"/><Relationship Id="rId5" Type="http://schemas.openxmlformats.org/officeDocument/2006/relationships/image" Target="../media/image7.png"/><Relationship Id="rId15" Type="http://schemas.openxmlformats.org/officeDocument/2006/relationships/image" Target="../media/image17.png"/><Relationship Id="rId23" Type="http://schemas.openxmlformats.org/officeDocument/2006/relationships/image" Target="../media/image25.png"/><Relationship Id="rId10" Type="http://schemas.openxmlformats.org/officeDocument/2006/relationships/image" Target="../media/image12.png"/><Relationship Id="rId19" Type="http://schemas.openxmlformats.org/officeDocument/2006/relationships/image" Target="../media/image21.png"/><Relationship Id="rId4" Type="http://schemas.openxmlformats.org/officeDocument/2006/relationships/image" Target="../media/image6.png"/><Relationship Id="rId9" Type="http://schemas.openxmlformats.org/officeDocument/2006/relationships/image" Target="../media/image11.png"/><Relationship Id="rId14" Type="http://schemas.openxmlformats.org/officeDocument/2006/relationships/image" Target="../media/image16.png"/><Relationship Id="rId22" Type="http://schemas.openxmlformats.org/officeDocument/2006/relationships/image" Target="../media/image24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5.png"/><Relationship Id="rId7" Type="http://schemas.openxmlformats.org/officeDocument/2006/relationships/image" Target="../media/image3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Relationship Id="rId9" Type="http://schemas.openxmlformats.org/officeDocument/2006/relationships/image" Target="../media/image3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39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4"/>
          <p:cNvSpPr txBox="1">
            <a:spLocks noChangeArrowheads="1"/>
          </p:cNvSpPr>
          <p:nvPr/>
        </p:nvSpPr>
        <p:spPr bwMode="auto">
          <a:xfrm>
            <a:off x="243015" y="3971269"/>
            <a:ext cx="864096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en-GB" altLang="en-US" dirty="0" smtClean="0">
                <a:latin typeface="Euphemia" panose="020B0503040102020104" pitchFamily="34" charset="0"/>
              </a:rPr>
              <a:t>Can you draw a diagram to help you to solve this </a:t>
            </a:r>
            <a:r>
              <a:rPr lang="en-GB" altLang="en-US" dirty="0" smtClean="0">
                <a:latin typeface="Euphemia" panose="020B0503040102020104" pitchFamily="34" charset="0"/>
              </a:rPr>
              <a:t>pair of simultaneous equations?</a:t>
            </a:r>
            <a:endParaRPr lang="en-GB" altLang="en-US" dirty="0">
              <a:latin typeface="Euphemia" panose="020B0503040102020104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TextBox 4"/>
              <p:cNvSpPr txBox="1"/>
              <p:nvPr/>
            </p:nvSpPr>
            <p:spPr>
              <a:xfrm>
                <a:off x="2351926" y="350533"/>
                <a:ext cx="4248472" cy="2554545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GB" sz="3200" dirty="0" smtClean="0"/>
                  <a:t>Solve </a:t>
                </a:r>
              </a:p>
              <a:p>
                <a:endParaRPr lang="en-GB" sz="3200" dirty="0"/>
              </a:p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0" i="1" smtClean="0">
                          <a:latin typeface="Cambria Math"/>
                        </a:rPr>
                        <m:t>𝑥</m:t>
                      </m:r>
                      <m:r>
                        <a:rPr lang="en-GB" sz="3200" b="0" i="1" smtClean="0">
                          <a:latin typeface="Cambria Math"/>
                        </a:rPr>
                        <m:t>+5</m:t>
                      </m:r>
                      <m:r>
                        <a:rPr lang="en-GB" sz="3200" b="0" i="1" smtClean="0">
                          <a:latin typeface="Cambria Math"/>
                        </a:rPr>
                        <m:t>𝑦</m:t>
                      </m:r>
                      <m:r>
                        <a:rPr lang="en-GB" sz="3200" b="0" i="1" smtClean="0">
                          <a:latin typeface="Cambria Math"/>
                        </a:rPr>
                        <m:t>=57 </m:t>
                      </m:r>
                    </m:oMath>
                  </m:oMathPara>
                </a14:m>
                <a:endParaRPr lang="en-GB" sz="3200" b="0" dirty="0" smtClean="0"/>
              </a:p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0" i="1" smtClean="0">
                          <a:latin typeface="Cambria Math"/>
                        </a:rPr>
                        <m:t>𝑥</m:t>
                      </m:r>
                      <m:r>
                        <a:rPr lang="en-GB" sz="3200" b="0" i="1" smtClean="0">
                          <a:latin typeface="Cambria Math"/>
                        </a:rPr>
                        <m:t>+2</m:t>
                      </m:r>
                      <m:r>
                        <a:rPr lang="en-GB" sz="3200" b="0" i="1" smtClean="0">
                          <a:latin typeface="Cambria Math"/>
                        </a:rPr>
                        <m:t>𝑦</m:t>
                      </m:r>
                      <m:r>
                        <a:rPr lang="en-GB" sz="3200" b="0" i="1" smtClean="0">
                          <a:latin typeface="Cambria Math"/>
                        </a:rPr>
                        <m:t>=24</m:t>
                      </m:r>
                    </m:oMath>
                  </m:oMathPara>
                </a14:m>
                <a:endParaRPr lang="en-GB" sz="3200" dirty="0" smtClean="0"/>
              </a:p>
              <a:p>
                <a:endParaRPr lang="en-GB" sz="3200" dirty="0"/>
              </a:p>
            </p:txBody>
          </p:sp>
        </mc:Choice>
        <mc:Fallback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51926" y="350533"/>
                <a:ext cx="4248472" cy="2554545"/>
              </a:xfrm>
              <a:prstGeom prst="rect">
                <a:avLst/>
              </a:prstGeom>
              <a:blipFill rotWithShape="1">
                <a:blip r:embed="rId2"/>
                <a:stretch>
                  <a:fillRect l="-3577" t="-2850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8513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4"/>
          <p:cNvSpPr txBox="1">
            <a:spLocks noChangeArrowheads="1"/>
          </p:cNvSpPr>
          <p:nvPr/>
        </p:nvSpPr>
        <p:spPr bwMode="auto">
          <a:xfrm>
            <a:off x="248225" y="3678123"/>
            <a:ext cx="8568952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GB" altLang="en-US" dirty="0" smtClean="0">
                <a:latin typeface="Euphemia" panose="020B0503040102020104" pitchFamily="34" charset="0"/>
              </a:rPr>
              <a:t>Can you draw a diagram to help you to solve </a:t>
            </a:r>
            <a:r>
              <a:rPr lang="en-GB" altLang="en-US" dirty="0" smtClean="0">
                <a:latin typeface="Euphemia" panose="020B0503040102020104" pitchFamily="34" charset="0"/>
              </a:rPr>
              <a:t>this pair of simultaneous equations?</a:t>
            </a:r>
            <a:endParaRPr lang="en-GB" altLang="en-US" dirty="0">
              <a:latin typeface="Euphemia" panose="020B0503040102020104" pitchFamily="34" charset="0"/>
            </a:endParaRPr>
          </a:p>
        </p:txBody>
      </p:sp>
      <p:sp>
        <p:nvSpPr>
          <p:cNvPr id="5" name="TextBox 34"/>
          <p:cNvSpPr txBox="1">
            <a:spLocks noChangeArrowheads="1"/>
          </p:cNvSpPr>
          <p:nvPr/>
        </p:nvSpPr>
        <p:spPr bwMode="auto">
          <a:xfrm>
            <a:off x="269048" y="4701858"/>
            <a:ext cx="792162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GB" altLang="en-US" dirty="0" smtClean="0">
                <a:latin typeface="Euphemia" panose="020B0503040102020104" pitchFamily="34" charset="0"/>
              </a:rPr>
              <a:t>How was this question different to the other?</a:t>
            </a:r>
            <a:endParaRPr lang="en-GB" altLang="en-US" dirty="0">
              <a:latin typeface="Euphemia" panose="020B0503040102020104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/>
              <p:cNvSpPr txBox="1"/>
              <p:nvPr/>
            </p:nvSpPr>
            <p:spPr>
              <a:xfrm>
                <a:off x="1979712" y="332656"/>
                <a:ext cx="4248472" cy="2554545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GB" sz="3200" dirty="0" smtClean="0"/>
                  <a:t>Solve </a:t>
                </a:r>
              </a:p>
              <a:p>
                <a:endParaRPr lang="en-GB" sz="3200" dirty="0"/>
              </a:p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0" i="1" smtClean="0">
                          <a:latin typeface="Cambria Math"/>
                        </a:rPr>
                        <m:t>5</m:t>
                      </m:r>
                      <m:r>
                        <a:rPr lang="en-GB" sz="3200" b="0" i="1" smtClean="0">
                          <a:latin typeface="Cambria Math"/>
                        </a:rPr>
                        <m:t>𝑥</m:t>
                      </m:r>
                      <m:r>
                        <a:rPr lang="en-GB" sz="3200" b="0" i="1" smtClean="0">
                          <a:latin typeface="Cambria Math"/>
                        </a:rPr>
                        <m:t>−</m:t>
                      </m:r>
                      <m:r>
                        <a:rPr lang="en-GB" sz="3200" b="0" i="1" smtClean="0">
                          <a:latin typeface="Cambria Math"/>
                        </a:rPr>
                        <m:t>𝑦</m:t>
                      </m:r>
                      <m:r>
                        <a:rPr lang="en-GB" sz="3200" b="0" i="1" smtClean="0">
                          <a:latin typeface="Cambria Math"/>
                        </a:rPr>
                        <m:t>=57 </m:t>
                      </m:r>
                    </m:oMath>
                  </m:oMathPara>
                </a14:m>
                <a:endParaRPr lang="en-GB" sz="3200" b="0" dirty="0" smtClean="0"/>
              </a:p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0" i="1" smtClean="0">
                          <a:latin typeface="Cambria Math"/>
                        </a:rPr>
                        <m:t>3</m:t>
                      </m:r>
                      <m:r>
                        <a:rPr lang="en-GB" sz="3200" b="0" i="1" smtClean="0">
                          <a:latin typeface="Cambria Math"/>
                        </a:rPr>
                        <m:t>𝑥</m:t>
                      </m:r>
                      <m:r>
                        <a:rPr lang="en-GB" sz="3200" b="0" i="1" smtClean="0">
                          <a:latin typeface="Cambria Math"/>
                        </a:rPr>
                        <m:t>+</m:t>
                      </m:r>
                      <m:r>
                        <a:rPr lang="en-GB" sz="3200" b="0" i="1" smtClean="0">
                          <a:latin typeface="Cambria Math"/>
                        </a:rPr>
                        <m:t>𝑦</m:t>
                      </m:r>
                      <m:r>
                        <a:rPr lang="en-GB" sz="3200" b="0" i="1" smtClean="0">
                          <a:latin typeface="Cambria Math"/>
                        </a:rPr>
                        <m:t>=24</m:t>
                      </m:r>
                    </m:oMath>
                  </m:oMathPara>
                </a14:m>
                <a:endParaRPr lang="en-GB" sz="3200" dirty="0" smtClean="0"/>
              </a:p>
              <a:p>
                <a:endParaRPr lang="en-GB" sz="3200" dirty="0"/>
              </a:p>
            </p:txBody>
          </p:sp>
        </mc:Choice>
        <mc:Fallback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79712" y="332656"/>
                <a:ext cx="4248472" cy="2554545"/>
              </a:xfrm>
              <a:prstGeom prst="rect">
                <a:avLst/>
              </a:prstGeom>
              <a:blipFill rotWithShape="1">
                <a:blip r:embed="rId2"/>
                <a:stretch>
                  <a:fillRect l="-3577" t="-2850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290539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Box 3"/>
              <p:cNvSpPr txBox="1"/>
              <p:nvPr/>
            </p:nvSpPr>
            <p:spPr>
              <a:xfrm>
                <a:off x="251520" y="332656"/>
                <a:ext cx="4248472" cy="2554545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GB" sz="3200" dirty="0" smtClean="0"/>
                  <a:t>Solve </a:t>
                </a:r>
              </a:p>
              <a:p>
                <a:endParaRPr lang="en-GB" sz="3200" dirty="0"/>
              </a:p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0" i="1" smtClean="0">
                          <a:latin typeface="Cambria Math"/>
                        </a:rPr>
                        <m:t>𝑥</m:t>
                      </m:r>
                      <m:r>
                        <a:rPr lang="en-GB" sz="3200" b="0" i="1" smtClean="0">
                          <a:latin typeface="Cambria Math"/>
                        </a:rPr>
                        <m:t>+5</m:t>
                      </m:r>
                      <m:r>
                        <a:rPr lang="en-GB" sz="3200" b="0" i="1" smtClean="0">
                          <a:latin typeface="Cambria Math"/>
                        </a:rPr>
                        <m:t>𝑦</m:t>
                      </m:r>
                      <m:r>
                        <a:rPr lang="en-GB" sz="3200" b="0" i="1" smtClean="0">
                          <a:latin typeface="Cambria Math"/>
                        </a:rPr>
                        <m:t>=57 </m:t>
                      </m:r>
                    </m:oMath>
                  </m:oMathPara>
                </a14:m>
                <a:endParaRPr lang="en-GB" sz="3200" b="0" dirty="0" smtClean="0"/>
              </a:p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0" i="1" smtClean="0">
                          <a:latin typeface="Cambria Math"/>
                        </a:rPr>
                        <m:t>𝑥</m:t>
                      </m:r>
                      <m:r>
                        <a:rPr lang="en-GB" sz="3200" b="0" i="1" smtClean="0">
                          <a:latin typeface="Cambria Math"/>
                        </a:rPr>
                        <m:t>+2</m:t>
                      </m:r>
                      <m:r>
                        <a:rPr lang="en-GB" sz="3200" b="0" i="1" smtClean="0">
                          <a:latin typeface="Cambria Math"/>
                        </a:rPr>
                        <m:t>𝑦</m:t>
                      </m:r>
                      <m:r>
                        <a:rPr lang="en-GB" sz="3200" b="0" i="1" smtClean="0">
                          <a:latin typeface="Cambria Math"/>
                        </a:rPr>
                        <m:t>=24</m:t>
                      </m:r>
                    </m:oMath>
                  </m:oMathPara>
                </a14:m>
                <a:endParaRPr lang="en-GB" sz="3200" dirty="0" smtClean="0"/>
              </a:p>
              <a:p>
                <a:endParaRPr lang="en-GB" sz="3200" dirty="0"/>
              </a:p>
            </p:txBody>
          </p:sp>
        </mc:Choice>
        <mc:Fallback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1520" y="332656"/>
                <a:ext cx="4248472" cy="2554545"/>
              </a:xfrm>
              <a:prstGeom prst="rect">
                <a:avLst/>
              </a:prstGeom>
              <a:blipFill rotWithShape="1">
                <a:blip r:embed="rId2"/>
                <a:stretch>
                  <a:fillRect l="-3433" t="-2850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" name="TextBox 4"/>
              <p:cNvSpPr txBox="1"/>
              <p:nvPr/>
            </p:nvSpPr>
            <p:spPr>
              <a:xfrm>
                <a:off x="4659652" y="332656"/>
                <a:ext cx="4248472" cy="2554545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GB" sz="3200" dirty="0" smtClean="0"/>
                  <a:t>Solve </a:t>
                </a:r>
              </a:p>
              <a:p>
                <a:endParaRPr lang="en-GB" sz="3200" dirty="0"/>
              </a:p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0" i="1" smtClean="0">
                          <a:latin typeface="Cambria Math"/>
                        </a:rPr>
                        <m:t>5</m:t>
                      </m:r>
                      <m:r>
                        <a:rPr lang="en-GB" sz="3200" b="0" i="1" smtClean="0">
                          <a:latin typeface="Cambria Math"/>
                        </a:rPr>
                        <m:t>𝑥</m:t>
                      </m:r>
                      <m:r>
                        <a:rPr lang="en-GB" sz="3200" b="0" i="1" smtClean="0">
                          <a:latin typeface="Cambria Math"/>
                        </a:rPr>
                        <m:t>−</m:t>
                      </m:r>
                      <m:r>
                        <a:rPr lang="en-GB" sz="3200" b="0" i="1" smtClean="0">
                          <a:latin typeface="Cambria Math"/>
                        </a:rPr>
                        <m:t>𝑦</m:t>
                      </m:r>
                      <m:r>
                        <a:rPr lang="en-GB" sz="3200" b="0" i="1" smtClean="0">
                          <a:latin typeface="Cambria Math"/>
                        </a:rPr>
                        <m:t>=27 </m:t>
                      </m:r>
                    </m:oMath>
                  </m:oMathPara>
                </a14:m>
                <a:endParaRPr lang="en-GB" sz="3200" b="0" dirty="0" smtClean="0"/>
              </a:p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0" i="1" smtClean="0">
                          <a:latin typeface="Cambria Math"/>
                        </a:rPr>
                        <m:t>2</m:t>
                      </m:r>
                      <m:r>
                        <a:rPr lang="en-GB" sz="3200" b="0" i="1" smtClean="0">
                          <a:latin typeface="Cambria Math"/>
                        </a:rPr>
                        <m:t>𝑥</m:t>
                      </m:r>
                      <m:r>
                        <a:rPr lang="en-GB" sz="3200" b="0" i="1" smtClean="0">
                          <a:latin typeface="Cambria Math"/>
                        </a:rPr>
                        <m:t>+</m:t>
                      </m:r>
                      <m:r>
                        <a:rPr lang="en-GB" sz="3200" b="0" i="1" smtClean="0">
                          <a:latin typeface="Cambria Math"/>
                        </a:rPr>
                        <m:t>𝑦</m:t>
                      </m:r>
                      <m:r>
                        <a:rPr lang="en-GB" sz="3200" b="0" i="1" smtClean="0">
                          <a:latin typeface="Cambria Math"/>
                        </a:rPr>
                        <m:t>=15</m:t>
                      </m:r>
                    </m:oMath>
                  </m:oMathPara>
                </a14:m>
                <a:endParaRPr lang="en-GB" sz="3200" b="0" dirty="0" smtClean="0"/>
              </a:p>
              <a:p>
                <a:endParaRPr lang="en-GB" sz="3200" dirty="0"/>
              </a:p>
            </p:txBody>
          </p:sp>
        </mc:Choice>
        <mc:Fallback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59652" y="332656"/>
                <a:ext cx="4248472" cy="2554545"/>
              </a:xfrm>
              <a:prstGeom prst="rect">
                <a:avLst/>
              </a:prstGeom>
              <a:blipFill rotWithShape="1">
                <a:blip r:embed="rId3"/>
                <a:stretch>
                  <a:fillRect l="-3433" t="-2850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" name="Rectangle 5"/>
              <p:cNvSpPr/>
              <p:nvPr/>
            </p:nvSpPr>
            <p:spPr>
              <a:xfrm>
                <a:off x="165112" y="3428998"/>
                <a:ext cx="446448" cy="630507"/>
              </a:xfrm>
              <a:prstGeom prst="rect">
                <a:avLst/>
              </a:prstGeom>
              <a:solidFill>
                <a:srgbClr val="FF0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𝑥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5112" y="3428998"/>
                <a:ext cx="446448" cy="630507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" name="Rectangle 7"/>
              <p:cNvSpPr/>
              <p:nvPr/>
            </p:nvSpPr>
            <p:spPr>
              <a:xfrm>
                <a:off x="611560" y="3428998"/>
                <a:ext cx="684076" cy="630508"/>
              </a:xfrm>
              <a:prstGeom prst="rect">
                <a:avLst/>
              </a:prstGeom>
              <a:solidFill>
                <a:srgbClr val="FFFF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40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𝑦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8" name="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1560" y="3428998"/>
                <a:ext cx="684076" cy="630508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" name="Rectangle 8"/>
              <p:cNvSpPr/>
              <p:nvPr/>
            </p:nvSpPr>
            <p:spPr>
              <a:xfrm>
                <a:off x="3311496" y="3428997"/>
                <a:ext cx="684076" cy="634639"/>
              </a:xfrm>
              <a:prstGeom prst="rect">
                <a:avLst/>
              </a:prstGeom>
              <a:solidFill>
                <a:srgbClr val="FFFF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40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𝑦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9" name="Rectangle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11496" y="3428997"/>
                <a:ext cx="684076" cy="634639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" name="Rectangle 9"/>
              <p:cNvSpPr/>
              <p:nvPr/>
            </p:nvSpPr>
            <p:spPr>
              <a:xfrm>
                <a:off x="2627420" y="3428998"/>
                <a:ext cx="684076" cy="630508"/>
              </a:xfrm>
              <a:prstGeom prst="rect">
                <a:avLst/>
              </a:prstGeom>
              <a:solidFill>
                <a:srgbClr val="FFFF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40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𝑦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10" name="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27420" y="3428998"/>
                <a:ext cx="684076" cy="630508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1" name="Rectangle 10"/>
              <p:cNvSpPr/>
              <p:nvPr/>
            </p:nvSpPr>
            <p:spPr>
              <a:xfrm>
                <a:off x="1943344" y="3428998"/>
                <a:ext cx="684076" cy="630507"/>
              </a:xfrm>
              <a:prstGeom prst="rect">
                <a:avLst/>
              </a:prstGeom>
              <a:solidFill>
                <a:srgbClr val="FFFF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40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𝑦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11" name="Rectangle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43344" y="3428998"/>
                <a:ext cx="684076" cy="630507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2" name="Rectangle 11"/>
              <p:cNvSpPr/>
              <p:nvPr/>
            </p:nvSpPr>
            <p:spPr>
              <a:xfrm>
                <a:off x="1295636" y="3428998"/>
                <a:ext cx="684076" cy="630508"/>
              </a:xfrm>
              <a:prstGeom prst="rect">
                <a:avLst/>
              </a:prstGeom>
              <a:solidFill>
                <a:srgbClr val="FFFF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40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𝑦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95636" y="3428998"/>
                <a:ext cx="684076" cy="630508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3" name="Rectangle 12"/>
              <p:cNvSpPr/>
              <p:nvPr/>
            </p:nvSpPr>
            <p:spPr>
              <a:xfrm>
                <a:off x="611561" y="5046481"/>
                <a:ext cx="684076" cy="596464"/>
              </a:xfrm>
              <a:prstGeom prst="rect">
                <a:avLst/>
              </a:prstGeom>
              <a:solidFill>
                <a:srgbClr val="FFFF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40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𝑦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1561" y="5046481"/>
                <a:ext cx="684076" cy="596464"/>
              </a:xfrm>
              <a:prstGeom prst="rect">
                <a:avLst/>
              </a:prstGeom>
              <a:blipFill rotWithShape="1">
                <a:blip r:embed="rId10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4" name="Rectangle 13"/>
              <p:cNvSpPr/>
              <p:nvPr/>
            </p:nvSpPr>
            <p:spPr>
              <a:xfrm>
                <a:off x="1295636" y="5046481"/>
                <a:ext cx="684076" cy="594542"/>
              </a:xfrm>
              <a:prstGeom prst="rect">
                <a:avLst/>
              </a:prstGeom>
              <a:solidFill>
                <a:srgbClr val="FFFF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40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𝑦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14" name="Rectangle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95636" y="5046481"/>
                <a:ext cx="684076" cy="594542"/>
              </a:xfrm>
              <a:prstGeom prst="rect">
                <a:avLst/>
              </a:prstGeom>
              <a:blipFill rotWithShape="1">
                <a:blip r:embed="rId11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5" name="Rectangle 14"/>
              <p:cNvSpPr/>
              <p:nvPr/>
            </p:nvSpPr>
            <p:spPr>
              <a:xfrm>
                <a:off x="165113" y="4059505"/>
                <a:ext cx="3830460" cy="717421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 57</m:t>
                      </m:r>
                    </m:oMath>
                  </m:oMathPara>
                </a14:m>
                <a:endParaRPr lang="en-GB" sz="3200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15" name="Rectangle 1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5113" y="4059505"/>
                <a:ext cx="3830460" cy="717421"/>
              </a:xfrm>
              <a:prstGeom prst="rect">
                <a:avLst/>
              </a:prstGeom>
              <a:blipFill rotWithShape="1">
                <a:blip r:embed="rId12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6" name="Rectangle 15"/>
              <p:cNvSpPr/>
              <p:nvPr/>
            </p:nvSpPr>
            <p:spPr>
              <a:xfrm>
                <a:off x="150865" y="5641022"/>
                <a:ext cx="1828847" cy="700209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 24</m:t>
                      </m:r>
                    </m:oMath>
                  </m:oMathPara>
                </a14:m>
                <a:endParaRPr lang="en-GB" sz="3200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16" name="Rectangle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0865" y="5641022"/>
                <a:ext cx="1828847" cy="700209"/>
              </a:xfrm>
              <a:prstGeom prst="rect">
                <a:avLst/>
              </a:prstGeom>
              <a:blipFill rotWithShape="1">
                <a:blip r:embed="rId13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7" name="Rectangle 16"/>
              <p:cNvSpPr/>
              <p:nvPr/>
            </p:nvSpPr>
            <p:spPr>
              <a:xfrm>
                <a:off x="165113" y="5046481"/>
                <a:ext cx="446448" cy="594541"/>
              </a:xfrm>
              <a:prstGeom prst="rect">
                <a:avLst/>
              </a:prstGeom>
              <a:solidFill>
                <a:srgbClr val="FF0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𝑥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17" name="Rectangle 1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5113" y="5046481"/>
                <a:ext cx="446448" cy="594541"/>
              </a:xfrm>
              <a:prstGeom prst="rect">
                <a:avLst/>
              </a:prstGeom>
              <a:blipFill rotWithShape="1">
                <a:blip r:embed="rId14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9" name="Rectangle 18"/>
              <p:cNvSpPr/>
              <p:nvPr/>
            </p:nvSpPr>
            <p:spPr>
              <a:xfrm>
                <a:off x="4682314" y="3428999"/>
                <a:ext cx="684076" cy="634637"/>
              </a:xfrm>
              <a:prstGeom prst="rect">
                <a:avLst/>
              </a:prstGeom>
              <a:solidFill>
                <a:srgbClr val="FFC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40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40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𝑥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19" name="Rectangle 1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82314" y="3428999"/>
                <a:ext cx="684076" cy="634637"/>
              </a:xfrm>
              <a:prstGeom prst="rect">
                <a:avLst/>
              </a:prstGeom>
              <a:blipFill rotWithShape="1">
                <a:blip r:embed="rId15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0" name="Rectangle 19"/>
              <p:cNvSpPr/>
              <p:nvPr/>
            </p:nvSpPr>
            <p:spPr>
              <a:xfrm>
                <a:off x="5366390" y="3428999"/>
                <a:ext cx="684076" cy="628524"/>
              </a:xfrm>
              <a:prstGeom prst="rect">
                <a:avLst/>
              </a:prstGeom>
              <a:solidFill>
                <a:srgbClr val="FFC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40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40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𝑥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20" name="Rectangle 1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66390" y="3428999"/>
                <a:ext cx="684076" cy="628524"/>
              </a:xfrm>
              <a:prstGeom prst="rect">
                <a:avLst/>
              </a:prstGeom>
              <a:blipFill rotWithShape="1">
                <a:blip r:embed="rId16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1" name="Rectangle 20"/>
              <p:cNvSpPr/>
              <p:nvPr/>
            </p:nvSpPr>
            <p:spPr>
              <a:xfrm>
                <a:off x="7420304" y="3428999"/>
                <a:ext cx="684076" cy="634638"/>
              </a:xfrm>
              <a:prstGeom prst="rect">
                <a:avLst/>
              </a:prstGeom>
              <a:solidFill>
                <a:srgbClr val="FFC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40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40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𝑥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21" name="Rectangle 2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20304" y="3428999"/>
                <a:ext cx="684076" cy="634638"/>
              </a:xfrm>
              <a:prstGeom prst="rect">
                <a:avLst/>
              </a:prstGeom>
              <a:blipFill rotWithShape="1">
                <a:blip r:embed="rId17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2" name="Rectangle 21"/>
              <p:cNvSpPr/>
              <p:nvPr/>
            </p:nvSpPr>
            <p:spPr>
              <a:xfrm>
                <a:off x="6734542" y="3428999"/>
                <a:ext cx="684076" cy="634638"/>
              </a:xfrm>
              <a:prstGeom prst="rect">
                <a:avLst/>
              </a:prstGeom>
              <a:solidFill>
                <a:srgbClr val="FFC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40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40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𝑥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22" name="Rectangle 2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34542" y="3428999"/>
                <a:ext cx="684076" cy="634638"/>
              </a:xfrm>
              <a:prstGeom prst="rect">
                <a:avLst/>
              </a:prstGeom>
              <a:blipFill rotWithShape="1">
                <a:blip r:embed="rId18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3" name="Rectangle 22"/>
              <p:cNvSpPr/>
              <p:nvPr/>
            </p:nvSpPr>
            <p:spPr>
              <a:xfrm>
                <a:off x="6050466" y="3428999"/>
                <a:ext cx="684076" cy="628524"/>
              </a:xfrm>
              <a:prstGeom prst="rect">
                <a:avLst/>
              </a:prstGeom>
              <a:solidFill>
                <a:srgbClr val="FFC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40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40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𝑥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23" name="Rectangle 2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50466" y="3428999"/>
                <a:ext cx="684076" cy="628524"/>
              </a:xfrm>
              <a:prstGeom prst="rect">
                <a:avLst/>
              </a:prstGeom>
              <a:blipFill rotWithShape="1">
                <a:blip r:embed="rId19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4" name="Rectangle 23"/>
              <p:cNvSpPr/>
              <p:nvPr/>
            </p:nvSpPr>
            <p:spPr>
              <a:xfrm>
                <a:off x="7479301" y="4057523"/>
                <a:ext cx="625079" cy="719404"/>
              </a:xfrm>
              <a:prstGeom prst="rect">
                <a:avLst/>
              </a:prstGeom>
              <a:solidFill>
                <a:srgbClr val="92D05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40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40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𝑦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24" name="Rectangle 2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79301" y="4057523"/>
                <a:ext cx="625079" cy="719404"/>
              </a:xfrm>
              <a:prstGeom prst="rect">
                <a:avLst/>
              </a:prstGeom>
              <a:blipFill rotWithShape="1">
                <a:blip r:embed="rId20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5" name="Rectangle 24"/>
              <p:cNvSpPr/>
              <p:nvPr/>
            </p:nvSpPr>
            <p:spPr>
              <a:xfrm>
                <a:off x="4682314" y="4057523"/>
                <a:ext cx="2801680" cy="721326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 27</m:t>
                      </m:r>
                    </m:oMath>
                  </m:oMathPara>
                </a14:m>
                <a:endParaRPr lang="en-GB" sz="3200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25" name="Rectangle 2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82314" y="4057523"/>
                <a:ext cx="2801680" cy="721326"/>
              </a:xfrm>
              <a:prstGeom prst="rect">
                <a:avLst/>
              </a:prstGeom>
              <a:blipFill rotWithShape="1">
                <a:blip r:embed="rId21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9" name="Rectangle 28"/>
              <p:cNvSpPr/>
              <p:nvPr/>
            </p:nvSpPr>
            <p:spPr>
              <a:xfrm>
                <a:off x="4688417" y="5681119"/>
                <a:ext cx="1987128" cy="700209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 15</m:t>
                      </m:r>
                    </m:oMath>
                  </m:oMathPara>
                </a14:m>
                <a:endParaRPr lang="en-GB" sz="3200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29" name="Rectangle 2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88417" y="5681119"/>
                <a:ext cx="1987128" cy="700209"/>
              </a:xfrm>
              <a:prstGeom prst="rect">
                <a:avLst/>
              </a:prstGeom>
              <a:blipFill rotWithShape="1">
                <a:blip r:embed="rId22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0" name="Rectangle 29"/>
              <p:cNvSpPr/>
              <p:nvPr/>
            </p:nvSpPr>
            <p:spPr>
              <a:xfrm>
                <a:off x="4682314" y="5046482"/>
                <a:ext cx="684076" cy="634637"/>
              </a:xfrm>
              <a:prstGeom prst="rect">
                <a:avLst/>
              </a:prstGeom>
              <a:solidFill>
                <a:srgbClr val="FFC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40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40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𝑥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30" name="Rectangle 2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82314" y="5046482"/>
                <a:ext cx="684076" cy="634637"/>
              </a:xfrm>
              <a:prstGeom prst="rect">
                <a:avLst/>
              </a:prstGeom>
              <a:blipFill rotWithShape="1">
                <a:blip r:embed="rId23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1" name="Rectangle 30"/>
              <p:cNvSpPr/>
              <p:nvPr/>
            </p:nvSpPr>
            <p:spPr>
              <a:xfrm>
                <a:off x="5366390" y="5046482"/>
                <a:ext cx="684076" cy="634637"/>
              </a:xfrm>
              <a:prstGeom prst="rect">
                <a:avLst/>
              </a:prstGeom>
              <a:solidFill>
                <a:srgbClr val="FFC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40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40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𝑥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31" name="Rectangle 3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66390" y="5046482"/>
                <a:ext cx="684076" cy="634637"/>
              </a:xfrm>
              <a:prstGeom prst="rect">
                <a:avLst/>
              </a:prstGeom>
              <a:blipFill rotWithShape="1">
                <a:blip r:embed="rId24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2" name="Rectangle 31"/>
              <p:cNvSpPr/>
              <p:nvPr/>
            </p:nvSpPr>
            <p:spPr>
              <a:xfrm>
                <a:off x="6050466" y="5050006"/>
                <a:ext cx="625079" cy="631113"/>
              </a:xfrm>
              <a:prstGeom prst="rect">
                <a:avLst/>
              </a:prstGeom>
              <a:solidFill>
                <a:srgbClr val="92D05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40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40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𝑦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32" name="Rectangle 3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50466" y="5050006"/>
                <a:ext cx="625079" cy="631113"/>
              </a:xfrm>
              <a:prstGeom prst="rect">
                <a:avLst/>
              </a:prstGeom>
              <a:blipFill rotWithShape="1">
                <a:blip r:embed="rId25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3" name="TextBox 32"/>
          <p:cNvSpPr txBox="1">
            <a:spLocks noChangeArrowheads="1"/>
          </p:cNvSpPr>
          <p:nvPr/>
        </p:nvSpPr>
        <p:spPr bwMode="auto">
          <a:xfrm>
            <a:off x="2048282" y="5050006"/>
            <a:ext cx="1947292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en-GB" altLang="en-US" b="1" dirty="0" smtClean="0">
                <a:solidFill>
                  <a:srgbClr val="C00000"/>
                </a:solidFill>
                <a:latin typeface="Calibri" panose="020F0502020204030204" pitchFamily="34" charset="0"/>
              </a:rPr>
              <a:t>Using the difference</a:t>
            </a:r>
            <a:endParaRPr lang="en-GB" altLang="en-US" b="1" dirty="0">
              <a:solidFill>
                <a:srgbClr val="C00000"/>
              </a:solidFill>
              <a:latin typeface="Calibri" panose="020F0502020204030204" pitchFamily="34" charset="0"/>
            </a:endParaRPr>
          </a:p>
        </p:txBody>
      </p:sp>
      <p:sp>
        <p:nvSpPr>
          <p:cNvPr id="34" name="TextBox 33"/>
          <p:cNvSpPr txBox="1">
            <a:spLocks noChangeArrowheads="1"/>
          </p:cNvSpPr>
          <p:nvPr/>
        </p:nvSpPr>
        <p:spPr bwMode="auto">
          <a:xfrm>
            <a:off x="6670290" y="5046481"/>
            <a:ext cx="1947292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en-GB" altLang="en-US" b="1" dirty="0" smtClean="0">
                <a:solidFill>
                  <a:srgbClr val="C00000"/>
                </a:solidFill>
                <a:latin typeface="Calibri" panose="020F0502020204030204" pitchFamily="34" charset="0"/>
              </a:rPr>
              <a:t>Using the sum</a:t>
            </a:r>
            <a:endParaRPr lang="en-GB" altLang="en-US" b="1" dirty="0">
              <a:solidFill>
                <a:srgbClr val="C0000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30828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9" grpId="0" animBg="1"/>
      <p:bldP spid="30" grpId="0" animBg="1"/>
      <p:bldP spid="31" grpId="0" animBg="1"/>
      <p:bldP spid="32" grpId="0" animBg="1"/>
      <p:bldP spid="33" grpId="0"/>
      <p:bldP spid="3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Box 3"/>
              <p:cNvSpPr txBox="1"/>
              <p:nvPr/>
            </p:nvSpPr>
            <p:spPr>
              <a:xfrm>
                <a:off x="251520" y="332656"/>
                <a:ext cx="4248472" cy="2554545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GB" sz="3200" dirty="0" smtClean="0">
                    <a:solidFill>
                      <a:srgbClr val="000000"/>
                    </a:solidFill>
                  </a:rPr>
                  <a:t>Solve </a:t>
                </a:r>
              </a:p>
              <a:p>
                <a:endParaRPr lang="en-GB" sz="3200" dirty="0">
                  <a:solidFill>
                    <a:srgbClr val="000000"/>
                  </a:solidFill>
                </a:endParaRPr>
              </a:p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𝑥</m:t>
                      </m:r>
                      <m:r>
                        <a:rPr lang="en-GB" sz="32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+5</m:t>
                      </m:r>
                      <m:r>
                        <a:rPr lang="en-GB" sz="32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𝑦</m:t>
                      </m:r>
                      <m:r>
                        <a:rPr lang="en-GB" sz="32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=57 </m:t>
                      </m:r>
                    </m:oMath>
                  </m:oMathPara>
                </a14:m>
                <a:endParaRPr lang="en-GB" sz="3200" dirty="0" smtClean="0">
                  <a:solidFill>
                    <a:srgbClr val="000000"/>
                  </a:solidFill>
                </a:endParaRPr>
              </a:p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𝑥</m:t>
                      </m:r>
                      <m:r>
                        <a:rPr lang="en-GB" sz="32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+2</m:t>
                      </m:r>
                      <m:r>
                        <a:rPr lang="en-GB" sz="32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𝑦</m:t>
                      </m:r>
                      <m:r>
                        <a:rPr lang="en-GB" sz="32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=24</m:t>
                      </m:r>
                    </m:oMath>
                  </m:oMathPara>
                </a14:m>
                <a:endParaRPr lang="en-GB" sz="3200" dirty="0" smtClean="0">
                  <a:solidFill>
                    <a:srgbClr val="000000"/>
                  </a:solidFill>
                </a:endParaRPr>
              </a:p>
              <a:p>
                <a:endParaRPr lang="en-GB" sz="3200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1520" y="332656"/>
                <a:ext cx="4248472" cy="2554545"/>
              </a:xfrm>
              <a:prstGeom prst="rect">
                <a:avLst/>
              </a:prstGeom>
              <a:blipFill rotWithShape="1">
                <a:blip r:embed="rId2"/>
                <a:stretch>
                  <a:fillRect l="-3433" t="-2850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" name="TextBox 4"/>
              <p:cNvSpPr txBox="1"/>
              <p:nvPr/>
            </p:nvSpPr>
            <p:spPr>
              <a:xfrm>
                <a:off x="4659652" y="332656"/>
                <a:ext cx="4248472" cy="2554545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GB" sz="3200" dirty="0" smtClean="0">
                    <a:solidFill>
                      <a:srgbClr val="000000"/>
                    </a:solidFill>
                  </a:rPr>
                  <a:t>Solve </a:t>
                </a:r>
              </a:p>
              <a:p>
                <a:endParaRPr lang="en-GB" sz="3200" dirty="0">
                  <a:solidFill>
                    <a:srgbClr val="000000"/>
                  </a:solidFill>
                </a:endParaRPr>
              </a:p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5</m:t>
                      </m:r>
                      <m:r>
                        <a:rPr lang="en-GB" sz="32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𝑥</m:t>
                      </m:r>
                      <m:r>
                        <a:rPr lang="en-GB" sz="32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−</m:t>
                      </m:r>
                      <m:r>
                        <a:rPr lang="en-GB" sz="32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𝑦</m:t>
                      </m:r>
                      <m:r>
                        <a:rPr lang="en-GB" sz="32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=27 </m:t>
                      </m:r>
                    </m:oMath>
                  </m:oMathPara>
                </a14:m>
                <a:endParaRPr lang="en-GB" sz="3200" dirty="0" smtClean="0">
                  <a:solidFill>
                    <a:srgbClr val="000000"/>
                  </a:solidFill>
                </a:endParaRPr>
              </a:p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2</m:t>
                      </m:r>
                      <m:r>
                        <a:rPr lang="en-GB" sz="32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𝑥</m:t>
                      </m:r>
                      <m:r>
                        <a:rPr lang="en-GB" sz="32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+</m:t>
                      </m:r>
                      <m:r>
                        <a:rPr lang="en-GB" sz="32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𝑦</m:t>
                      </m:r>
                      <m:r>
                        <a:rPr lang="en-GB" sz="32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=15</m:t>
                      </m:r>
                    </m:oMath>
                  </m:oMathPara>
                </a14:m>
                <a:endParaRPr lang="en-GB" sz="3200" dirty="0" smtClean="0">
                  <a:solidFill>
                    <a:srgbClr val="000000"/>
                  </a:solidFill>
                </a:endParaRPr>
              </a:p>
              <a:p>
                <a:endParaRPr lang="en-GB" sz="3200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59652" y="332656"/>
                <a:ext cx="4248472" cy="2554545"/>
              </a:xfrm>
              <a:prstGeom prst="rect">
                <a:avLst/>
              </a:prstGeom>
              <a:blipFill rotWithShape="1">
                <a:blip r:embed="rId3"/>
                <a:stretch>
                  <a:fillRect l="-3433" t="-2850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" name="Rectangle 1"/>
              <p:cNvSpPr/>
              <p:nvPr/>
            </p:nvSpPr>
            <p:spPr>
              <a:xfrm>
                <a:off x="223878" y="3429000"/>
                <a:ext cx="4132098" cy="120032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i="1">
                          <a:solidFill>
                            <a:srgbClr val="000000"/>
                          </a:solidFill>
                          <a:latin typeface="Cambria Math"/>
                        </a:rPr>
                        <m:t>𝑥</m:t>
                      </m:r>
                      <m:r>
                        <a:rPr lang="en-GB" sz="3600" i="1">
                          <a:solidFill>
                            <a:srgbClr val="000000"/>
                          </a:solidFill>
                          <a:latin typeface="Cambria Math"/>
                        </a:rPr>
                        <m:t>+5</m:t>
                      </m:r>
                      <m:r>
                        <a:rPr lang="en-GB" sz="3600" i="1">
                          <a:solidFill>
                            <a:srgbClr val="000000"/>
                          </a:solidFill>
                          <a:latin typeface="Cambria Math"/>
                        </a:rPr>
                        <m:t>𝑦</m:t>
                      </m:r>
                      <m:r>
                        <a:rPr lang="en-GB" sz="3600" i="1">
                          <a:solidFill>
                            <a:srgbClr val="000000"/>
                          </a:solidFill>
                          <a:latin typeface="Cambria Math"/>
                        </a:rPr>
                        <m:t>=57 </m:t>
                      </m:r>
                    </m:oMath>
                  </m:oMathPara>
                </a14:m>
                <a:endParaRPr lang="en-GB" sz="3600" dirty="0">
                  <a:solidFill>
                    <a:srgbClr val="000000"/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i="1">
                          <a:solidFill>
                            <a:srgbClr val="000000"/>
                          </a:solidFill>
                          <a:latin typeface="Cambria Math"/>
                        </a:rPr>
                        <m:t>𝑥</m:t>
                      </m:r>
                      <m:r>
                        <a:rPr lang="en-GB" sz="3600" i="1">
                          <a:solidFill>
                            <a:srgbClr val="000000"/>
                          </a:solidFill>
                          <a:latin typeface="Cambria Math"/>
                        </a:rPr>
                        <m:t>+2</m:t>
                      </m:r>
                      <m:r>
                        <a:rPr lang="en-GB" sz="3600" i="1">
                          <a:solidFill>
                            <a:srgbClr val="000000"/>
                          </a:solidFill>
                          <a:latin typeface="Cambria Math"/>
                        </a:rPr>
                        <m:t>𝑦</m:t>
                      </m:r>
                      <m:r>
                        <a:rPr lang="en-GB" sz="3600" i="1">
                          <a:solidFill>
                            <a:srgbClr val="000000"/>
                          </a:solidFill>
                          <a:latin typeface="Cambria Math"/>
                        </a:rPr>
                        <m:t>=24</m:t>
                      </m:r>
                    </m:oMath>
                  </m:oMathPara>
                </a14:m>
                <a:endParaRPr lang="en-GB" sz="3600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3878" y="3429000"/>
                <a:ext cx="4132098" cy="1200329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" name="Straight Connector 6"/>
          <p:cNvCxnSpPr/>
          <p:nvPr/>
        </p:nvCxnSpPr>
        <p:spPr>
          <a:xfrm>
            <a:off x="467544" y="4725144"/>
            <a:ext cx="3600400" cy="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18" name="TextBox 17"/>
              <p:cNvSpPr txBox="1"/>
              <p:nvPr/>
            </p:nvSpPr>
            <p:spPr>
              <a:xfrm>
                <a:off x="467544" y="4243074"/>
                <a:ext cx="42191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/>
                        </a:rPr>
                        <m:t>−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544" y="4243074"/>
                <a:ext cx="421910" cy="369332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5" name="Rectangle 34"/>
              <p:cNvSpPr/>
              <p:nvPr/>
            </p:nvSpPr>
            <p:spPr>
              <a:xfrm>
                <a:off x="376278" y="4781729"/>
                <a:ext cx="4132098" cy="64633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     3</m:t>
                      </m:r>
                      <m:r>
                        <a:rPr lang="en-GB" sz="3600" i="1">
                          <a:solidFill>
                            <a:srgbClr val="000000"/>
                          </a:solidFill>
                          <a:latin typeface="Cambria Math"/>
                        </a:rPr>
                        <m:t>𝑦</m:t>
                      </m:r>
                      <m:r>
                        <a:rPr lang="en-GB" sz="3600" i="1">
                          <a:solidFill>
                            <a:srgbClr val="000000"/>
                          </a:solidFill>
                          <a:latin typeface="Cambria Math"/>
                        </a:rPr>
                        <m:t>=33 </m:t>
                      </m:r>
                    </m:oMath>
                  </m:oMathPara>
                </a14:m>
                <a:endParaRPr lang="en-GB" sz="3600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35" name="Rectangle 3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6278" y="4781729"/>
                <a:ext cx="4132098" cy="646331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6" name="Rectangle 25"/>
              <p:cNvSpPr/>
              <p:nvPr/>
            </p:nvSpPr>
            <p:spPr>
              <a:xfrm>
                <a:off x="4324171" y="3477344"/>
                <a:ext cx="4572000" cy="1200329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i="1">
                          <a:solidFill>
                            <a:srgbClr val="000000"/>
                          </a:solidFill>
                          <a:latin typeface="Cambria Math"/>
                        </a:rPr>
                        <m:t>5</m:t>
                      </m:r>
                      <m:r>
                        <a:rPr lang="en-GB" sz="3600" i="1">
                          <a:solidFill>
                            <a:srgbClr val="000000"/>
                          </a:solidFill>
                          <a:latin typeface="Cambria Math"/>
                        </a:rPr>
                        <m:t>𝑥</m:t>
                      </m:r>
                      <m:r>
                        <a:rPr lang="en-GB" sz="3600" i="1">
                          <a:solidFill>
                            <a:srgbClr val="000000"/>
                          </a:solidFill>
                          <a:latin typeface="Cambria Math"/>
                        </a:rPr>
                        <m:t>−</m:t>
                      </m:r>
                      <m:r>
                        <a:rPr lang="en-GB" sz="3600" i="1">
                          <a:solidFill>
                            <a:srgbClr val="000000"/>
                          </a:solidFill>
                          <a:latin typeface="Cambria Math"/>
                        </a:rPr>
                        <m:t>𝑦</m:t>
                      </m:r>
                      <m:r>
                        <a:rPr lang="en-GB" sz="3600" i="1">
                          <a:solidFill>
                            <a:srgbClr val="000000"/>
                          </a:solidFill>
                          <a:latin typeface="Cambria Math"/>
                        </a:rPr>
                        <m:t>=27 </m:t>
                      </m:r>
                    </m:oMath>
                  </m:oMathPara>
                </a14:m>
                <a:endParaRPr lang="en-GB" sz="3600" dirty="0">
                  <a:solidFill>
                    <a:srgbClr val="000000"/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i="1">
                          <a:solidFill>
                            <a:srgbClr val="000000"/>
                          </a:solidFill>
                          <a:latin typeface="Cambria Math"/>
                        </a:rPr>
                        <m:t>2</m:t>
                      </m:r>
                      <m:r>
                        <a:rPr lang="en-GB" sz="3600" i="1">
                          <a:solidFill>
                            <a:srgbClr val="000000"/>
                          </a:solidFill>
                          <a:latin typeface="Cambria Math"/>
                        </a:rPr>
                        <m:t>𝑥</m:t>
                      </m:r>
                      <m:r>
                        <a:rPr lang="en-GB" sz="3600" i="1">
                          <a:solidFill>
                            <a:srgbClr val="000000"/>
                          </a:solidFill>
                          <a:latin typeface="Cambria Math"/>
                        </a:rPr>
                        <m:t>+</m:t>
                      </m:r>
                      <m:r>
                        <a:rPr lang="en-GB" sz="3600" i="1">
                          <a:solidFill>
                            <a:srgbClr val="000000"/>
                          </a:solidFill>
                          <a:latin typeface="Cambria Math"/>
                        </a:rPr>
                        <m:t>𝑦</m:t>
                      </m:r>
                      <m:r>
                        <a:rPr lang="en-GB" sz="3600" i="1">
                          <a:solidFill>
                            <a:srgbClr val="000000"/>
                          </a:solidFill>
                          <a:latin typeface="Cambria Math"/>
                        </a:rPr>
                        <m:t>=15</m:t>
                      </m:r>
                    </m:oMath>
                  </m:oMathPara>
                </a14:m>
                <a:endParaRPr lang="en-GB" sz="3600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26" name="Rectangle 2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24171" y="3477344"/>
                <a:ext cx="4572000" cy="1200329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6" name="Straight Connector 35"/>
          <p:cNvCxnSpPr/>
          <p:nvPr/>
        </p:nvCxnSpPr>
        <p:spPr>
          <a:xfrm>
            <a:off x="4508376" y="4725144"/>
            <a:ext cx="3600400" cy="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37" name="TextBox 36"/>
              <p:cNvSpPr txBox="1"/>
              <p:nvPr/>
            </p:nvSpPr>
            <p:spPr>
              <a:xfrm>
                <a:off x="4788024" y="4207703"/>
                <a:ext cx="42191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/>
                        </a:rPr>
                        <m:t>+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37" name="TextBox 3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88024" y="4207703"/>
                <a:ext cx="421910" cy="369332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8" name="Rectangle 37"/>
              <p:cNvSpPr/>
              <p:nvPr/>
            </p:nvSpPr>
            <p:spPr>
              <a:xfrm>
                <a:off x="4297630" y="4781728"/>
                <a:ext cx="4132098" cy="64633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     7</m:t>
                      </m:r>
                      <m:r>
                        <a:rPr lang="en-GB" sz="36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𝑥</m:t>
                      </m:r>
                      <m:r>
                        <a:rPr lang="en-GB" sz="36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        =42 </m:t>
                      </m:r>
                    </m:oMath>
                  </m:oMathPara>
                </a14:m>
                <a:endParaRPr lang="en-GB" sz="3600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38" name="Rectangle 3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97630" y="4781728"/>
                <a:ext cx="4132098" cy="646331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9" name="TextBox 38"/>
          <p:cNvSpPr txBox="1">
            <a:spLocks noChangeArrowheads="1"/>
          </p:cNvSpPr>
          <p:nvPr/>
        </p:nvSpPr>
        <p:spPr bwMode="auto">
          <a:xfrm>
            <a:off x="375033" y="5892080"/>
            <a:ext cx="394697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en-GB" altLang="en-US" b="1" dirty="0" smtClean="0">
                <a:solidFill>
                  <a:srgbClr val="C00000"/>
                </a:solidFill>
                <a:latin typeface="Calibri" panose="020F0502020204030204" pitchFamily="34" charset="0"/>
              </a:rPr>
              <a:t>Using the difference</a:t>
            </a:r>
            <a:endParaRPr lang="en-GB" altLang="en-US" b="1" dirty="0">
              <a:solidFill>
                <a:srgbClr val="C00000"/>
              </a:solidFill>
              <a:latin typeface="Calibri" panose="020F0502020204030204" pitchFamily="34" charset="0"/>
            </a:endParaRPr>
          </a:p>
        </p:txBody>
      </p:sp>
      <p:sp>
        <p:nvSpPr>
          <p:cNvPr id="40" name="TextBox 39"/>
          <p:cNvSpPr txBox="1">
            <a:spLocks noChangeArrowheads="1"/>
          </p:cNvSpPr>
          <p:nvPr/>
        </p:nvSpPr>
        <p:spPr bwMode="auto">
          <a:xfrm>
            <a:off x="4579259" y="5892080"/>
            <a:ext cx="394697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en-GB" altLang="en-US" b="1" dirty="0" smtClean="0">
                <a:solidFill>
                  <a:srgbClr val="C00000"/>
                </a:solidFill>
                <a:latin typeface="Calibri" panose="020F0502020204030204" pitchFamily="34" charset="0"/>
              </a:rPr>
              <a:t>Using the sum</a:t>
            </a:r>
            <a:endParaRPr lang="en-GB" altLang="en-US" b="1" dirty="0">
              <a:solidFill>
                <a:srgbClr val="C0000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62180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35" grpId="0"/>
      <p:bldP spid="37" grpId="0"/>
      <p:bldP spid="38" grpId="0"/>
      <p:bldP spid="39" grpId="0"/>
      <p:bldP spid="4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274638"/>
            <a:ext cx="8712968" cy="1143000"/>
          </a:xfrm>
        </p:spPr>
        <p:txBody>
          <a:bodyPr/>
          <a:lstStyle/>
          <a:p>
            <a:pPr algn="l"/>
            <a:r>
              <a:rPr lang="en-GB" altLang="en-US" sz="1800" dirty="0">
                <a:latin typeface="Euphemia" panose="020B0503040102020104" pitchFamily="34" charset="0"/>
              </a:rPr>
              <a:t>Sort these questions into two piles: </a:t>
            </a:r>
            <a:r>
              <a:rPr lang="en-GB" altLang="en-US" sz="1800" dirty="0" smtClean="0">
                <a:solidFill>
                  <a:srgbClr val="C00000"/>
                </a:solidFill>
                <a:latin typeface="Euphemia" panose="020B0503040102020104" pitchFamily="34" charset="0"/>
              </a:rPr>
              <a:t>‘Use the difference’ </a:t>
            </a:r>
            <a:r>
              <a:rPr lang="en-GB" altLang="en-US" sz="1800" dirty="0">
                <a:latin typeface="Euphemia" panose="020B0503040102020104" pitchFamily="34" charset="0"/>
              </a:rPr>
              <a:t>or </a:t>
            </a:r>
            <a:r>
              <a:rPr lang="en-GB" altLang="en-US" sz="1800" dirty="0" smtClean="0">
                <a:solidFill>
                  <a:srgbClr val="C00000"/>
                </a:solidFill>
                <a:latin typeface="Euphemia" panose="020B0503040102020104" pitchFamily="34" charset="0"/>
              </a:rPr>
              <a:t>‘Use the sum’ </a:t>
            </a:r>
            <a:r>
              <a:rPr lang="en-GB" altLang="en-US" sz="2000" dirty="0" smtClean="0">
                <a:solidFill>
                  <a:srgbClr val="C00000"/>
                </a:solidFill>
                <a:latin typeface="Euphemia" panose="020B0503040102020104" pitchFamily="34" charset="0"/>
              </a:rPr>
              <a:t/>
            </a:r>
            <a:br>
              <a:rPr lang="en-GB" altLang="en-US" sz="2000" dirty="0" smtClean="0">
                <a:solidFill>
                  <a:srgbClr val="C00000"/>
                </a:solidFill>
                <a:latin typeface="Euphemia" panose="020B0503040102020104" pitchFamily="34" charset="0"/>
              </a:rPr>
            </a:br>
            <a:r>
              <a:rPr lang="en-GB" altLang="en-US" sz="2000" dirty="0" smtClean="0">
                <a:solidFill>
                  <a:srgbClr val="C00000"/>
                </a:solidFill>
                <a:latin typeface="Euphemia" panose="020B0503040102020104" pitchFamily="34" charset="0"/>
              </a:rPr>
              <a:t/>
            </a:r>
            <a:br>
              <a:rPr lang="en-GB" altLang="en-US" sz="2000" dirty="0" smtClean="0">
                <a:solidFill>
                  <a:srgbClr val="C00000"/>
                </a:solidFill>
                <a:latin typeface="Euphemia" panose="020B0503040102020104" pitchFamily="34" charset="0"/>
              </a:rPr>
            </a:br>
            <a:r>
              <a:rPr lang="en-GB" altLang="en-US" sz="1800" dirty="0" smtClean="0">
                <a:latin typeface="Euphemia" panose="020B0503040102020104" pitchFamily="34" charset="0"/>
              </a:rPr>
              <a:t>Then </a:t>
            </a:r>
            <a:r>
              <a:rPr lang="en-GB" altLang="en-US" sz="1800" dirty="0">
                <a:latin typeface="Euphemia" panose="020B0503040102020104" pitchFamily="34" charset="0"/>
              </a:rPr>
              <a:t>answer the questions in your book using the correct </a:t>
            </a:r>
            <a:r>
              <a:rPr lang="en-GB" altLang="en-US" sz="1800" dirty="0" smtClean="0">
                <a:latin typeface="Euphemia" panose="020B0503040102020104" pitchFamily="34" charset="0"/>
              </a:rPr>
              <a:t>diagrams/working. </a:t>
            </a:r>
            <a:r>
              <a:rPr lang="en-GB" altLang="en-US" sz="2000" dirty="0">
                <a:latin typeface="Euphemia" panose="020B0503040102020104" pitchFamily="34" charset="0"/>
              </a:rPr>
              <a:t/>
            </a:r>
            <a:br>
              <a:rPr lang="en-GB" altLang="en-US" sz="2000" dirty="0">
                <a:latin typeface="Euphemia" panose="020B0503040102020104" pitchFamily="34" charset="0"/>
              </a:rPr>
            </a:br>
            <a:endParaRPr lang="en-GB" sz="20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Box 3"/>
              <p:cNvSpPr txBox="1"/>
              <p:nvPr/>
            </p:nvSpPr>
            <p:spPr>
              <a:xfrm>
                <a:off x="254604" y="1363707"/>
                <a:ext cx="3528392" cy="156966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 smtClean="0"/>
                  <a:t>Solve </a:t>
                </a:r>
              </a:p>
              <a:p>
                <a:endParaRPr lang="en-GB" sz="2400" dirty="0"/>
              </a:p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latin typeface="Cambria Math"/>
                        </a:rPr>
                        <m:t>2</m:t>
                      </m:r>
                      <m:r>
                        <a:rPr lang="en-GB" sz="2400" b="0" i="1" smtClean="0">
                          <a:latin typeface="Cambria Math"/>
                        </a:rPr>
                        <m:t>𝑥</m:t>
                      </m:r>
                      <m:r>
                        <a:rPr lang="en-GB" sz="2400" b="0" i="1" smtClean="0">
                          <a:latin typeface="Cambria Math"/>
                        </a:rPr>
                        <m:t>+</m:t>
                      </m:r>
                      <m:r>
                        <a:rPr lang="en-GB" sz="2400" b="0" i="1" smtClean="0">
                          <a:latin typeface="Cambria Math"/>
                        </a:rPr>
                        <m:t>𝑦</m:t>
                      </m:r>
                      <m:r>
                        <a:rPr lang="en-GB" sz="2400" b="0" i="1" smtClean="0">
                          <a:latin typeface="Cambria Math"/>
                        </a:rPr>
                        <m:t>=5.7 </m:t>
                      </m:r>
                    </m:oMath>
                  </m:oMathPara>
                </a14:m>
                <a:endParaRPr lang="en-GB" sz="2400" b="0" dirty="0" smtClean="0"/>
              </a:p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latin typeface="Cambria Math"/>
                        </a:rPr>
                        <m:t>3</m:t>
                      </m:r>
                      <m:r>
                        <a:rPr lang="en-GB" sz="2400" b="0" i="1" smtClean="0">
                          <a:latin typeface="Cambria Math"/>
                        </a:rPr>
                        <m:t>𝑥</m:t>
                      </m:r>
                      <m:r>
                        <a:rPr lang="en-GB" sz="2400" b="0" i="1" smtClean="0">
                          <a:latin typeface="Cambria Math"/>
                        </a:rPr>
                        <m:t>−</m:t>
                      </m:r>
                      <m:r>
                        <a:rPr lang="en-GB" sz="2400" b="0" i="1" smtClean="0">
                          <a:latin typeface="Cambria Math"/>
                        </a:rPr>
                        <m:t>𝑦</m:t>
                      </m:r>
                      <m:r>
                        <a:rPr lang="en-GB" sz="2400" b="0" i="1" smtClean="0">
                          <a:latin typeface="Cambria Math"/>
                        </a:rPr>
                        <m:t>=5.8</m:t>
                      </m:r>
                    </m:oMath>
                  </m:oMathPara>
                </a14:m>
                <a:endParaRPr lang="en-GB" sz="2400" dirty="0" smtClean="0"/>
              </a:p>
            </p:txBody>
          </p:sp>
        </mc:Choice>
        <mc:Fallback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4604" y="1363707"/>
                <a:ext cx="3528392" cy="1569660"/>
              </a:xfrm>
              <a:prstGeom prst="rect">
                <a:avLst/>
              </a:prstGeom>
              <a:blipFill rotWithShape="1">
                <a:blip r:embed="rId2"/>
                <a:stretch>
                  <a:fillRect l="-2582" t="-2317" b="-2703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" name="TextBox 4"/>
              <p:cNvSpPr txBox="1"/>
              <p:nvPr/>
            </p:nvSpPr>
            <p:spPr>
              <a:xfrm>
                <a:off x="4211960" y="3085767"/>
                <a:ext cx="3528392" cy="1561133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 smtClean="0"/>
                  <a:t>Solve </a:t>
                </a:r>
              </a:p>
              <a:p>
                <a:endParaRPr lang="en-GB" sz="2400" dirty="0"/>
              </a:p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latin typeface="Cambria Math"/>
                        </a:rPr>
                        <m:t>3</m:t>
                      </m:r>
                      <m:r>
                        <a:rPr lang="en-GB" sz="2400" b="0" i="1" smtClean="0">
                          <a:latin typeface="Cambria Math"/>
                        </a:rPr>
                        <m:t>𝑥</m:t>
                      </m:r>
                      <m:r>
                        <a:rPr lang="en-GB" sz="2400" b="0" i="1" smtClean="0">
                          <a:latin typeface="Cambria Math"/>
                        </a:rPr>
                        <m:t>=20+2</m:t>
                      </m:r>
                      <m:r>
                        <a:rPr lang="en-GB" sz="2400" b="0" i="1" smtClean="0">
                          <a:latin typeface="Cambria Math"/>
                        </a:rPr>
                        <m:t>𝑦</m:t>
                      </m:r>
                    </m:oMath>
                  </m:oMathPara>
                </a14:m>
                <a:endParaRPr lang="en-GB" sz="2400" b="0" i="1" dirty="0" smtClean="0">
                  <a:latin typeface="Cambria Math"/>
                </a:endParaRPr>
              </a:p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latin typeface="Cambria Math"/>
                        </a:rPr>
                        <m:t>5</m:t>
                      </m:r>
                      <m:r>
                        <a:rPr lang="en-GB" sz="2400" b="0" i="1" smtClean="0">
                          <a:latin typeface="Cambria Math"/>
                        </a:rPr>
                        <m:t>𝑥</m:t>
                      </m:r>
                      <m:r>
                        <a:rPr lang="en-GB" sz="2400" b="0" i="1" smtClean="0">
                          <a:latin typeface="Cambria Math"/>
                        </a:rPr>
                        <m:t>+2</m:t>
                      </m:r>
                      <m:r>
                        <a:rPr lang="en-GB" sz="2400" b="0" i="1" smtClean="0">
                          <a:latin typeface="Cambria Math"/>
                        </a:rPr>
                        <m:t>𝑦</m:t>
                      </m:r>
                      <m:r>
                        <a:rPr lang="en-GB" sz="2400" b="0" i="1" smtClean="0">
                          <a:latin typeface="Cambria Math"/>
                        </a:rPr>
                        <m:t>=100</m:t>
                      </m:r>
                    </m:oMath>
                  </m:oMathPara>
                </a14:m>
                <a:endParaRPr lang="en-GB" sz="2400" dirty="0" smtClean="0"/>
              </a:p>
            </p:txBody>
          </p:sp>
        </mc:Choice>
        <mc:Fallback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11960" y="3085767"/>
                <a:ext cx="3528392" cy="1561133"/>
              </a:xfrm>
              <a:prstGeom prst="rect">
                <a:avLst/>
              </a:prstGeom>
              <a:blipFill rotWithShape="1">
                <a:blip r:embed="rId3"/>
                <a:stretch>
                  <a:fillRect l="-2582" t="-2326" b="-5039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/>
              <p:cNvSpPr txBox="1"/>
              <p:nvPr/>
            </p:nvSpPr>
            <p:spPr>
              <a:xfrm>
                <a:off x="4211960" y="1363707"/>
                <a:ext cx="3528392" cy="1561133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 smtClean="0"/>
                  <a:t>Solve </a:t>
                </a:r>
              </a:p>
              <a:p>
                <a:endParaRPr lang="en-GB" sz="2400" dirty="0"/>
              </a:p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latin typeface="Cambria Math"/>
                        </a:rPr>
                        <m:t>𝑥</m:t>
                      </m:r>
                      <m:r>
                        <a:rPr lang="en-GB" sz="2400" b="0" i="1" smtClean="0">
                          <a:latin typeface="Cambria Math"/>
                        </a:rPr>
                        <m:t>+5</m:t>
                      </m:r>
                      <m:r>
                        <a:rPr lang="en-GB" sz="2400" b="0" i="1" smtClean="0">
                          <a:latin typeface="Cambria Math"/>
                        </a:rPr>
                        <m:t>𝑦</m:t>
                      </m:r>
                      <m:r>
                        <a:rPr lang="en-GB" sz="2400" b="0" i="1" smtClean="0">
                          <a:latin typeface="Cambria Math"/>
                        </a:rPr>
                        <m:t>=47</m:t>
                      </m:r>
                    </m:oMath>
                  </m:oMathPara>
                </a14:m>
                <a:endParaRPr lang="en-GB" sz="2400" b="0" i="1" dirty="0" smtClean="0">
                  <a:latin typeface="Cambria Math"/>
                </a:endParaRPr>
              </a:p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latin typeface="Cambria Math"/>
                        </a:rPr>
                        <m:t>7</m:t>
                      </m:r>
                      <m:r>
                        <a:rPr lang="en-GB" sz="2400" b="0" i="1" smtClean="0">
                          <a:latin typeface="Cambria Math"/>
                        </a:rPr>
                        <m:t>𝑥</m:t>
                      </m:r>
                      <m:r>
                        <a:rPr lang="en-GB" sz="2400" b="0" i="1" smtClean="0">
                          <a:latin typeface="Cambria Math"/>
                        </a:rPr>
                        <m:t>+5</m:t>
                      </m:r>
                      <m:r>
                        <a:rPr lang="en-GB" sz="2400" b="0" i="1" smtClean="0">
                          <a:latin typeface="Cambria Math"/>
                        </a:rPr>
                        <m:t>𝑦</m:t>
                      </m:r>
                      <m:r>
                        <a:rPr lang="en-GB" sz="2400" b="0" i="1" smtClean="0">
                          <a:latin typeface="Cambria Math"/>
                        </a:rPr>
                        <m:t>=89</m:t>
                      </m:r>
                    </m:oMath>
                  </m:oMathPara>
                </a14:m>
                <a:endParaRPr lang="en-GB" sz="2400" dirty="0" smtClean="0"/>
              </a:p>
            </p:txBody>
          </p:sp>
        </mc:Choice>
        <mc:Fallback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11960" y="1363707"/>
                <a:ext cx="3528392" cy="1561133"/>
              </a:xfrm>
              <a:prstGeom prst="rect">
                <a:avLst/>
              </a:prstGeom>
              <a:blipFill rotWithShape="1">
                <a:blip r:embed="rId4"/>
                <a:stretch>
                  <a:fillRect l="-2582" t="-2326" b="-5426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" name="TextBox 6"/>
              <p:cNvSpPr txBox="1"/>
              <p:nvPr/>
            </p:nvSpPr>
            <p:spPr>
              <a:xfrm>
                <a:off x="275139" y="3085767"/>
                <a:ext cx="3528392" cy="156966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 smtClean="0"/>
                  <a:t>Solve </a:t>
                </a:r>
              </a:p>
              <a:p>
                <a:endParaRPr lang="en-GB" sz="2400" dirty="0"/>
              </a:p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latin typeface="Cambria Math"/>
                        </a:rPr>
                        <m:t>𝑦</m:t>
                      </m:r>
                      <m:r>
                        <a:rPr lang="en-GB" sz="2400" b="0" i="1" smtClean="0">
                          <a:latin typeface="Cambria Math"/>
                        </a:rPr>
                        <m:t>−2</m:t>
                      </m:r>
                      <m:r>
                        <a:rPr lang="en-GB" sz="2400" b="0" i="1" smtClean="0">
                          <a:latin typeface="Cambria Math"/>
                        </a:rPr>
                        <m:t>𝑥</m:t>
                      </m:r>
                      <m:r>
                        <a:rPr lang="en-GB" sz="2400" b="0" i="1" smtClean="0">
                          <a:latin typeface="Cambria Math"/>
                        </a:rPr>
                        <m:t>=5 </m:t>
                      </m:r>
                    </m:oMath>
                  </m:oMathPara>
                </a14:m>
                <a:endParaRPr lang="en-GB" sz="2400" b="0" dirty="0" smtClean="0"/>
              </a:p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latin typeface="Cambria Math"/>
                        </a:rPr>
                        <m:t>2</m:t>
                      </m:r>
                      <m:r>
                        <a:rPr lang="en-GB" sz="2400" b="0" i="1" smtClean="0">
                          <a:latin typeface="Cambria Math"/>
                        </a:rPr>
                        <m:t>𝑥</m:t>
                      </m:r>
                      <m:r>
                        <a:rPr lang="en-GB" sz="2400" b="0" i="1" smtClean="0">
                          <a:latin typeface="Cambria Math"/>
                        </a:rPr>
                        <m:t>+3</m:t>
                      </m:r>
                      <m:r>
                        <a:rPr lang="en-GB" sz="2400" b="0" i="1" smtClean="0">
                          <a:latin typeface="Cambria Math"/>
                        </a:rPr>
                        <m:t>𝑦</m:t>
                      </m:r>
                      <m:r>
                        <a:rPr lang="en-GB" sz="2400" b="0" i="1" smtClean="0">
                          <a:latin typeface="Cambria Math"/>
                        </a:rPr>
                        <m:t>=35</m:t>
                      </m:r>
                    </m:oMath>
                  </m:oMathPara>
                </a14:m>
                <a:endParaRPr lang="en-GB" sz="2400" dirty="0" smtClean="0"/>
              </a:p>
            </p:txBody>
          </p:sp>
        </mc:Choice>
        <mc:Fallback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5139" y="3085767"/>
                <a:ext cx="3528392" cy="1569660"/>
              </a:xfrm>
              <a:prstGeom prst="rect">
                <a:avLst/>
              </a:prstGeom>
              <a:blipFill rotWithShape="1">
                <a:blip r:embed="rId5"/>
                <a:stretch>
                  <a:fillRect l="-2410" t="-2308" b="-4231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/>
              <p:cNvSpPr txBox="1"/>
              <p:nvPr/>
            </p:nvSpPr>
            <p:spPr>
              <a:xfrm>
                <a:off x="305501" y="4869160"/>
                <a:ext cx="3528392" cy="156966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 smtClean="0"/>
                  <a:t>Solve </a:t>
                </a:r>
              </a:p>
              <a:p>
                <a:endParaRPr lang="en-GB" sz="2400" dirty="0"/>
              </a:p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latin typeface="Cambria Math"/>
                        </a:rPr>
                        <m:t>3</m:t>
                      </m:r>
                      <m:r>
                        <a:rPr lang="en-GB" sz="2400" b="0" i="1" smtClean="0">
                          <a:latin typeface="Cambria Math"/>
                        </a:rPr>
                        <m:t>𝑥</m:t>
                      </m:r>
                      <m:r>
                        <a:rPr lang="en-GB" sz="2400" b="0" i="1" smtClean="0">
                          <a:latin typeface="Cambria Math"/>
                        </a:rPr>
                        <m:t>+5</m:t>
                      </m:r>
                      <m:r>
                        <a:rPr lang="en-GB" sz="2400" b="0" i="1" smtClean="0">
                          <a:latin typeface="Cambria Math"/>
                        </a:rPr>
                        <m:t>𝑦</m:t>
                      </m:r>
                      <m:r>
                        <a:rPr lang="en-GB" sz="2400" b="0" i="1" smtClean="0">
                          <a:latin typeface="Cambria Math"/>
                        </a:rPr>
                        <m:t>=18 </m:t>
                      </m:r>
                    </m:oMath>
                  </m:oMathPara>
                </a14:m>
                <a:endParaRPr lang="en-GB" sz="2400" b="0" dirty="0" smtClean="0"/>
              </a:p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latin typeface="Cambria Math"/>
                        </a:rPr>
                        <m:t>3</m:t>
                      </m:r>
                      <m:r>
                        <a:rPr lang="en-GB" sz="2400" b="0" i="1" smtClean="0">
                          <a:latin typeface="Cambria Math"/>
                        </a:rPr>
                        <m:t>𝑥</m:t>
                      </m:r>
                      <m:r>
                        <a:rPr lang="en-GB" sz="2400" b="0" i="1" smtClean="0">
                          <a:latin typeface="Cambria Math"/>
                        </a:rPr>
                        <m:t>+2</m:t>
                      </m:r>
                      <m:r>
                        <a:rPr lang="en-GB" sz="2400" b="0" i="1" smtClean="0">
                          <a:latin typeface="Cambria Math"/>
                        </a:rPr>
                        <m:t>𝑦</m:t>
                      </m:r>
                      <m:r>
                        <a:rPr lang="en-GB" sz="2400" b="0" i="1" smtClean="0">
                          <a:latin typeface="Cambria Math"/>
                        </a:rPr>
                        <m:t>=9</m:t>
                      </m:r>
                    </m:oMath>
                  </m:oMathPara>
                </a14:m>
                <a:endParaRPr lang="en-GB" sz="2400" dirty="0" smtClean="0"/>
              </a:p>
            </p:txBody>
          </p:sp>
        </mc:Choice>
        <mc:Fallback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5501" y="4869160"/>
                <a:ext cx="3528392" cy="1569660"/>
              </a:xfrm>
              <a:prstGeom prst="rect">
                <a:avLst/>
              </a:prstGeom>
              <a:blipFill rotWithShape="1">
                <a:blip r:embed="rId6"/>
                <a:stretch>
                  <a:fillRect l="-2410" t="-2317" b="-4633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" name="TextBox 8"/>
              <p:cNvSpPr txBox="1"/>
              <p:nvPr/>
            </p:nvSpPr>
            <p:spPr>
              <a:xfrm>
                <a:off x="4211960" y="4849120"/>
                <a:ext cx="3528392" cy="156966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 smtClean="0"/>
                  <a:t>Solve </a:t>
                </a:r>
              </a:p>
              <a:p>
                <a:endParaRPr lang="en-GB" sz="2400" dirty="0"/>
              </a:p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latin typeface="Cambria Math"/>
                        </a:rPr>
                        <m:t>5</m:t>
                      </m:r>
                      <m:r>
                        <a:rPr lang="en-GB" sz="2400" b="0" i="1" smtClean="0">
                          <a:latin typeface="Cambria Math"/>
                        </a:rPr>
                        <m:t>𝑦</m:t>
                      </m:r>
                      <m:r>
                        <a:rPr lang="en-GB" sz="2400" b="0" i="1" smtClean="0">
                          <a:latin typeface="Cambria Math"/>
                        </a:rPr>
                        <m:t> −</m:t>
                      </m:r>
                      <m:r>
                        <a:rPr lang="en-GB" sz="2400" b="0" i="1" smtClean="0">
                          <a:latin typeface="Cambria Math"/>
                        </a:rPr>
                        <m:t>𝑥</m:t>
                      </m:r>
                      <m:r>
                        <a:rPr lang="en-GB" sz="2400" b="0" i="1" smtClean="0">
                          <a:latin typeface="Cambria Math"/>
                        </a:rPr>
                        <m:t>=47 </m:t>
                      </m:r>
                    </m:oMath>
                  </m:oMathPara>
                </a14:m>
                <a:endParaRPr lang="en-GB" sz="2400" b="0" dirty="0" smtClean="0"/>
              </a:p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latin typeface="Cambria Math"/>
                        </a:rPr>
                        <m:t>2</m:t>
                      </m:r>
                      <m:r>
                        <a:rPr lang="en-GB" sz="2400" b="0" i="1" smtClean="0">
                          <a:latin typeface="Cambria Math"/>
                        </a:rPr>
                        <m:t>𝑦</m:t>
                      </m:r>
                      <m:r>
                        <a:rPr lang="en-GB" sz="2400" b="0" i="1" smtClean="0">
                          <a:latin typeface="Cambria Math"/>
                        </a:rPr>
                        <m:t> −</m:t>
                      </m:r>
                      <m:r>
                        <a:rPr lang="en-GB" sz="2400" b="0" i="1" smtClean="0">
                          <a:latin typeface="Cambria Math"/>
                        </a:rPr>
                        <m:t>𝑥</m:t>
                      </m:r>
                      <m:r>
                        <a:rPr lang="en-GB" sz="2400" b="0" i="1" smtClean="0">
                          <a:latin typeface="Cambria Math"/>
                        </a:rPr>
                        <m:t>=11</m:t>
                      </m:r>
                    </m:oMath>
                  </m:oMathPara>
                </a14:m>
                <a:endParaRPr lang="en-GB" sz="2400" dirty="0" smtClean="0"/>
              </a:p>
            </p:txBody>
          </p:sp>
        </mc:Choice>
        <mc:Fallback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11960" y="4849120"/>
                <a:ext cx="3528392" cy="1569660"/>
              </a:xfrm>
              <a:prstGeom prst="rect">
                <a:avLst/>
              </a:prstGeom>
              <a:blipFill rotWithShape="1">
                <a:blip r:embed="rId7"/>
                <a:stretch>
                  <a:fillRect l="-2582" t="-2308" b="-4231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Rectangle 9"/>
          <p:cNvSpPr/>
          <p:nvPr/>
        </p:nvSpPr>
        <p:spPr>
          <a:xfrm>
            <a:off x="3341850" y="1363707"/>
            <a:ext cx="441146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6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1</a:t>
            </a:r>
            <a:endParaRPr lang="en-US" sz="36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3341850" y="3085930"/>
            <a:ext cx="441146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6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2</a:t>
            </a:r>
            <a:endParaRPr lang="en-US" sz="36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7299206" y="4849120"/>
            <a:ext cx="441146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6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6</a:t>
            </a:r>
            <a:endParaRPr lang="en-US" sz="36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7277457" y="1363707"/>
            <a:ext cx="441146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6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4</a:t>
            </a:r>
            <a:endParaRPr lang="en-US" sz="36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7277457" y="3085767"/>
            <a:ext cx="441146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6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5</a:t>
            </a:r>
            <a:endParaRPr lang="en-US" sz="36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3382678" y="4887488"/>
            <a:ext cx="441146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6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3</a:t>
            </a:r>
            <a:endParaRPr lang="en-US" sz="36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243420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GB" dirty="0" smtClean="0"/>
              <a:t>Mark your work</a:t>
            </a:r>
            <a:endParaRPr lang="en-GB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514350" indent="-514350">
                  <a:buAutoNum type="arabicPeriod"/>
                </a:pPr>
                <a14:m>
                  <m:oMath xmlns:m="http://schemas.openxmlformats.org/officeDocument/2006/math">
                    <m:r>
                      <a:rPr lang="en-GB" b="0" i="1" dirty="0" smtClean="0">
                        <a:latin typeface="Cambria Math"/>
                      </a:rPr>
                      <m:t>𝑥</m:t>
                    </m:r>
                    <m:r>
                      <a:rPr lang="en-GB" i="1" dirty="0" smtClean="0">
                        <a:latin typeface="Cambria Math"/>
                      </a:rPr>
                      <m:t> = 2.3 </m:t>
                    </m:r>
                    <m:r>
                      <a:rPr lang="en-GB" i="1" dirty="0" smtClean="0">
                        <a:latin typeface="Cambria Math"/>
                      </a:rPr>
                      <m:t>𝑎𝑛𝑑</m:t>
                    </m:r>
                    <m:r>
                      <a:rPr lang="en-GB" i="1" dirty="0" smtClean="0">
                        <a:latin typeface="Cambria Math"/>
                      </a:rPr>
                      <m:t> </m:t>
                    </m:r>
                    <m:r>
                      <a:rPr lang="en-GB" i="1" dirty="0" smtClean="0">
                        <a:latin typeface="Cambria Math"/>
                      </a:rPr>
                      <m:t>𝑦</m:t>
                    </m:r>
                    <m:r>
                      <a:rPr lang="en-GB" i="1" dirty="0" smtClean="0">
                        <a:latin typeface="Cambria Math"/>
                      </a:rPr>
                      <m:t> = 1.1 </m:t>
                    </m:r>
                  </m:oMath>
                </a14:m>
                <a:endParaRPr lang="en-GB" dirty="0" smtClean="0"/>
              </a:p>
              <a:p>
                <a:pPr marL="514350" indent="-514350">
                  <a:buAutoNum type="arabicPeriod"/>
                </a:pPr>
                <a14:m>
                  <m:oMath xmlns:m="http://schemas.openxmlformats.org/officeDocument/2006/math">
                    <m:r>
                      <a:rPr lang="en-GB" b="0" i="1" dirty="0" smtClean="0">
                        <a:latin typeface="Cambria Math"/>
                      </a:rPr>
                      <m:t>𝑥</m:t>
                    </m:r>
                    <m:r>
                      <a:rPr lang="en-GB" i="1" dirty="0" smtClean="0">
                        <a:latin typeface="Cambria Math"/>
                      </a:rPr>
                      <m:t> = 2.5 </m:t>
                    </m:r>
                    <m:r>
                      <a:rPr lang="en-GB" i="1" dirty="0" smtClean="0">
                        <a:latin typeface="Cambria Math"/>
                      </a:rPr>
                      <m:t>𝑎𝑛𝑑</m:t>
                    </m:r>
                    <m:r>
                      <a:rPr lang="en-GB" i="1" dirty="0" smtClean="0">
                        <a:latin typeface="Cambria Math"/>
                      </a:rPr>
                      <m:t> </m:t>
                    </m:r>
                    <m:r>
                      <a:rPr lang="en-GB" i="1" dirty="0" smtClean="0">
                        <a:latin typeface="Cambria Math"/>
                      </a:rPr>
                      <m:t>𝑦</m:t>
                    </m:r>
                    <m:r>
                      <a:rPr lang="en-GB" i="1" dirty="0" smtClean="0">
                        <a:latin typeface="Cambria Math"/>
                      </a:rPr>
                      <m:t> = 10 </m:t>
                    </m:r>
                  </m:oMath>
                </a14:m>
                <a:endParaRPr lang="en-GB" dirty="0" smtClean="0"/>
              </a:p>
              <a:p>
                <a:pPr marL="514350" indent="-514350">
                  <a:buAutoNum type="arabicPeriod"/>
                </a:pPr>
                <a14:m>
                  <m:oMath xmlns:m="http://schemas.openxmlformats.org/officeDocument/2006/math">
                    <m:r>
                      <a:rPr lang="en-GB" b="0" i="1" dirty="0" smtClean="0">
                        <a:latin typeface="Cambria Math"/>
                      </a:rPr>
                      <m:t>𝑥</m:t>
                    </m:r>
                    <m:r>
                      <a:rPr lang="en-GB" i="1" dirty="0" smtClean="0">
                        <a:latin typeface="Cambria Math"/>
                      </a:rPr>
                      <m:t> = 1 </m:t>
                    </m:r>
                    <m:r>
                      <a:rPr lang="en-GB" i="1" dirty="0" smtClean="0">
                        <a:latin typeface="Cambria Math"/>
                      </a:rPr>
                      <m:t>𝑎𝑛𝑑</m:t>
                    </m:r>
                    <m:r>
                      <a:rPr lang="en-GB" i="1" dirty="0" smtClean="0">
                        <a:latin typeface="Cambria Math"/>
                      </a:rPr>
                      <m:t> </m:t>
                    </m:r>
                    <m:r>
                      <a:rPr lang="en-GB" i="1" dirty="0" smtClean="0">
                        <a:latin typeface="Cambria Math"/>
                      </a:rPr>
                      <m:t>𝑦</m:t>
                    </m:r>
                    <m:r>
                      <a:rPr lang="en-GB" i="1" dirty="0" smtClean="0">
                        <a:latin typeface="Cambria Math"/>
                      </a:rPr>
                      <m:t> = 3 </m:t>
                    </m:r>
                  </m:oMath>
                </a14:m>
                <a:endParaRPr lang="en-GB" dirty="0" smtClean="0"/>
              </a:p>
              <a:p>
                <a:pPr marL="514350" indent="-514350">
                  <a:buAutoNum type="arabicPeriod"/>
                </a:pPr>
                <a14:m>
                  <m:oMath xmlns:m="http://schemas.openxmlformats.org/officeDocument/2006/math">
                    <m:r>
                      <a:rPr lang="en-GB" b="0" i="1" dirty="0" smtClean="0">
                        <a:latin typeface="Cambria Math"/>
                      </a:rPr>
                      <m:t>𝑥</m:t>
                    </m:r>
                    <m:r>
                      <a:rPr lang="en-GB" i="1" dirty="0" smtClean="0">
                        <a:latin typeface="Cambria Math"/>
                      </a:rPr>
                      <m:t> = 7 </m:t>
                    </m:r>
                    <m:r>
                      <a:rPr lang="en-GB" i="1" dirty="0" smtClean="0">
                        <a:latin typeface="Cambria Math"/>
                      </a:rPr>
                      <m:t>𝑎𝑛𝑑</m:t>
                    </m:r>
                    <m:r>
                      <a:rPr lang="en-GB" i="1" dirty="0" smtClean="0">
                        <a:latin typeface="Cambria Math"/>
                      </a:rPr>
                      <m:t> </m:t>
                    </m:r>
                    <m:r>
                      <a:rPr lang="en-GB" i="1" dirty="0" smtClean="0">
                        <a:latin typeface="Cambria Math"/>
                      </a:rPr>
                      <m:t>𝑦</m:t>
                    </m:r>
                    <m:r>
                      <a:rPr lang="en-GB" i="1" dirty="0" smtClean="0">
                        <a:latin typeface="Cambria Math"/>
                      </a:rPr>
                      <m:t> = 8 </m:t>
                    </m:r>
                  </m:oMath>
                </a14:m>
                <a:endParaRPr lang="en-GB" dirty="0" smtClean="0"/>
              </a:p>
              <a:p>
                <a:pPr marL="514350" indent="-514350">
                  <a:buAutoNum type="arabicPeriod"/>
                </a:pPr>
                <a14:m>
                  <m:oMath xmlns:m="http://schemas.openxmlformats.org/officeDocument/2006/math">
                    <m:r>
                      <a:rPr lang="en-GB" b="0" i="1" dirty="0" smtClean="0">
                        <a:latin typeface="Cambria Math"/>
                      </a:rPr>
                      <m:t>𝑥</m:t>
                    </m:r>
                    <m:r>
                      <a:rPr lang="en-GB" i="1" dirty="0" smtClean="0">
                        <a:latin typeface="Cambria Math"/>
                      </a:rPr>
                      <m:t> = 15 </m:t>
                    </m:r>
                    <m:r>
                      <a:rPr lang="en-GB" i="1" dirty="0" smtClean="0">
                        <a:latin typeface="Cambria Math"/>
                      </a:rPr>
                      <m:t>𝑎𝑛𝑑</m:t>
                    </m:r>
                    <m:r>
                      <a:rPr lang="en-GB" i="1" dirty="0" smtClean="0">
                        <a:latin typeface="Cambria Math"/>
                      </a:rPr>
                      <m:t> </m:t>
                    </m:r>
                    <m:r>
                      <a:rPr lang="en-GB" i="1" dirty="0" smtClean="0">
                        <a:latin typeface="Cambria Math"/>
                      </a:rPr>
                      <m:t>𝑦</m:t>
                    </m:r>
                    <m:r>
                      <a:rPr lang="en-GB" i="1" dirty="0" smtClean="0">
                        <a:latin typeface="Cambria Math"/>
                      </a:rPr>
                      <m:t> = 12.5 </m:t>
                    </m:r>
                  </m:oMath>
                </a14:m>
                <a:endParaRPr lang="en-GB" dirty="0" smtClean="0"/>
              </a:p>
              <a:p>
                <a:pPr marL="514350" indent="-514350">
                  <a:buAutoNum type="arabicPeriod"/>
                </a:pPr>
                <a14:m>
                  <m:oMath xmlns:m="http://schemas.openxmlformats.org/officeDocument/2006/math">
                    <m:r>
                      <a:rPr lang="en-GB" b="0" i="1" dirty="0" smtClean="0">
                        <a:latin typeface="Cambria Math"/>
                      </a:rPr>
                      <m:t>𝑥</m:t>
                    </m:r>
                    <m:r>
                      <a:rPr lang="en-GB" i="1" dirty="0" smtClean="0">
                        <a:latin typeface="Cambria Math"/>
                      </a:rPr>
                      <m:t> = 13 </m:t>
                    </m:r>
                    <m:r>
                      <a:rPr lang="en-GB" i="1" dirty="0" smtClean="0">
                        <a:latin typeface="Cambria Math"/>
                      </a:rPr>
                      <m:t>𝑎𝑛𝑑</m:t>
                    </m:r>
                    <m:r>
                      <a:rPr lang="en-GB" i="1" dirty="0" smtClean="0">
                        <a:latin typeface="Cambria Math"/>
                      </a:rPr>
                      <m:t> </m:t>
                    </m:r>
                    <m:r>
                      <a:rPr lang="en-GB" i="1" dirty="0" smtClean="0">
                        <a:latin typeface="Cambria Math"/>
                      </a:rPr>
                      <m:t>𝑦</m:t>
                    </m:r>
                    <m:r>
                      <a:rPr lang="en-GB" i="1" dirty="0" smtClean="0">
                        <a:latin typeface="Cambria Math"/>
                      </a:rPr>
                      <m:t> = 12</m:t>
                    </m:r>
                  </m:oMath>
                </a14:m>
                <a:endParaRPr lang="en-GB" dirty="0" smtClean="0"/>
              </a:p>
              <a:p>
                <a:pPr marL="514350" indent="-514350">
                  <a:buAutoNum type="arabicPeriod"/>
                </a:pPr>
                <a:endParaRPr lang="en-GB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16439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7662" y="135405"/>
            <a:ext cx="8229600" cy="1143000"/>
          </a:xfrm>
        </p:spPr>
        <p:txBody>
          <a:bodyPr/>
          <a:lstStyle/>
          <a:p>
            <a:r>
              <a:rPr lang="en-GB" dirty="0" smtClean="0"/>
              <a:t>Challenge </a:t>
            </a:r>
            <a:endParaRPr lang="en-GB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916832"/>
            <a:ext cx="8229600" cy="38410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/>
          <p:nvPr/>
        </p:nvSpPr>
        <p:spPr>
          <a:xfrm>
            <a:off x="395536" y="2060848"/>
            <a:ext cx="2664296" cy="115212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TextBox 4"/>
          <p:cNvSpPr txBox="1"/>
          <p:nvPr/>
        </p:nvSpPr>
        <p:spPr>
          <a:xfrm>
            <a:off x="683568" y="1268760"/>
            <a:ext cx="7272808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 smtClean="0"/>
              <a:t>These three rectangles are congruent. </a:t>
            </a:r>
          </a:p>
          <a:p>
            <a:pPr algn="ctr"/>
            <a:r>
              <a:rPr lang="en-GB" sz="2800" dirty="0" smtClean="0"/>
              <a:t>Work out the dimensions of the rectangles</a:t>
            </a:r>
            <a:r>
              <a:rPr lang="en-GB" dirty="0" smtClean="0"/>
              <a:t>.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451513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Archway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2.xml><?xml version="1.0" encoding="utf-8"?>
<a:theme xmlns:a="http://schemas.openxmlformats.org/drawingml/2006/main" name="1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3.xml><?xml version="1.0" encoding="utf-8"?>
<a:theme xmlns:a="http://schemas.openxmlformats.org/drawingml/2006/main" name="2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4.xml><?xml version="1.0" encoding="utf-8"?>
<a:theme xmlns:a="http://schemas.openxmlformats.org/drawingml/2006/main" name="3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5.xml><?xml version="1.0" encoding="utf-8"?>
<a:theme xmlns:a="http://schemas.openxmlformats.org/drawingml/2006/main" name="1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6.xml><?xml version="1.0" encoding="utf-8"?>
<a:theme xmlns:a="http://schemas.openxmlformats.org/drawingml/2006/main" name="4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7.xml><?xml version="1.0" encoding="utf-8"?>
<a:theme xmlns:a="http://schemas.openxmlformats.org/drawingml/2006/main" name="5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8.xml><?xml version="1.0" encoding="utf-8"?>
<a:theme xmlns:a="http://schemas.openxmlformats.org/drawingml/2006/main" name="6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9.xml><?xml version="1.0" encoding="utf-8"?>
<a:theme xmlns:a="http://schemas.openxmlformats.org/drawingml/2006/main" name="2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10.xml><?xml version="1.0" encoding="utf-8"?>
<a:theme xmlns:a="http://schemas.openxmlformats.org/drawingml/2006/main" name="7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11.xml><?xml version="1.0" encoding="utf-8"?>
<a:theme xmlns:a="http://schemas.openxmlformats.org/drawingml/2006/main" name="8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12.xml><?xml version="1.0" encoding="utf-8"?>
<a:theme xmlns:a="http://schemas.openxmlformats.org/drawingml/2006/main" name="9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13.xml><?xml version="1.0" encoding="utf-8"?>
<a:theme xmlns:a="http://schemas.openxmlformats.org/drawingml/2006/main" name="3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14.xml><?xml version="1.0" encoding="utf-8"?>
<a:theme xmlns:a="http://schemas.openxmlformats.org/drawingml/2006/main" name="1_Archway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15.xml><?xml version="1.0" encoding="utf-8"?>
<a:theme xmlns:a="http://schemas.openxmlformats.org/drawingml/2006/main" name="2_Archway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1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Archway</Template>
  <TotalTime>5518</TotalTime>
  <Words>382</Words>
  <Application>Microsoft Office PowerPoint</Application>
  <PresentationFormat>On-screen Show (4:3)</PresentationFormat>
  <Paragraphs>104</Paragraphs>
  <Slides>7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15</vt:i4>
      </vt:variant>
      <vt:variant>
        <vt:lpstr>Slide Titles</vt:lpstr>
      </vt:variant>
      <vt:variant>
        <vt:i4>7</vt:i4>
      </vt:variant>
    </vt:vector>
  </HeadingPairs>
  <TitlesOfParts>
    <vt:vector size="22" baseType="lpstr">
      <vt:lpstr>Archway</vt:lpstr>
      <vt:lpstr>1_ArchwayMaster</vt:lpstr>
      <vt:lpstr>2_ArchwayMaster</vt:lpstr>
      <vt:lpstr>3_ArchwayMaster</vt:lpstr>
      <vt:lpstr>1_Archway PPT</vt:lpstr>
      <vt:lpstr>4_ArchwayMaster</vt:lpstr>
      <vt:lpstr>5_ArchwayMaster</vt:lpstr>
      <vt:lpstr>6_ArchwayMaster</vt:lpstr>
      <vt:lpstr>2_Archway PPT</vt:lpstr>
      <vt:lpstr>7_ArchwayMaster</vt:lpstr>
      <vt:lpstr>8_ArchwayMaster</vt:lpstr>
      <vt:lpstr>9_ArchwayMaster</vt:lpstr>
      <vt:lpstr>3_Archway PPT</vt:lpstr>
      <vt:lpstr>1_Archway</vt:lpstr>
      <vt:lpstr>2_Archway</vt:lpstr>
      <vt:lpstr>PowerPoint Presentation</vt:lpstr>
      <vt:lpstr>PowerPoint Presentation</vt:lpstr>
      <vt:lpstr>PowerPoint Presentation</vt:lpstr>
      <vt:lpstr>PowerPoint Presentation</vt:lpstr>
      <vt:lpstr>Sort these questions into two piles: ‘Use the difference’ or ‘Use the sum’   Then answer the questions in your book using the correct diagrams/working.  </vt:lpstr>
      <vt:lpstr>Mark your work</vt:lpstr>
      <vt:lpstr>Challenge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Simultaneous Equations</dc:title>
  <dc:creator>L Elder</dc:creator>
  <cp:lastModifiedBy>Elder, L</cp:lastModifiedBy>
  <cp:revision>81</cp:revision>
  <cp:lastPrinted>2018-10-25T12:59:09Z</cp:lastPrinted>
  <dcterms:created xsi:type="dcterms:W3CDTF">2016-01-10T13:42:45Z</dcterms:created>
  <dcterms:modified xsi:type="dcterms:W3CDTF">2018-11-04T15:15:30Z</dcterms:modified>
</cp:coreProperties>
</file>