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41"/>
  </p:notesMasterIdLst>
  <p:sldIdLst>
    <p:sldId id="313" r:id="rId14"/>
    <p:sldId id="314" r:id="rId15"/>
    <p:sldId id="315" r:id="rId16"/>
    <p:sldId id="316" r:id="rId17"/>
    <p:sldId id="269" r:id="rId18"/>
    <p:sldId id="277" r:id="rId19"/>
    <p:sldId id="291" r:id="rId20"/>
    <p:sldId id="311" r:id="rId21"/>
    <p:sldId id="293" r:id="rId22"/>
    <p:sldId id="294" r:id="rId23"/>
    <p:sldId id="297" r:id="rId24"/>
    <p:sldId id="298" r:id="rId25"/>
    <p:sldId id="299" r:id="rId26"/>
    <p:sldId id="300" r:id="rId27"/>
    <p:sldId id="302" r:id="rId28"/>
    <p:sldId id="303" r:id="rId29"/>
    <p:sldId id="305" r:id="rId30"/>
    <p:sldId id="306" r:id="rId31"/>
    <p:sldId id="317" r:id="rId32"/>
    <p:sldId id="318" r:id="rId33"/>
    <p:sldId id="319" r:id="rId34"/>
    <p:sldId id="320" r:id="rId35"/>
    <p:sldId id="304" r:id="rId36"/>
    <p:sldId id="307" r:id="rId37"/>
    <p:sldId id="296" r:id="rId38"/>
    <p:sldId id="309" r:id="rId39"/>
    <p:sldId id="30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0" autoAdjust="0"/>
    <p:restoredTop sz="94671" autoAdjust="0"/>
  </p:normalViewPr>
  <p:slideViewPr>
    <p:cSldViewPr>
      <p:cViewPr>
        <p:scale>
          <a:sx n="50" d="100"/>
          <a:sy n="50" d="100"/>
        </p:scale>
        <p:origin x="-1572" y="-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0" Type="http://schemas.openxmlformats.org/officeDocument/2006/relationships/slide" Target="slides/slide7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D5937-58F3-4A3F-84D4-FF7C19405C42}" type="datetimeFigureOut">
              <a:rPr lang="en-GB" smtClean="0"/>
              <a:t>03/11/2018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61BCA-9E8D-47AE-B19E-2A056DF5B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answers from the class</a:t>
            </a:r>
            <a:r>
              <a:rPr lang="en-GB" baseline="0" dirty="0" smtClean="0"/>
              <a:t> for students understand that there are many possibilities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81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81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Discuss how given the additional information about</a:t>
            </a:r>
            <a:r>
              <a:rPr lang="en-GB" baseline="0" dirty="0" smtClean="0"/>
              <a:t> the cost of two bags of Skittles and a Twix we can calculate the actual cost of each.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102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 students bar models.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521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DIFFERENCE</a:t>
            </a:r>
            <a:r>
              <a:rPr lang="en-GB" baseline="0" dirty="0" smtClean="0"/>
              <a:t> is 36 </a:t>
            </a:r>
          </a:p>
          <a:p>
            <a:r>
              <a:rPr lang="en-GB" baseline="0" dirty="0" smtClean="0"/>
              <a:t>The DIFFERENCE is 2w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376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DIFFERENCE</a:t>
            </a:r>
            <a:r>
              <a:rPr lang="en-GB" baseline="0" dirty="0" smtClean="0"/>
              <a:t> is 36 </a:t>
            </a:r>
          </a:p>
          <a:p>
            <a:r>
              <a:rPr lang="en-GB" baseline="0" dirty="0" smtClean="0"/>
              <a:t>The DIFFERENCE is 2w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376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DIFFERENCE is</a:t>
            </a:r>
            <a:r>
              <a:rPr lang="en-GB" baseline="0" dirty="0" smtClean="0"/>
              <a:t> a bag of </a:t>
            </a:r>
            <a:r>
              <a:rPr lang="en-GB" baseline="0" dirty="0" err="1" smtClean="0"/>
              <a:t>maltesers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The DIFFERENCED is 16p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13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</a:t>
            </a:r>
            <a:r>
              <a:rPr lang="en-GB" baseline="0" dirty="0" smtClean="0"/>
              <a:t> students solutions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487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Independent Work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018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Challenge from </a:t>
            </a:r>
            <a:r>
              <a:rPr lang="en-GB" baseline="0" smtClean="0"/>
              <a:t>Don Steward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61BCA-9E8D-47AE-B19E-2A056DF5B60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99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B4387-F16C-4F63-AA0A-C54BAAF099E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6CCFC-E7EA-4D16-B009-71996BD096C3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0034-AFB0-472E-B6F2-FF0D0EE2C786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A71C-96D6-4E8A-BBD0-470F6B3865E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E1869-3DA0-47D2-81E4-4CFF1E6BCB34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98385-63BA-4D20-AC2D-B90FD16D4E68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E1231-115D-4A70-8D23-A79CA11C7BF5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4D71-508F-4EEB-9041-54F050FB15C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3425-E8A1-45CB-B9EB-DA23FBF0CB3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0B0D0-9AF4-4E33-9564-73D6392971FA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09678-376A-41ED-95A6-A387E6BE245D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4A5D-6836-466B-B0FE-304DEEBB0686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7987-72E1-4BD4-AF42-4BF334A532CC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BCD0-87B0-4BC1-9E13-C706A1CFBA4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F9E73-0077-451D-A73D-D7994DC81CC3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0A33-2456-4705-8DB7-CE867E0DCECC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94528-1FC2-4C66-A141-E44A87C7D1F8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02C67-19B4-45A1-BC65-49DCBC22900E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14C0E-A6D7-486F-A207-80818AAC9CFF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AA6A-0060-4AAE-985A-180EC7A04D74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7C76-BB99-4D36-BCA3-30AC0E8A687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14770-2981-4D5C-896D-EE090B0FF4E7}" type="slidenum">
              <a:rPr lang="en-GB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4E27A4-5453-411C-8BD9-229FB297B3E8}" type="datetimeFigureOut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8D68E-A56D-468E-854D-DB781236A8A7}" type="slidenum">
              <a:rPr lang="en-GB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4.png"/><Relationship Id="rId5" Type="http://schemas.openxmlformats.org/officeDocument/2006/relationships/image" Target="../media/image27.png"/><Relationship Id="rId15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4.png"/><Relationship Id="rId3" Type="http://schemas.openxmlformats.org/officeDocument/2006/relationships/image" Target="../media/image400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42.png"/><Relationship Id="rId15" Type="http://schemas.openxmlformats.org/officeDocument/2006/relationships/image" Target="../media/image33.png"/><Relationship Id="rId4" Type="http://schemas.openxmlformats.org/officeDocument/2006/relationships/image" Target="../media/image41.pn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400.png"/><Relationship Id="rId21" Type="http://schemas.openxmlformats.org/officeDocument/2006/relationships/image" Target="../media/image33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8.png"/><Relationship Id="rId2" Type="http://schemas.openxmlformats.org/officeDocument/2006/relationships/image" Target="../media/image390.png"/><Relationship Id="rId16" Type="http://schemas.openxmlformats.org/officeDocument/2006/relationships/image" Target="../media/image47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42.png"/><Relationship Id="rId15" Type="http://schemas.openxmlformats.org/officeDocument/2006/relationships/image" Target="../media/image46.png"/><Relationship Id="rId19" Type="http://schemas.openxmlformats.org/officeDocument/2006/relationships/image" Target="../media/image50.png"/><Relationship Id="rId4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6.png"/><Relationship Id="rId3" Type="http://schemas.openxmlformats.org/officeDocument/2006/relationships/image" Target="../media/image52.png"/><Relationship Id="rId7" Type="http://schemas.openxmlformats.org/officeDocument/2006/relationships/image" Target="../media/image63.png"/><Relationship Id="rId12" Type="http://schemas.openxmlformats.org/officeDocument/2006/relationships/image" Target="../media/image61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15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6.png"/><Relationship Id="rId3" Type="http://schemas.openxmlformats.org/officeDocument/2006/relationships/image" Target="../media/image52.png"/><Relationship Id="rId7" Type="http://schemas.openxmlformats.org/officeDocument/2006/relationships/image" Target="../media/image63.png"/><Relationship Id="rId12" Type="http://schemas.openxmlformats.org/officeDocument/2006/relationships/image" Target="../media/image61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15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70.png"/><Relationship Id="rId18" Type="http://schemas.openxmlformats.org/officeDocument/2006/relationships/image" Target="../media/image65.png"/><Relationship Id="rId3" Type="http://schemas.openxmlformats.org/officeDocument/2006/relationships/image" Target="../media/image69.png"/><Relationship Id="rId7" Type="http://schemas.openxmlformats.org/officeDocument/2006/relationships/image" Target="../media/image63.png"/><Relationship Id="rId12" Type="http://schemas.openxmlformats.org/officeDocument/2006/relationships/image" Target="../media/image61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4.png"/><Relationship Id="rId15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61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5" Type="http://schemas.openxmlformats.org/officeDocument/2006/relationships/image" Target="../media/image68.png"/><Relationship Id="rId4" Type="http://schemas.openxmlformats.org/officeDocument/2006/relationships/image" Target="../media/image73.png"/><Relationship Id="rId9" Type="http://schemas.openxmlformats.org/officeDocument/2006/relationships/image" Target="../media/image58.png"/><Relationship Id="rId1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3" Type="http://schemas.openxmlformats.org/officeDocument/2006/relationships/image" Target="../media/image72.png"/><Relationship Id="rId21" Type="http://schemas.openxmlformats.org/officeDocument/2006/relationships/image" Target="../media/image83.png"/><Relationship Id="rId7" Type="http://schemas.openxmlformats.org/officeDocument/2006/relationships/image" Target="../media/image76.png"/><Relationship Id="rId12" Type="http://schemas.openxmlformats.org/officeDocument/2006/relationships/image" Target="../media/image61.png"/><Relationship Id="rId17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6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5" Type="http://schemas.openxmlformats.org/officeDocument/2006/relationships/image" Target="../media/image68.png"/><Relationship Id="rId23" Type="http://schemas.openxmlformats.org/officeDocument/2006/relationships/image" Target="../media/image59.png"/><Relationship Id="rId19" Type="http://schemas.openxmlformats.org/officeDocument/2006/relationships/image" Target="../media/image81.png"/><Relationship Id="rId4" Type="http://schemas.openxmlformats.org/officeDocument/2006/relationships/image" Target="../media/image73.png"/><Relationship Id="rId9" Type="http://schemas.openxmlformats.org/officeDocument/2006/relationships/image" Target="../media/image58.png"/><Relationship Id="rId14" Type="http://schemas.openxmlformats.org/officeDocument/2006/relationships/image" Target="../media/image78.png"/><Relationship Id="rId22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71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image" Target="../media/image86.png"/><Relationship Id="rId21" Type="http://schemas.openxmlformats.org/officeDocument/2006/relationships/image" Target="../media/image104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image" Target="../media/image85.png"/><Relationship Id="rId16" Type="http://schemas.openxmlformats.org/officeDocument/2006/relationships/image" Target="../media/image99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19" Type="http://schemas.openxmlformats.org/officeDocument/2006/relationships/image" Target="../media/image102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429000"/>
            <a:ext cx="3600400" cy="1143000"/>
          </a:xfrm>
        </p:spPr>
        <p:txBody>
          <a:bodyPr/>
          <a:lstStyle/>
          <a:p>
            <a:r>
              <a:rPr lang="en-GB" dirty="0" smtClean="0"/>
              <a:t>How much </a:t>
            </a:r>
            <a:r>
              <a:rPr lang="en-GB" dirty="0" smtClean="0"/>
              <a:t>does </a:t>
            </a:r>
            <a:r>
              <a:rPr lang="en-GB" dirty="0" smtClean="0"/>
              <a:t>a bag of Skittles cost?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8"/>
          <a:stretch/>
        </p:blipFill>
        <p:spPr bwMode="auto">
          <a:xfrm>
            <a:off x="2183624" y="260648"/>
            <a:ext cx="5030572" cy="21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932040" y="3409950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How much </a:t>
            </a:r>
            <a:r>
              <a:rPr lang="en-GB" kern="0" dirty="0" smtClean="0">
                <a:solidFill>
                  <a:srgbClr val="000000"/>
                </a:solidFill>
              </a:rPr>
              <a:t>does </a:t>
            </a:r>
            <a:r>
              <a:rPr lang="en-GB" kern="0" dirty="0" smtClean="0">
                <a:solidFill>
                  <a:srgbClr val="000000"/>
                </a:solidFill>
              </a:rPr>
              <a:t>a </a:t>
            </a:r>
            <a:r>
              <a:rPr lang="en-GB" kern="0" dirty="0">
                <a:solidFill>
                  <a:srgbClr val="000000"/>
                </a:solidFill>
              </a:rPr>
              <a:t>T</a:t>
            </a:r>
            <a:r>
              <a:rPr lang="en-GB" kern="0" dirty="0" smtClean="0">
                <a:solidFill>
                  <a:srgbClr val="000000"/>
                </a:solidFill>
              </a:rPr>
              <a:t>wix cost? </a:t>
            </a:r>
            <a:endParaRPr lang="en-GB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861048"/>
            <a:ext cx="7920880" cy="1143000"/>
          </a:xfrm>
        </p:spPr>
        <p:txBody>
          <a:bodyPr/>
          <a:lstStyle/>
          <a:p>
            <a:r>
              <a:rPr lang="en-GB" dirty="0" smtClean="0"/>
              <a:t>There is not enough information here to determine the actual cost of a bag of Skittles and a </a:t>
            </a:r>
            <a:r>
              <a:rPr lang="en-GB" dirty="0" smtClean="0"/>
              <a:t>T</a:t>
            </a:r>
            <a:r>
              <a:rPr lang="en-GB" dirty="0" smtClean="0"/>
              <a:t>wix.  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8"/>
          <a:stretch/>
        </p:blipFill>
        <p:spPr bwMode="auto">
          <a:xfrm>
            <a:off x="2183624" y="260648"/>
            <a:ext cx="5030572" cy="21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6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088" y="692696"/>
            <a:ext cx="3600400" cy="1143000"/>
          </a:xfrm>
        </p:spPr>
        <p:txBody>
          <a:bodyPr/>
          <a:lstStyle/>
          <a:p>
            <a:r>
              <a:rPr lang="en-GB" dirty="0" smtClean="0"/>
              <a:t>How much does a bag of Skittles cost?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0305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5413996" y="3256650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How much does a </a:t>
            </a:r>
            <a:r>
              <a:rPr lang="en-GB" kern="0" dirty="0">
                <a:solidFill>
                  <a:srgbClr val="000000"/>
                </a:solidFill>
              </a:rPr>
              <a:t>T</a:t>
            </a:r>
            <a:r>
              <a:rPr lang="en-GB" kern="0" dirty="0" smtClean="0">
                <a:solidFill>
                  <a:srgbClr val="000000"/>
                </a:solidFill>
              </a:rPr>
              <a:t>wix cost? </a:t>
            </a:r>
            <a:endParaRPr lang="en-GB" kern="0" dirty="0">
              <a:solidFill>
                <a:srgbClr val="00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11560" y="5229200"/>
            <a:ext cx="784887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How do you know? </a:t>
            </a:r>
            <a:endParaRPr lang="en-GB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13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08920"/>
            <a:ext cx="8229600" cy="139674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When we do not know two values we need two pieces of information to calculate them.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8"/>
          <a:stretch/>
        </p:blipFill>
        <p:spPr bwMode="auto">
          <a:xfrm>
            <a:off x="1967508" y="367730"/>
            <a:ext cx="5030572" cy="21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979712" y="4077072"/>
            <a:ext cx="5030572" cy="2262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07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38" y="188640"/>
            <a:ext cx="600873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23528" y="5157192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How much does a Milky Way cost? </a:t>
            </a:r>
            <a:endParaRPr lang="en-GB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644008" y="5157192"/>
            <a:ext cx="36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How much does a Mars Bar cost? </a:t>
            </a:r>
            <a:endParaRPr lang="en-GB" kern="0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5165997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How do you know?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4857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38" y="188640"/>
            <a:ext cx="600873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6359" y="5085184"/>
            <a:ext cx="777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On your whiteboards d</a:t>
            </a:r>
            <a:r>
              <a:rPr lang="en-GB" sz="3200" dirty="0" smtClean="0"/>
              <a:t>raw </a:t>
            </a:r>
            <a:r>
              <a:rPr lang="en-GB" sz="3200" dirty="0" smtClean="0"/>
              <a:t>a pair of bar models to help you solve this problem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0769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022209" y="4331629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does w represent?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4389" y="5242266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does m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216225" y="3175992"/>
                <a:ext cx="2668021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25" y="3175992"/>
                <a:ext cx="2668021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905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8" grpId="0" animBg="1"/>
      <p:bldP spid="23" grpId="0"/>
      <p:bldP spid="24" grpId="0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131840" y="103531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03531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499992" y="103531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03531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115616" y="350100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much does a Milky Way cost?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165981" y="1920450"/>
                <a:ext cx="2668021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36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981" y="1920450"/>
                <a:ext cx="2668021" cy="467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115616" y="4221088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Write down a calculation that would give us the cost of a Mars Bar (m)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8016" y="5743093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And another…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03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43" y="580380"/>
                <a:ext cx="1368152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895" y="580380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589735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2299524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19" y="2302468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80380"/>
                <a:ext cx="1512168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419" y="2299524"/>
                <a:ext cx="1512168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89735"/>
                <a:ext cx="1512168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299524"/>
                <a:ext cx="1512168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18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267" y="580380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895902" y="4077072"/>
                <a:ext cx="4342407" cy="12448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𝑚</m:t>
                      </m:r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100−18</m:t>
                          </m:r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902" y="4077072"/>
                <a:ext cx="4342407" cy="1244828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>
              <a:xfrm>
                <a:off x="8245179" y="580380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5179" y="580380"/>
                <a:ext cx="862554" cy="864096"/>
              </a:xfrm>
              <a:prstGeom prst="ellipse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val 19"/>
              <p:cNvSpPr/>
              <p:nvPr/>
            </p:nvSpPr>
            <p:spPr>
              <a:xfrm>
                <a:off x="8245179" y="2299524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Oval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5179" y="2299524"/>
                <a:ext cx="862554" cy="864096"/>
              </a:xfrm>
              <a:prstGeom prst="ellipse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20"/>
              <p:cNvSpPr/>
              <p:nvPr/>
            </p:nvSpPr>
            <p:spPr>
              <a:xfrm>
                <a:off x="1494895" y="4346339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Oval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895" y="4346339"/>
                <a:ext cx="862554" cy="864096"/>
              </a:xfrm>
              <a:prstGeom prst="ellipse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val 21"/>
              <p:cNvSpPr/>
              <p:nvPr/>
            </p:nvSpPr>
            <p:spPr>
              <a:xfrm>
                <a:off x="1494895" y="5661248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Oval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895" y="5661248"/>
                <a:ext cx="862554" cy="864096"/>
              </a:xfrm>
              <a:prstGeom prst="ellipse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23527" y="5280516"/>
                <a:ext cx="4058675" cy="12448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𝑚</m:t>
                      </m:r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64−18</m:t>
                          </m:r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527" y="5280516"/>
                <a:ext cx="4058675" cy="1244828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14" y="1449153"/>
                <a:ext cx="8539742" cy="467679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46" y="3175992"/>
                <a:ext cx="5792210" cy="467679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458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 animBg="1"/>
      <p:bldP spid="20" grpId="0" animBg="1"/>
      <p:bldP spid="21" grpId="0" animBg="1"/>
      <p:bldP spid="22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676060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-10555" y="5109637"/>
            <a:ext cx="46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How much does a bag of Maltesers</a:t>
            </a:r>
            <a:endParaRPr lang="en-GB" sz="3600" kern="0" dirty="0"/>
          </a:p>
          <a:p>
            <a:r>
              <a:rPr lang="en-GB" sz="3600" kern="0" dirty="0" smtClean="0"/>
              <a:t>cost? </a:t>
            </a:r>
            <a:endParaRPr lang="en-GB" sz="3600" kern="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355976" y="5109637"/>
            <a:ext cx="465874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600" kern="0" dirty="0" smtClean="0"/>
              <a:t>How much does a bag of Magic Stars</a:t>
            </a:r>
            <a:endParaRPr lang="en-GB" sz="3600" kern="0" dirty="0"/>
          </a:p>
          <a:p>
            <a:r>
              <a:rPr lang="en-GB" sz="3600" kern="0" dirty="0" smtClean="0"/>
              <a:t>cost? </a:t>
            </a:r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69930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342674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74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724131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31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115616" y="4365104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What does m represent?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4389" y="5242266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What does s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342674" y="3158091"/>
                <a:ext cx="4009526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74" y="3158091"/>
                <a:ext cx="4009526" cy="46767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972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/>
      <p:bldP spid="19" grpId="0"/>
      <p:bldP spid="17" grpId="0" animBg="1"/>
      <p:bldP spid="16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342674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74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724131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31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115616" y="4365104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A student thinks that a bag of Maltesers costs 14p.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241695" y="5716907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Why are they wrong?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342674" y="3158091"/>
                <a:ext cx="4009526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74" y="3158091"/>
                <a:ext cx="4009526" cy="46767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1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115616" y="4365104"/>
            <a:ext cx="67687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Discuss: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 What is the same here?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What is different?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241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115616" y="4365104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Discuss: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does this bar model help us to solve the problem?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83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115616" y="4365104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What value goes here? </a:t>
            </a:r>
          </a:p>
          <a:p>
            <a:pPr algn="ctr"/>
            <a:endParaRPr lang="en-GB" sz="3200" dirty="0">
              <a:solidFill>
                <a:srgbClr val="000000"/>
              </a:solidFill>
            </a:endParaRP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do you know?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77577" y="1449152"/>
                <a:ext cx="1386112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77" y="1449152"/>
                <a:ext cx="1386112" cy="467679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186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39552" y="4221088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Write down a calculation that would give us the cost of a bag of Magic Stars (s)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8016" y="5743093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And another…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861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85057"/>
                <a:ext cx="1368152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85057"/>
                <a:ext cx="136815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85057"/>
                <a:ext cx="1368152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0" y="2287403"/>
                <a:ext cx="1368152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8" y="2287403"/>
                <a:ext cx="136815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5057"/>
                <a:ext cx="1224136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79" y="2287403"/>
                <a:ext cx="1224137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85057"/>
                <a:ext cx="1224136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2287403"/>
                <a:ext cx="1368152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16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9" y="2287403"/>
                <a:ext cx="1368152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2287403"/>
                <a:ext cx="1224137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val 21"/>
              <p:cNvSpPr/>
              <p:nvPr/>
            </p:nvSpPr>
            <p:spPr>
              <a:xfrm>
                <a:off x="8245179" y="580380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Oval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5179" y="580380"/>
                <a:ext cx="862554" cy="864096"/>
              </a:xfrm>
              <a:prstGeom prst="ellipse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val 25"/>
              <p:cNvSpPr/>
              <p:nvPr/>
            </p:nvSpPr>
            <p:spPr>
              <a:xfrm>
                <a:off x="1484644" y="4278399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Oval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644" y="4278399"/>
                <a:ext cx="862554" cy="864096"/>
              </a:xfrm>
              <a:prstGeom prst="ellipse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67639" y="4088033"/>
                <a:ext cx="3980257" cy="12448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𝑠</m:t>
                      </m:r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72−16 </m:t>
                          </m:r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39" y="4088033"/>
                <a:ext cx="3980257" cy="1244828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val 26"/>
              <p:cNvSpPr/>
              <p:nvPr/>
            </p:nvSpPr>
            <p:spPr>
              <a:xfrm>
                <a:off x="8219069" y="2344002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Oval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069" y="2344002"/>
                <a:ext cx="862554" cy="864096"/>
              </a:xfrm>
              <a:prstGeom prst="ellipse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val 27"/>
              <p:cNvSpPr/>
              <p:nvPr/>
            </p:nvSpPr>
            <p:spPr>
              <a:xfrm>
                <a:off x="1484644" y="5589240"/>
                <a:ext cx="862554" cy="86409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Oval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644" y="5589240"/>
                <a:ext cx="862554" cy="864096"/>
              </a:xfrm>
              <a:prstGeom prst="ellipse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531402" y="5332861"/>
                <a:ext cx="3980257" cy="12448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𝑠</m:t>
                      </m:r>
                      <m:r>
                        <a:rPr lang="en-GB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88−16 </m:t>
                          </m:r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402" y="5332861"/>
                <a:ext cx="3980257" cy="1244828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33" y="3158091"/>
                <a:ext cx="7962967" cy="467679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449153"/>
                <a:ext cx="6552728" cy="467679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739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2" grpId="0"/>
      <p:bldP spid="27" grpId="0" animBg="1"/>
      <p:bldP spid="28" grpId="0" animBg="1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 smtClean="0"/>
              <a:t>2 apples and 2 oranges cost 84p </a:t>
            </a:r>
          </a:p>
          <a:p>
            <a:pPr marL="0" indent="0">
              <a:buNone/>
            </a:pPr>
            <a:r>
              <a:rPr lang="en-GB" sz="4000" dirty="0" smtClean="0"/>
              <a:t>1 apple and 3 oranges cost 80p</a:t>
            </a:r>
          </a:p>
          <a:p>
            <a:pPr marL="0" indent="0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 smtClean="0"/>
              <a:t>Draw a bar model and use it to work out the cost of an apple and an orange.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2178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419572" y="585057"/>
                <a:ext cx="1056084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72" y="585057"/>
                <a:ext cx="1056084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1475656" y="585057"/>
                <a:ext cx="1056084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85057"/>
                <a:ext cx="1056084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454771" y="585057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771" y="585057"/>
                <a:ext cx="76810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222873" y="585057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873" y="585057"/>
                <a:ext cx="76810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419572" y="1449153"/>
                <a:ext cx="3571403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72" y="1449153"/>
                <a:ext cx="3571403" cy="467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466478" y="2492896"/>
                <a:ext cx="1056084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8" y="2492896"/>
                <a:ext cx="1056084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2240632" y="2497088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632" y="2497088"/>
                <a:ext cx="76810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3008734" y="2497088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734" y="2497088"/>
                <a:ext cx="768102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522562" y="2492896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562" y="2492896"/>
                <a:ext cx="76810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66477" y="3373016"/>
                <a:ext cx="3310359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7" y="3373016"/>
                <a:ext cx="3310359" cy="4676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23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your pairs, describe this method: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57536" y="2204864"/>
                <a:ext cx="1056084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36" y="2204864"/>
                <a:ext cx="1056084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401466" y="2204864"/>
                <a:ext cx="1056084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466" y="2204864"/>
                <a:ext cx="1056084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454771" y="2204864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771" y="2204864"/>
                <a:ext cx="76810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222873" y="2204864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873" y="2204864"/>
                <a:ext cx="768102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57536" y="3008480"/>
                <a:ext cx="3633439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36" y="3008480"/>
                <a:ext cx="3633439" cy="467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45382" y="3789040"/>
                <a:ext cx="1056084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82" y="3789040"/>
                <a:ext cx="1056084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1401466" y="3789040"/>
                <a:ext cx="1056084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466" y="3789040"/>
                <a:ext cx="1056084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6273552" y="3787130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552" y="3787130"/>
                <a:ext cx="768102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5505450" y="3789040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450" y="3789040"/>
                <a:ext cx="768102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737348" y="3789040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348" y="3789040"/>
                <a:ext cx="76810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969246" y="3789040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46" y="3789040"/>
                <a:ext cx="768102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3201144" y="3789040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144" y="3789040"/>
                <a:ext cx="768102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454771" y="3789040"/>
                <a:ext cx="768102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771" y="3789040"/>
                <a:ext cx="768102" cy="8640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345382" y="4659541"/>
                <a:ext cx="6696272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160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82" y="4659541"/>
                <a:ext cx="6696272" cy="46767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3990975" y="3008479"/>
                <a:ext cx="3050679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975" y="3008479"/>
                <a:ext cx="3050679" cy="46767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1006564" y="5517230"/>
                <a:ext cx="2686954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0=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160−84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64" y="5517230"/>
                <a:ext cx="2686954" cy="101431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641534" y="5517229"/>
                <a:ext cx="3264035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𝑎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84 −2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×19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534" y="5517229"/>
                <a:ext cx="3264035" cy="101431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73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pairs, describe this method: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79512" y="1620468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620468"/>
                <a:ext cx="720080" cy="86409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899592" y="1620468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0468"/>
                <a:ext cx="720080" cy="864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3059832" y="1623648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1623648"/>
                <a:ext cx="720080" cy="8640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339752" y="1620468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1620468"/>
                <a:ext cx="720080" cy="86409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779912" y="1623648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623648"/>
                <a:ext cx="720080" cy="8640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619672" y="1620468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620468"/>
                <a:ext cx="720080" cy="8640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4499992" y="1620468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620468"/>
                <a:ext cx="384051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6420247" y="1624866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247" y="1624866"/>
                <a:ext cx="384051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6036196" y="1623648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6196" y="1623648"/>
                <a:ext cx="384051" cy="86409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5652145" y="1620468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45" y="1620468"/>
                <a:ext cx="384051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5268094" y="1620468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094" y="1620468"/>
                <a:ext cx="384051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4884043" y="1620468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4043" y="1620468"/>
                <a:ext cx="384051" cy="86409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179512" y="2484564"/>
                <a:ext cx="6624786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252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484564"/>
                <a:ext cx="6624786" cy="46767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3059832" y="3433398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3433398"/>
                <a:ext cx="720080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3770040" y="3429000"/>
                <a:ext cx="720080" cy="864096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040" y="3429000"/>
                <a:ext cx="720080" cy="86409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4470660" y="3429000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660" y="3429000"/>
                <a:ext cx="384051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/>
              <p:cNvSpPr/>
              <p:nvPr/>
            </p:nvSpPr>
            <p:spPr>
              <a:xfrm>
                <a:off x="6390915" y="3433398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915" y="3433398"/>
                <a:ext cx="384051" cy="864096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6006864" y="3432180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864" y="3432180"/>
                <a:ext cx="384051" cy="864096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622813" y="3429000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813" y="3429000"/>
                <a:ext cx="384051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38762" y="3429000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762" y="3429000"/>
                <a:ext cx="384051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4854711" y="3429000"/>
                <a:ext cx="384051" cy="8640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711" y="3429000"/>
                <a:ext cx="384051" cy="86409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3059832" y="4297494"/>
                <a:ext cx="3744466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160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4297494"/>
                <a:ext cx="3744466" cy="467679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179512" y="4293096"/>
                <a:ext cx="2880320" cy="4676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293096"/>
                <a:ext cx="2880320" cy="467679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426044" y="5301208"/>
                <a:ext cx="3015954" cy="10243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𝑎</m:t>
                      </m:r>
                      <m:r>
                        <a:rPr lang="en-GB" sz="32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252−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160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44" y="5301208"/>
                <a:ext cx="3015954" cy="1024319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4114836" y="5325566"/>
                <a:ext cx="3659592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0= 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160 −2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×23</m:t>
                          </m:r>
                          <m:r>
                            <a:rPr lang="en-GB" sz="3200" b="0" i="1" smtClean="0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36" y="5325566"/>
                <a:ext cx="3659592" cy="1014317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53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dirty="0" smtClean="0"/>
              <a:t>Practise on whiteboards first, then in your books: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sz="2400" dirty="0" smtClean="0"/>
              <a:t>In Aldi, three bananas and one apple cost £1.50, two bananas and one apple cost £1.10. Work out the cost of a banana and an apple from Aldi. </a:t>
            </a:r>
          </a:p>
          <a:p>
            <a:pPr marL="514350" indent="-514350"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In Tesco, four bananas and one apple cost £2.00, two bananas and one apple cost £1.20. Work out the cost of a banana and an apple from Tesco. 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In Waitrose, one banana and five apples cost  £2.90, one banana and three apples cost £1.90. Work out the cost of a banana and an apple from Waitrose.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2887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dirty="0" smtClean="0"/>
              <a:t>Practise on whiteboards first, then in your books: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smtClean="0"/>
              <a:t>4. In Sainsbury's, a mango and three pears cost £3.30, a mango and two pears cost £3.05. Work out the cost of a mango and a pear from Sainsbury’s.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5. In Asda, two mangoes and three pears costs £3.40, one mango and two pears costs £1.90. Work out the cost of a mango and a pear from Asda.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6. In Coop, three mangoes and three pears costs £5.25, two mangoes and four pears costs £5.00. Work out the cost of a mango and a pear from Coop.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529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Bananas costs 40p each and Apples costs 30p each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Bananas costs 40p each and Apples cost 40p each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 smtClean="0"/>
              <a:t>Bananas cost 40p each and Apples are 50p each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70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4. Pears cost 25p each and a mango costs £2.55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5. Pears cost 40p each and a mango costs £1.10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6. Pears cost 75p each and a mango costs £1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44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Challenge: Find the combined weight of all three animals. 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1700808"/>
            <a:ext cx="5040560" cy="483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49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5412</TotalTime>
  <Words>1069</Words>
  <Application>Microsoft Office PowerPoint</Application>
  <PresentationFormat>On-screen Show (4:3)</PresentationFormat>
  <Paragraphs>284</Paragraphs>
  <Slides>27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How much does a bag of Skittles cost? </vt:lpstr>
      <vt:lpstr>There is not enough information here to determine the actual cost of a bag of Skittles and a Twix.    </vt:lpstr>
      <vt:lpstr>How much does a bag of Skittles cost?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pairs, describe this method: </vt:lpstr>
      <vt:lpstr>In pairs, describe this method: </vt:lpstr>
      <vt:lpstr>Practise on whiteboards first, then in your books: </vt:lpstr>
      <vt:lpstr>Practise on whiteboards first, then in your books: </vt:lpstr>
      <vt:lpstr>Mark your work: </vt:lpstr>
      <vt:lpstr>Mark your work: </vt:lpstr>
      <vt:lpstr>Challenge: Find the combined weight of all three animals.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</dc:title>
  <dc:creator>Elder</dc:creator>
  <cp:lastModifiedBy>Elder, L</cp:lastModifiedBy>
  <cp:revision>51</cp:revision>
  <dcterms:created xsi:type="dcterms:W3CDTF">2016-01-10T13:42:45Z</dcterms:created>
  <dcterms:modified xsi:type="dcterms:W3CDTF">2018-11-03T15:56:20Z</dcterms:modified>
</cp:coreProperties>
</file>