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6"/>
  </p:notesMasterIdLst>
  <p:sldIdLst>
    <p:sldId id="272" r:id="rId14"/>
    <p:sldId id="256" r:id="rId15"/>
    <p:sldId id="273" r:id="rId16"/>
    <p:sldId id="274" r:id="rId17"/>
    <p:sldId id="275" r:id="rId18"/>
    <p:sldId id="276" r:id="rId19"/>
    <p:sldId id="277" r:id="rId20"/>
    <p:sldId id="279" r:id="rId21"/>
    <p:sldId id="278" r:id="rId22"/>
    <p:sldId id="281" r:id="rId23"/>
    <p:sldId id="280" r:id="rId24"/>
    <p:sldId id="28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C99AE-FFCB-422F-8B3E-8D2D66FFD887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B1C74-BBE2-4257-8B93-1B4D05B4B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600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and</a:t>
            </a:r>
            <a:r>
              <a:rPr lang="en-GB" baseline="0" dirty="0" smtClean="0"/>
              <a:t> compare whiteboards but don’t give full solution yet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740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 students</a:t>
            </a:r>
            <a:r>
              <a:rPr lang="en-GB" baseline="0" dirty="0" smtClean="0"/>
              <a:t> for their immediate responses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664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 students</a:t>
            </a:r>
            <a:r>
              <a:rPr lang="en-GB" baseline="0" dirty="0" smtClean="0"/>
              <a:t> to consider the problem further in small groups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64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Collect</a:t>
            </a:r>
            <a:r>
              <a:rPr lang="en-GB" baseline="0" dirty="0" smtClean="0"/>
              <a:t> numerical data on the total cost for various hours and represent data randomly on the board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64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Collect</a:t>
            </a:r>
            <a:r>
              <a:rPr lang="en-GB" baseline="0" dirty="0" smtClean="0"/>
              <a:t> numerical data on the total cost for various hours and represent data randomly on the board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64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Complete table with</a:t>
            </a:r>
            <a:r>
              <a:rPr lang="en-GB" baseline="0" dirty="0" smtClean="0"/>
              <a:t> students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64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Share and compare</a:t>
            </a:r>
            <a:r>
              <a:rPr lang="en-GB" baseline="0" dirty="0" smtClean="0"/>
              <a:t> students responses and record a selection of them on the board </a:t>
            </a:r>
          </a:p>
          <a:p>
            <a:r>
              <a:rPr lang="en-GB" baseline="0" dirty="0" smtClean="0"/>
              <a:t>Select the equations that will enable students to solve simultaneously </a:t>
            </a:r>
            <a:r>
              <a:rPr lang="en-GB" baseline="0" dirty="0" err="1" smtClean="0"/>
              <a:t>eg</a:t>
            </a:r>
            <a:r>
              <a:rPr lang="en-GB" baseline="0" dirty="0" smtClean="0"/>
              <a:t>. C = 5h and C = 10 + 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64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Lead students to enable</a:t>
            </a:r>
            <a:r>
              <a:rPr lang="en-GB" baseline="0" dirty="0" smtClean="0"/>
              <a:t> them to solve simultaneously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64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Provide</a:t>
            </a:r>
            <a:r>
              <a:rPr lang="en-GB" baseline="0" dirty="0" smtClean="0"/>
              <a:t> axes for students to use..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64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“Can</a:t>
            </a:r>
            <a:r>
              <a:rPr lang="en-GB" baseline="0" dirty="0" smtClean="0"/>
              <a:t> we draw a line through the points?”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25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ICCAMS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1C74-BBE2-4257-8B93-1B4D05B4B093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740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CC2E6-273F-4572-BB40-9FB3ACF79AF2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C3CCC2E6-273F-4572-BB40-9FB3ACF79AF2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F1E9C11-9F8C-44AB-A5E6-A384518FD7E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11/22/2018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22/11/2018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11/22/2018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1470025"/>
          </a:xfrm>
        </p:spPr>
        <p:txBody>
          <a:bodyPr/>
          <a:lstStyle/>
          <a:p>
            <a:r>
              <a:rPr lang="en-GB" dirty="0" smtClean="0"/>
              <a:t>Which is larger?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43608" y="2348880"/>
                <a:ext cx="116955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/>
                        </a:rPr>
                        <m:t>3</m:t>
                      </m:r>
                      <m:r>
                        <a:rPr lang="en-GB" sz="54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GB" sz="5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2348880"/>
                <a:ext cx="1169551" cy="92333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995936" y="2487379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or</a:t>
            </a:r>
            <a:endParaRPr lang="en-GB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72200" y="2348880"/>
                <a:ext cx="199509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latin typeface="Cambria Math"/>
                        </a:rPr>
                        <m:t>𝑛</m:t>
                      </m:r>
                      <m:r>
                        <a:rPr lang="en-GB" sz="5400" b="0" i="1" smtClean="0">
                          <a:latin typeface="Cambria Math"/>
                        </a:rPr>
                        <m:t>+3</m:t>
                      </m:r>
                    </m:oMath>
                  </m:oMathPara>
                </a14:m>
                <a:endParaRPr lang="en-GB" sz="5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2348880"/>
                <a:ext cx="1995098" cy="92333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26627" y="4746228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627" y="4746228"/>
                <a:ext cx="783704" cy="63359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310331" y="4744810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331" y="4744810"/>
                <a:ext cx="783704" cy="63359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094035" y="4746716"/>
                <a:ext cx="783704" cy="631684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4035" y="4746716"/>
                <a:ext cx="783704" cy="63168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26627" y="5802738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627" y="5802738"/>
                <a:ext cx="783704" cy="63359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310331" y="5802738"/>
                <a:ext cx="2128428" cy="63359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331" y="5802738"/>
                <a:ext cx="2128428" cy="63359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 txBox="1">
            <a:spLocks/>
          </p:cNvSpPr>
          <p:nvPr/>
        </p:nvSpPr>
        <p:spPr bwMode="auto">
          <a:xfrm>
            <a:off x="749215" y="325408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How do you know? </a:t>
            </a:r>
            <a:endParaRPr lang="en-GB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156540" y="4653136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540" y="4653136"/>
                <a:ext cx="783704" cy="63359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588496" y="4653136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496" y="4653136"/>
                <a:ext cx="783704" cy="63359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6372200" y="4653136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4653136"/>
                <a:ext cx="783704" cy="63359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583339" y="5733256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339" y="5733256"/>
                <a:ext cx="783704" cy="63359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367043" y="5740176"/>
                <a:ext cx="1181349" cy="62667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43" y="5740176"/>
                <a:ext cx="1181349" cy="62667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372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70924"/>
            <a:ext cx="1806205" cy="242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60648"/>
            <a:ext cx="86409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Olaf is spending the day at a lake. </a:t>
            </a:r>
          </a:p>
          <a:p>
            <a:endParaRPr lang="en-GB" sz="2800" dirty="0" smtClean="0"/>
          </a:p>
          <a:p>
            <a:r>
              <a:rPr lang="en-GB" sz="2800" dirty="0" smtClean="0"/>
              <a:t>He wants to hire a rowing boat </a:t>
            </a:r>
            <a:r>
              <a:rPr lang="en-GB" sz="2800" dirty="0" smtClean="0"/>
              <a:t>for </a:t>
            </a:r>
            <a:r>
              <a:rPr lang="en-GB" sz="2800" dirty="0" smtClean="0"/>
              <a:t>some of the time.</a:t>
            </a:r>
          </a:p>
          <a:p>
            <a:r>
              <a:rPr lang="en-GB" sz="2800" dirty="0" smtClean="0"/>
              <a:t> </a:t>
            </a:r>
          </a:p>
          <a:p>
            <a:r>
              <a:rPr lang="en-GB" sz="2800" dirty="0" smtClean="0"/>
              <a:t>Nick’s Boat Hire charges £5 per hour. </a:t>
            </a:r>
          </a:p>
          <a:p>
            <a:endParaRPr lang="en-GB" sz="2800" dirty="0" smtClean="0"/>
          </a:p>
          <a:p>
            <a:r>
              <a:rPr lang="en-GB" sz="2800" dirty="0" smtClean="0"/>
              <a:t>Isla’s Boat Hire chares £10 plus £1 per hour. </a:t>
            </a:r>
          </a:p>
          <a:p>
            <a:endParaRPr lang="en-GB" sz="2800" dirty="0" smtClean="0"/>
          </a:p>
          <a:p>
            <a:r>
              <a:rPr lang="en-GB" sz="2800" dirty="0" smtClean="0"/>
              <a:t>Whose boat should Olaf choose?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1964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70924"/>
            <a:ext cx="1806205" cy="242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60648"/>
            <a:ext cx="86409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00"/>
                </a:solidFill>
              </a:rPr>
              <a:t>Olaf is spending the day at a lake. </a:t>
            </a:r>
          </a:p>
          <a:p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He wants to hire a rowing boat </a:t>
            </a:r>
            <a:r>
              <a:rPr lang="en-GB" sz="2800" dirty="0" smtClean="0">
                <a:solidFill>
                  <a:srgbClr val="000000"/>
                </a:solidFill>
              </a:rPr>
              <a:t>for </a:t>
            </a:r>
            <a:r>
              <a:rPr lang="en-GB" sz="2800" dirty="0" smtClean="0">
                <a:solidFill>
                  <a:srgbClr val="000000"/>
                </a:solidFill>
              </a:rPr>
              <a:t>some of the time.</a:t>
            </a:r>
          </a:p>
          <a:p>
            <a:r>
              <a:rPr lang="en-GB" sz="28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GB" sz="2800" dirty="0" smtClean="0">
                <a:solidFill>
                  <a:srgbClr val="000000"/>
                </a:solidFill>
              </a:rPr>
              <a:t>Nick’s Boat Hire charges £5 per hour. </a:t>
            </a:r>
          </a:p>
          <a:p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Isla’s Boat Hire chares £10 plus £1 per hour. </a:t>
            </a:r>
          </a:p>
          <a:p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Whose boat should Olaf choose?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35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70924"/>
            <a:ext cx="1806205" cy="242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60648"/>
            <a:ext cx="86409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00"/>
                </a:solidFill>
              </a:rPr>
              <a:t>Olaf is spending the day at a lake. </a:t>
            </a:r>
          </a:p>
          <a:p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He wants to hire a rowing boat </a:t>
            </a:r>
            <a:r>
              <a:rPr lang="en-GB" sz="2800" dirty="0" smtClean="0">
                <a:solidFill>
                  <a:srgbClr val="000000"/>
                </a:solidFill>
              </a:rPr>
              <a:t>for </a:t>
            </a:r>
            <a:r>
              <a:rPr lang="en-GB" sz="2800" dirty="0" smtClean="0">
                <a:solidFill>
                  <a:srgbClr val="000000"/>
                </a:solidFill>
              </a:rPr>
              <a:t>some of the time.</a:t>
            </a:r>
          </a:p>
          <a:p>
            <a:r>
              <a:rPr lang="en-GB" sz="28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GB" sz="2800" dirty="0" smtClean="0">
                <a:solidFill>
                  <a:srgbClr val="000000"/>
                </a:solidFill>
              </a:rPr>
              <a:t>Nick’s Boat Hire charges £5 per hour. </a:t>
            </a:r>
          </a:p>
          <a:p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Isla’s Boat Hire chares £10 plus £1 per hour. </a:t>
            </a:r>
          </a:p>
          <a:p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Whose boat should Olaf choose?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9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70924"/>
            <a:ext cx="1806205" cy="242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60648"/>
            <a:ext cx="86409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00"/>
                </a:solidFill>
              </a:rPr>
              <a:t>Olaf is spending the day at a lake. </a:t>
            </a:r>
          </a:p>
          <a:p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He wants to hire a rowing boat </a:t>
            </a:r>
            <a:r>
              <a:rPr lang="en-GB" sz="2800" dirty="0" smtClean="0">
                <a:solidFill>
                  <a:srgbClr val="000000"/>
                </a:solidFill>
              </a:rPr>
              <a:t>for </a:t>
            </a:r>
            <a:r>
              <a:rPr lang="en-GB" sz="2800" dirty="0" smtClean="0">
                <a:solidFill>
                  <a:srgbClr val="000000"/>
                </a:solidFill>
              </a:rPr>
              <a:t>some of the time.</a:t>
            </a:r>
          </a:p>
          <a:p>
            <a:r>
              <a:rPr lang="en-GB" sz="28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GB" sz="2800" dirty="0" smtClean="0">
                <a:solidFill>
                  <a:srgbClr val="000000"/>
                </a:solidFill>
              </a:rPr>
              <a:t>Nick’s Boat Hire charges £5 per hour. </a:t>
            </a:r>
          </a:p>
          <a:p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Isla’s Boat Hire chares £10 plus £1 per hour. </a:t>
            </a:r>
          </a:p>
          <a:p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Whose boat should Olaf choose?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13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70924"/>
            <a:ext cx="1806205" cy="242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60648"/>
            <a:ext cx="86409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00"/>
                </a:solidFill>
              </a:rPr>
              <a:t>Olaf is spending the day at a lake. </a:t>
            </a:r>
          </a:p>
          <a:p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He wants to hire a rowing boat </a:t>
            </a:r>
            <a:r>
              <a:rPr lang="en-GB" sz="2800" dirty="0" smtClean="0">
                <a:solidFill>
                  <a:srgbClr val="000000"/>
                </a:solidFill>
              </a:rPr>
              <a:t>for </a:t>
            </a:r>
            <a:r>
              <a:rPr lang="en-GB" sz="2800" dirty="0" smtClean="0">
                <a:solidFill>
                  <a:srgbClr val="000000"/>
                </a:solidFill>
              </a:rPr>
              <a:t>some of the time.</a:t>
            </a:r>
          </a:p>
          <a:p>
            <a:r>
              <a:rPr lang="en-GB" sz="28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GB" sz="2800" dirty="0" smtClean="0">
                <a:solidFill>
                  <a:srgbClr val="000000"/>
                </a:solidFill>
              </a:rPr>
              <a:t>Nick’s Boat Hire charges £5 per hour. </a:t>
            </a:r>
          </a:p>
          <a:p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Isla’s Boat Hire chares £10 plus £1 per hour. </a:t>
            </a:r>
          </a:p>
          <a:p>
            <a:endParaRPr lang="en-GB" sz="2800" dirty="0" smtClean="0">
              <a:solidFill>
                <a:srgbClr val="000000"/>
              </a:solidFill>
            </a:endParaRPr>
          </a:p>
          <a:p>
            <a:r>
              <a:rPr lang="en-GB" sz="2800" dirty="0" smtClean="0">
                <a:solidFill>
                  <a:srgbClr val="000000"/>
                </a:solidFill>
              </a:rPr>
              <a:t>Whose boat should Olaf choose? </a:t>
            </a:r>
            <a:endParaRPr lang="en-GB" sz="2800" dirty="0">
              <a:solidFill>
                <a:srgbClr val="00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328371"/>
              </p:ext>
            </p:extLst>
          </p:nvPr>
        </p:nvGraphicFramePr>
        <p:xfrm>
          <a:off x="2339752" y="4365104"/>
          <a:ext cx="302433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1008112"/>
                <a:gridCol w="10081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Hours 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Nick (£)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Isla (£)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063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221088"/>
            <a:ext cx="1806205" cy="242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60648"/>
            <a:ext cx="864096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000000"/>
                </a:solidFill>
              </a:rPr>
              <a:t>Olaf is spending the day at a lake. </a:t>
            </a:r>
          </a:p>
          <a:p>
            <a:endParaRPr lang="en-GB" sz="1600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He wants to hire a rowing boat </a:t>
            </a:r>
            <a:r>
              <a:rPr lang="en-GB" sz="1600" dirty="0" smtClean="0">
                <a:solidFill>
                  <a:srgbClr val="000000"/>
                </a:solidFill>
              </a:rPr>
              <a:t>for </a:t>
            </a:r>
            <a:r>
              <a:rPr lang="en-GB" sz="1600" dirty="0" smtClean="0">
                <a:solidFill>
                  <a:srgbClr val="000000"/>
                </a:solidFill>
              </a:rPr>
              <a:t>some of the time.</a:t>
            </a:r>
          </a:p>
          <a:p>
            <a:r>
              <a:rPr lang="en-GB" sz="16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GB" sz="1600" dirty="0" smtClean="0">
                <a:solidFill>
                  <a:srgbClr val="000000"/>
                </a:solidFill>
              </a:rPr>
              <a:t>Nick’s Boat Hire charges £5 per hour. </a:t>
            </a:r>
          </a:p>
          <a:p>
            <a:endParaRPr lang="en-GB" sz="1600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Isla’s Boat Hire chares £10 plus £1 per hour. </a:t>
            </a:r>
          </a:p>
          <a:p>
            <a:endParaRPr lang="en-GB" sz="1600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Whose boat should Olaf choose? </a:t>
            </a:r>
            <a:endParaRPr lang="en-GB" sz="1600" dirty="0">
              <a:solidFill>
                <a:srgbClr val="00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557099"/>
              </p:ext>
            </p:extLst>
          </p:nvPr>
        </p:nvGraphicFramePr>
        <p:xfrm>
          <a:off x="5652120" y="374710"/>
          <a:ext cx="302433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1008112"/>
                <a:gridCol w="10081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Hours 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Nick (£)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Isla (£)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11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12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13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21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65312" y="327017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On your whiteboards represent the hire-rules algebraically.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5269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221088"/>
            <a:ext cx="1806205" cy="242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60648"/>
            <a:ext cx="864096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000000"/>
                </a:solidFill>
              </a:rPr>
              <a:t>Olaf is spending the day at a lake. </a:t>
            </a:r>
          </a:p>
          <a:p>
            <a:endParaRPr lang="en-GB" sz="1600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He wants to hire a rowing boat </a:t>
            </a:r>
            <a:r>
              <a:rPr lang="en-GB" sz="1600" dirty="0" smtClean="0">
                <a:solidFill>
                  <a:srgbClr val="000000"/>
                </a:solidFill>
              </a:rPr>
              <a:t>for </a:t>
            </a:r>
            <a:r>
              <a:rPr lang="en-GB" sz="1600" dirty="0" smtClean="0">
                <a:solidFill>
                  <a:srgbClr val="000000"/>
                </a:solidFill>
              </a:rPr>
              <a:t>some of the time.</a:t>
            </a:r>
          </a:p>
          <a:p>
            <a:r>
              <a:rPr lang="en-GB" sz="16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GB" sz="1600" dirty="0" smtClean="0">
                <a:solidFill>
                  <a:srgbClr val="000000"/>
                </a:solidFill>
              </a:rPr>
              <a:t>Nick’s Boat Hire charges £5 per hour. </a:t>
            </a:r>
          </a:p>
          <a:p>
            <a:endParaRPr lang="en-GB" sz="1600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Isla’s Boat Hire chares £10 plus £1 per hour. </a:t>
            </a:r>
          </a:p>
          <a:p>
            <a:endParaRPr lang="en-GB" sz="1600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Whose boat should Olaf choose? </a:t>
            </a:r>
            <a:endParaRPr lang="en-GB" sz="1600" dirty="0">
              <a:solidFill>
                <a:srgbClr val="00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82755"/>
              </p:ext>
            </p:extLst>
          </p:nvPr>
        </p:nvGraphicFramePr>
        <p:xfrm>
          <a:off x="5652120" y="374710"/>
          <a:ext cx="302433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1008112"/>
                <a:gridCol w="10081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Hours 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Nick (£)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Isla (£)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11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12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13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21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5312" y="327017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Are Nick’s and Isla’s charges ever equal? 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76845" y="4092902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45" y="4092902"/>
                <a:ext cx="783704" cy="63359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392553" y="4092902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553" y="4092902"/>
                <a:ext cx="783704" cy="63359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608849" y="4094095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849" y="4094095"/>
                <a:ext cx="783704" cy="63359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825145" y="4094095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5145" y="4094095"/>
                <a:ext cx="783704" cy="63359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060549" y="4092902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549" y="4092902"/>
                <a:ext cx="783704" cy="63359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76845" y="4727685"/>
                <a:ext cx="3899412" cy="63359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45" y="4727685"/>
                <a:ext cx="3899412" cy="63359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76845" y="5517232"/>
                <a:ext cx="783704" cy="63359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45" y="5517232"/>
                <a:ext cx="783704" cy="63359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65312" y="6150822"/>
                <a:ext cx="3899412" cy="63359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12" y="6150822"/>
                <a:ext cx="3899412" cy="63359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060548" y="5517232"/>
                <a:ext cx="3104175" cy="63359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548" y="5517232"/>
                <a:ext cx="3104175" cy="63359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71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221088"/>
            <a:ext cx="1806205" cy="242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60648"/>
            <a:ext cx="864096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000000"/>
                </a:solidFill>
              </a:rPr>
              <a:t>Olaf is spending the day at a lake. </a:t>
            </a:r>
          </a:p>
          <a:p>
            <a:endParaRPr lang="en-GB" sz="1600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He wants to hire a rowing boat </a:t>
            </a:r>
            <a:r>
              <a:rPr lang="en-GB" sz="1600" dirty="0" smtClean="0">
                <a:solidFill>
                  <a:srgbClr val="000000"/>
                </a:solidFill>
              </a:rPr>
              <a:t>for </a:t>
            </a:r>
            <a:r>
              <a:rPr lang="en-GB" sz="1600" dirty="0" smtClean="0">
                <a:solidFill>
                  <a:srgbClr val="000000"/>
                </a:solidFill>
              </a:rPr>
              <a:t>some of the time.</a:t>
            </a:r>
          </a:p>
          <a:p>
            <a:r>
              <a:rPr lang="en-GB" sz="16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GB" sz="1600" dirty="0" smtClean="0">
                <a:solidFill>
                  <a:srgbClr val="000000"/>
                </a:solidFill>
              </a:rPr>
              <a:t>Nick’s Boat Hire charges £5 per hour. </a:t>
            </a:r>
          </a:p>
          <a:p>
            <a:endParaRPr lang="en-GB" sz="1600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Isla’s Boat Hire chares £10 plus £1 per hour. </a:t>
            </a:r>
          </a:p>
          <a:p>
            <a:endParaRPr lang="en-GB" sz="1600" dirty="0" smtClean="0">
              <a:solidFill>
                <a:srgbClr val="000000"/>
              </a:solidFill>
            </a:endParaRPr>
          </a:p>
          <a:p>
            <a:r>
              <a:rPr lang="en-GB" sz="1600" dirty="0" smtClean="0">
                <a:solidFill>
                  <a:srgbClr val="000000"/>
                </a:solidFill>
              </a:rPr>
              <a:t>Whose boat should Olaf choose? </a:t>
            </a:r>
            <a:endParaRPr lang="en-GB" sz="1600" dirty="0">
              <a:solidFill>
                <a:srgbClr val="00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434154"/>
              </p:ext>
            </p:extLst>
          </p:nvPr>
        </p:nvGraphicFramePr>
        <p:xfrm>
          <a:off x="5652120" y="374710"/>
          <a:ext cx="302433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1008112"/>
                <a:gridCol w="10081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Hours 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Nick (£)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Isla (£)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11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12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13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21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92402"/>
            <a:ext cx="4647770" cy="4119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48064" y="2996952"/>
            <a:ext cx="3614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Represent the data as points on a graph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038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7286089" cy="6458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48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32656"/>
            <a:ext cx="5328592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0112" y="543178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What do you notice?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012160" y="2060848"/>
            <a:ext cx="28083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The </a:t>
            </a:r>
            <a:r>
              <a:rPr lang="en-GB" sz="2000" dirty="0" smtClean="0">
                <a:solidFill>
                  <a:srgbClr val="FF0000"/>
                </a:solidFill>
              </a:rPr>
              <a:t>intersection</a:t>
            </a:r>
            <a:r>
              <a:rPr lang="en-GB" sz="2000" dirty="0" smtClean="0"/>
              <a:t> can be calculated by solving two simultaneous equations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5854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1470025"/>
          </a:xfrm>
        </p:spPr>
        <p:txBody>
          <a:bodyPr/>
          <a:lstStyle/>
          <a:p>
            <a:r>
              <a:rPr lang="en-GB" dirty="0" smtClean="0"/>
              <a:t>Which is larger?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43608" y="2348880"/>
                <a:ext cx="116955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GB" sz="5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2348880"/>
                <a:ext cx="1169551" cy="92333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995936" y="2487379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00"/>
                </a:solidFill>
              </a:rPr>
              <a:t>or</a:t>
            </a:r>
            <a:endParaRPr lang="en-GB" sz="36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72200" y="2348880"/>
                <a:ext cx="199509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sz="5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+3</m:t>
                      </m:r>
                    </m:oMath>
                  </m:oMathPara>
                </a14:m>
                <a:endParaRPr lang="en-GB" sz="5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2348880"/>
                <a:ext cx="1995098" cy="92333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 txBox="1">
            <a:spLocks/>
          </p:cNvSpPr>
          <p:nvPr/>
        </p:nvSpPr>
        <p:spPr bwMode="auto">
          <a:xfrm>
            <a:off x="749215" y="3501008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solidFill>
                  <a:srgbClr val="000000"/>
                </a:solidFill>
              </a:rPr>
              <a:t>How do you know? </a:t>
            </a:r>
            <a:endParaRPr lang="en-GB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22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73</TotalTime>
  <Words>715</Words>
  <Application>Microsoft Office PowerPoint</Application>
  <PresentationFormat>On-screen Show (4:3)</PresentationFormat>
  <Paragraphs>191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Which is larger?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is larger?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8</cp:revision>
  <dcterms:created xsi:type="dcterms:W3CDTF">2018-11-04T15:18:59Z</dcterms:created>
  <dcterms:modified xsi:type="dcterms:W3CDTF">2018-11-22T09:27:27Z</dcterms:modified>
</cp:coreProperties>
</file>