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8"/>
  </p:notesMasterIdLst>
  <p:sldIdLst>
    <p:sldId id="267" r:id="rId15"/>
    <p:sldId id="272" r:id="rId16"/>
    <p:sldId id="264" r:id="rId17"/>
    <p:sldId id="262" r:id="rId18"/>
    <p:sldId id="263" r:id="rId19"/>
    <p:sldId id="265" r:id="rId20"/>
    <p:sldId id="266" r:id="rId21"/>
    <p:sldId id="268" r:id="rId22"/>
    <p:sldId id="269" r:id="rId23"/>
    <p:sldId id="270" r:id="rId24"/>
    <p:sldId id="271" r:id="rId25"/>
    <p:sldId id="274" r:id="rId26"/>
    <p:sldId id="27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49466-2D65-43EA-928E-8AD7788EAF59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973CF-0582-44F8-A2FD-E23FDF5F99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183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prepared axes from previous</a:t>
            </a:r>
            <a:r>
              <a:rPr lang="en-GB" baseline="0" dirty="0" smtClean="0"/>
              <a:t> lesson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93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Silently model</a:t>
            </a:r>
            <a:r>
              <a:rPr lang="en-GB" baseline="0" dirty="0" smtClean="0"/>
              <a:t> working then question each stage. Students then complete their turn in silence.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033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https://nrich.maths.org/264/solution </a:t>
            </a:r>
          </a:p>
          <a:p>
            <a:r>
              <a:rPr lang="en-GB" dirty="0" smtClean="0"/>
              <a:t>X = 1/3, y = -1,</a:t>
            </a:r>
            <a:r>
              <a:rPr lang="en-GB" baseline="0" dirty="0" smtClean="0"/>
              <a:t> z = ¼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521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11/18/2018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3218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8319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4039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9031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2718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2389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4090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46647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86282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3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/>
              <a:t>18/11/2018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11/18/2018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11/18/2018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11/18/2018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18/11/2018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0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0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From last week… 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Solve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𝑦</m:t>
                    </m:r>
                    <m:r>
                      <a:rPr lang="en-GB" sz="2000" b="0" i="1" smtClean="0">
                        <a:latin typeface="Cambria Math"/>
                      </a:rPr>
                      <m:t>=2</m:t>
                    </m:r>
                    <m:r>
                      <a:rPr lang="en-GB" sz="2000" b="0" i="1" smtClean="0"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/>
                  <a:t>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𝑦</m:t>
                    </m:r>
                    <m:r>
                      <a:rPr lang="en-GB" sz="2000" b="0" i="1" smtClean="0">
                        <a:latin typeface="Cambria Math"/>
                      </a:rPr>
                      <m:t>=4</m:t>
                    </m:r>
                    <m:r>
                      <a:rPr lang="en-GB" sz="2000" b="0" i="1" smtClean="0"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latin typeface="Cambria Math"/>
                      </a:rPr>
                      <m:t>+7</m:t>
                    </m:r>
                  </m:oMath>
                </a14:m>
                <a:r>
                  <a:rPr lang="en-GB" sz="2000" dirty="0" smtClean="0"/>
                  <a:t> using substitution </a:t>
                </a:r>
                <a:endParaRPr lang="en-GB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776" t="-2395" b="-10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79512" y="1903183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From last month… 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Write down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2000" b="0" i="1" smtClean="0">
                            <a:latin typeface="Cambria Math"/>
                          </a:rPr>
                          <m:t>60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°</m:t>
                        </m:r>
                      </m:e>
                    </m:func>
                  </m:oMath>
                </a14:m>
                <a:r>
                  <a:rPr lang="en-GB" sz="2000" dirty="0" smtClean="0"/>
                  <a:t> without using a calculator</a:t>
                </a:r>
                <a:endParaRPr lang="en-GB" sz="2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903183"/>
                <a:ext cx="7848872" cy="1015663"/>
              </a:xfrm>
              <a:prstGeom prst="rect">
                <a:avLst/>
              </a:prstGeom>
              <a:blipFill rotWithShape="1">
                <a:blip r:embed="rId4"/>
                <a:stretch>
                  <a:fillRect l="-776" t="-2395" b="-10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1520" y="3717032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From last year… 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/>
                      </a:rPr>
                      <m:t>+</m:t>
                    </m:r>
                    <m:r>
                      <a:rPr lang="en-GB" sz="2000" b="0" i="1" smtClean="0">
                        <a:latin typeface="Cambria Math"/>
                      </a:rPr>
                      <m:t>𝑥</m:t>
                    </m:r>
                    <m:r>
                      <a:rPr lang="en-GB" sz="2000" b="0" i="1" smtClean="0">
                        <a:latin typeface="Cambria Math"/>
                      </a:rPr>
                      <m:t> −12=0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717032"/>
                <a:ext cx="7848872" cy="1015663"/>
              </a:xfrm>
              <a:prstGeom prst="rect">
                <a:avLst/>
              </a:prstGeom>
              <a:blipFill rotWithShape="1">
                <a:blip r:embed="rId5"/>
                <a:stretch>
                  <a:fillRect l="-776" t="-2410" b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83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week…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=2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=4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+7</m:t>
                    </m:r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using substitution </a:t>
                </a:r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776" t="-1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79512" y="1903183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month…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Write down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60</m:t>
                        </m:r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°</m:t>
                        </m:r>
                      </m:e>
                    </m:func>
                  </m:oMath>
                </a14:m>
                <a:r>
                  <a:rPr lang="en-GB" sz="2000" dirty="0" smtClean="0">
                    <a:solidFill>
                      <a:srgbClr val="000000"/>
                    </a:solidFill>
                  </a:rPr>
                  <a:t> without using a calculator</a:t>
                </a:r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903183"/>
                <a:ext cx="7848872" cy="1015663"/>
              </a:xfrm>
              <a:prstGeom prst="rect">
                <a:avLst/>
              </a:prstGeom>
              <a:blipFill rotWithShape="1">
                <a:blip r:embed="rId4"/>
                <a:stretch>
                  <a:fillRect l="-776" t="-2395" b="-10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1520" y="3717032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From last year… </a:t>
                </a: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  <a:p>
                <a:r>
                  <a:rPr lang="en-GB" sz="2000" dirty="0" smtClean="0">
                    <a:solidFill>
                      <a:srgbClr val="000000"/>
                    </a:solidFill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/>
                      </a:rPr>
                      <m:t> −12=0</m:t>
                    </m:r>
                  </m:oMath>
                </a14:m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717032"/>
                <a:ext cx="7848872" cy="1015663"/>
              </a:xfrm>
              <a:prstGeom prst="rect">
                <a:avLst/>
              </a:prstGeom>
              <a:blipFill rotWithShape="1">
                <a:blip r:embed="rId5"/>
                <a:stretch>
                  <a:fillRect l="-776" t="-2410" b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444208" y="404664"/>
                <a:ext cx="1471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404664"/>
                <a:ext cx="147142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450492" y="795106"/>
                <a:ext cx="9498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solidFill>
                      <a:srgbClr val="FF0000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2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/>
                      </a:rPr>
                      <m:t>=7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492" y="795106"/>
                <a:ext cx="949875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5128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600789" y="1142747"/>
                <a:ext cx="11582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=−3.5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789" y="1142747"/>
                <a:ext cx="115826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618014" y="1500219"/>
                <a:ext cx="9853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014" y="1500219"/>
                <a:ext cx="985333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857512" y="2411014"/>
                <a:ext cx="528606" cy="673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512" y="2411014"/>
                <a:ext cx="528606" cy="67326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898057" y="4363363"/>
                <a:ext cx="21303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−3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057" y="4363363"/>
                <a:ext cx="2130327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111167" y="4763958"/>
                <a:ext cx="1628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=−4,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167" y="4763958"/>
                <a:ext cx="1628523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10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6048375" cy="605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Use your axes to work out where the line given by the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𝑦</m:t>
                    </m:r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+1 </m:t>
                    </m:r>
                  </m:oMath>
                </a14:m>
                <a:endParaRPr lang="en-GB" dirty="0"/>
              </a:p>
              <a:p>
                <a:pPr algn="ctr"/>
                <a:r>
                  <a:rPr lang="en-GB" dirty="0" smtClean="0"/>
                  <a:t>intersects the circle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=25 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blipFill rotWithShape="1">
                <a:blip r:embed="rId4"/>
                <a:stretch>
                  <a:fillRect l="-546" t="-1742" r="-2186" b="-1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30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627794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The line </a:t>
                </a:r>
                <a:endParaRPr lang="en-GB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+1 </m:t>
                    </m:r>
                  </m:oMath>
                </a14:m>
                <a:r>
                  <a:rPr lang="en-GB" dirty="0" smtClean="0"/>
                  <a:t>intersects the circle twice as shown. </a:t>
                </a:r>
              </a:p>
              <a:p>
                <a:endParaRPr lang="en-GB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2459" t="-1742" r="-2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56189" y="908720"/>
                <a:ext cx="7841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(3, 4)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189" y="908720"/>
                <a:ext cx="784189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87624" y="4942867"/>
                <a:ext cx="9188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(−4,3)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942867"/>
                <a:ext cx="918841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619153" y="2924944"/>
            <a:ext cx="2232248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How could we have worked out these points of intersection without sketching the graphs? </a:t>
            </a:r>
          </a:p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679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627794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88224" y="1953706"/>
                <a:ext cx="22322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25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dirty="0" smtClean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953706"/>
                <a:ext cx="2232248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588224" y="332656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Solving this pair of simultaneous equations will gives us the points of intersection.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514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627794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88224" y="1953706"/>
                <a:ext cx="22322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=25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953706"/>
                <a:ext cx="2232248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588224" y="332656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Solving this pair of simultaneous equations will gives us the points of intersection.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624437" y="3632448"/>
                <a:ext cx="21598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+1)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437" y="3632448"/>
                <a:ext cx="2159822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584970" y="285293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Substituting for y gives: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14603" y="4221088"/>
                <a:ext cx="25074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+1=25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603" y="4221088"/>
                <a:ext cx="250748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69204" y="4742820"/>
                <a:ext cx="2116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−24=0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204" y="4742820"/>
                <a:ext cx="211660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46820" y="5274810"/>
                <a:ext cx="18601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−12=0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820" y="5274810"/>
                <a:ext cx="186012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11718" y="5733256"/>
                <a:ext cx="21303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−3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718" y="5733256"/>
                <a:ext cx="213032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49732" y="6198368"/>
                <a:ext cx="1628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=−4, 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732" y="6198368"/>
                <a:ext cx="1628523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68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  <p:bldP spid="10" grpId="0"/>
      <p:bldP spid="11" grpId="0"/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627794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88224" y="1953706"/>
                <a:ext cx="22322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=25 </m:t>
                      </m:r>
                    </m:oMath>
                  </m:oMathPara>
                </a14:m>
                <a:endParaRPr lang="en-GB" dirty="0" smtClean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953706"/>
                <a:ext cx="2232248" cy="646331"/>
              </a:xfrm>
              <a:prstGeom prst="rect">
                <a:avLst/>
              </a:prstGeom>
              <a:blipFill rotWithShape="1">
                <a:blip r:embed="rId3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588224" y="332656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Solving this pair of simultaneous equations will gives us the points of intersection.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70" y="2852936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Using the equation of the straight line to calculate y: </a:t>
            </a:r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890086" y="3933056"/>
                <a:ext cx="1628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=−4,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086" y="3933056"/>
                <a:ext cx="162852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03218" y="4454788"/>
                <a:ext cx="1628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=−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,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218" y="4454788"/>
                <a:ext cx="1628523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927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6048375" cy="605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Use your axes to approximate where the line given by the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𝑦</m:t>
                    </m:r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+1 </m:t>
                    </m:r>
                  </m:oMath>
                </a14:m>
                <a:endParaRPr lang="en-GB" dirty="0"/>
              </a:p>
              <a:p>
                <a:pPr algn="ctr"/>
                <a:r>
                  <a:rPr lang="en-GB" dirty="0" smtClean="0"/>
                  <a:t>intersects the circle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2186" t="-1742" r="-4645" b="-1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344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6125789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Use algebra to find where the line given by the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𝑦</m:t>
                    </m:r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𝑥</m:t>
                    </m:r>
                    <m:r>
                      <a:rPr lang="en-GB" i="1">
                        <a:latin typeface="Cambria Math"/>
                      </a:rPr>
                      <m:t>+1 </m:t>
                    </m:r>
                  </m:oMath>
                </a14:m>
                <a:endParaRPr lang="en-GB" dirty="0"/>
              </a:p>
              <a:p>
                <a:pPr algn="ctr"/>
                <a:r>
                  <a:rPr lang="en-GB" dirty="0" smtClean="0"/>
                  <a:t>intersects the circle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332656"/>
                <a:ext cx="2232248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2186" t="-1742" r="-4645" b="-1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1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63" y="82104"/>
            <a:ext cx="8229600" cy="1143000"/>
          </a:xfrm>
        </p:spPr>
        <p:txBody>
          <a:bodyPr/>
          <a:lstStyle/>
          <a:p>
            <a:r>
              <a:rPr lang="en-GB" sz="3600" u="sng" dirty="0" smtClean="0"/>
              <a:t>Title – Intersections of curves and lines 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1196752"/>
                <a:ext cx="4176464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 smtClean="0"/>
                  <a:t>Worked Example</a:t>
                </a:r>
              </a:p>
              <a:p>
                <a:endParaRPr lang="en-GB" dirty="0"/>
              </a:p>
              <a:p>
                <a:r>
                  <a:rPr lang="en-GB" dirty="0" smtClean="0"/>
                  <a:t>Calculate where the line </a:t>
                </a:r>
                <a:endParaRPr lang="en-GB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=10−2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dirty="0" smtClean="0"/>
              </a:p>
              <a:p>
                <a:r>
                  <a:rPr lang="en-GB" dirty="0"/>
                  <a:t>i</a:t>
                </a:r>
                <a:r>
                  <a:rPr lang="en-GB" dirty="0" smtClean="0"/>
                  <a:t>ntersects the circle described by equation 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4176464" cy="2031325"/>
              </a:xfrm>
              <a:prstGeom prst="rect">
                <a:avLst/>
              </a:prstGeom>
              <a:blipFill rotWithShape="1">
                <a:blip r:embed="rId3"/>
                <a:stretch>
                  <a:fillRect l="-1168" t="-1497" b="-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4427984" y="1196752"/>
            <a:ext cx="0" cy="561662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560563" y="1225104"/>
                <a:ext cx="4176464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 smtClean="0"/>
                  <a:t>Your Turn </a:t>
                </a:r>
              </a:p>
              <a:p>
                <a:endParaRPr lang="en-GB" dirty="0"/>
              </a:p>
              <a:p>
                <a:r>
                  <a:rPr lang="en-GB" dirty="0" smtClean="0"/>
                  <a:t>Calculate where the line </a:t>
                </a:r>
                <a:endParaRPr lang="en-GB" b="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−10 </m:t>
                      </m:r>
                    </m:oMath>
                  </m:oMathPara>
                </a14:m>
                <a:endParaRPr lang="en-GB" b="0" dirty="0" smtClean="0"/>
              </a:p>
              <a:p>
                <a:r>
                  <a:rPr lang="en-GB" dirty="0" smtClean="0"/>
                  <a:t>intersects the circle described by equation 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=40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563" y="1225104"/>
                <a:ext cx="4176464" cy="2031325"/>
              </a:xfrm>
              <a:prstGeom prst="rect">
                <a:avLst/>
              </a:prstGeom>
              <a:blipFill rotWithShape="1">
                <a:blip r:embed="rId4"/>
                <a:stretch>
                  <a:fillRect l="-1168" t="-1502" b="-6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140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 your book: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908720"/>
                <a:ext cx="7704856" cy="45259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GB" sz="2800" b="0" dirty="0" smtClean="0"/>
              </a:p>
              <a:p>
                <a:pPr marL="514350" indent="-514350">
                  <a:buAutoNum type="arabicPeriod"/>
                </a:pPr>
                <a:r>
                  <a:rPr lang="en-GB" sz="2400" dirty="0"/>
                  <a:t>Work out the points of intersection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=58</m:t>
                    </m:r>
                  </m:oMath>
                </a14:m>
                <a:r>
                  <a:rPr lang="en-GB" sz="2400" dirty="0"/>
                  <a:t> and the line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𝑦</m:t>
                    </m:r>
                    <m:r>
                      <a:rPr lang="en-GB" sz="2400" i="1">
                        <a:latin typeface="Cambria Math"/>
                      </a:rPr>
                      <m:t>=4+</m:t>
                    </m:r>
                    <m:r>
                      <a:rPr lang="en-GB" sz="2400" i="1">
                        <a:latin typeface="Cambria Math"/>
                      </a:rPr>
                      <m:t>𝑥</m:t>
                    </m:r>
                  </m:oMath>
                </a14:m>
                <a:endParaRPr lang="en-GB" sz="2400" dirty="0"/>
              </a:p>
              <a:p>
                <a:pPr marL="514350" indent="-514350">
                  <a:buAutoNum type="arabicPeriod"/>
                </a:pPr>
                <a:endParaRPr lang="en-GB" sz="2400" dirty="0" smtClean="0"/>
              </a:p>
              <a:p>
                <a:pPr marL="514350" indent="-514350">
                  <a:buAutoNum type="arabicPeriod"/>
                </a:pPr>
                <a:r>
                  <a:rPr lang="en-GB" sz="2400" dirty="0" smtClean="0"/>
                  <a:t>Work </a:t>
                </a:r>
                <a:r>
                  <a:rPr lang="en-GB" sz="2400" dirty="0"/>
                  <a:t>out the points of intersection of the </a:t>
                </a:r>
                <a:r>
                  <a:rPr lang="en-GB" sz="2400" dirty="0" smtClean="0"/>
                  <a:t>curve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𝑦</m:t>
                    </m:r>
                    <m:r>
                      <a:rPr lang="en-GB" sz="2400" b="0" i="1" smtClean="0">
                        <a:latin typeface="Cambria Math"/>
                      </a:rPr>
                      <m:t>+5=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−14</m:t>
                    </m:r>
                    <m:r>
                      <a:rPr lang="en-GB" sz="2400" b="0" i="1" smtClean="0"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/>
                  <a:t>and the line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𝑦</m:t>
                    </m:r>
                    <m:r>
                      <a:rPr lang="en-GB" sz="2400" i="1">
                        <a:latin typeface="Cambria Math"/>
                      </a:rPr>
                      <m:t>=4</m:t>
                    </m:r>
                    <m:r>
                      <a:rPr lang="en-GB" sz="2400" b="0" i="1" smtClean="0"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latin typeface="Cambria Math"/>
                      </a:rPr>
                      <m:t>−32</m:t>
                    </m:r>
                  </m:oMath>
                </a14:m>
                <a:endParaRPr lang="en-GB" sz="2400" dirty="0" smtClean="0"/>
              </a:p>
              <a:p>
                <a:pPr marL="514350" indent="-514350">
                  <a:buFontTx/>
                  <a:buAutoNum type="arabicPeriod"/>
                </a:pPr>
                <a:endParaRPr lang="en-GB" sz="2400" dirty="0" smtClean="0"/>
              </a:p>
              <a:p>
                <a:pPr marL="514350" indent="-514350">
                  <a:buFontTx/>
                  <a:buAutoNum type="arabicPeriod"/>
                </a:pPr>
                <a:r>
                  <a:rPr lang="en-GB" sz="2400" dirty="0" smtClean="0"/>
                  <a:t>Work </a:t>
                </a:r>
                <a:r>
                  <a:rPr lang="en-GB" sz="2400" dirty="0"/>
                  <a:t>out the points of intersection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</a:rPr>
                      <m:t>=2</m:t>
                    </m:r>
                  </m:oMath>
                </a14:m>
                <a:r>
                  <a:rPr lang="en-GB" sz="2400" dirty="0"/>
                  <a:t> and the line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𝑥</m:t>
                    </m:r>
                    <m:r>
                      <a:rPr lang="en-GB" sz="2400" i="1">
                        <a:latin typeface="Cambria Math"/>
                      </a:rPr>
                      <m:t>=2−3</m:t>
                    </m:r>
                    <m:r>
                      <a:rPr lang="en-GB" sz="2400" i="1">
                        <a:latin typeface="Cambria Math"/>
                      </a:rPr>
                      <m:t>𝑦</m:t>
                    </m:r>
                  </m:oMath>
                </a14:m>
                <a:endParaRPr lang="en-GB" sz="2400" dirty="0" smtClean="0"/>
              </a:p>
              <a:p>
                <a:pPr marL="514350" indent="-514350">
                  <a:buFontTx/>
                  <a:buAutoNum type="arabicPeriod"/>
                </a:pPr>
                <a:endParaRPr lang="en-GB" sz="2400" dirty="0"/>
              </a:p>
              <a:p>
                <a:pPr marL="514350" indent="-514350">
                  <a:buFontTx/>
                  <a:buAutoNum type="arabicPeriod"/>
                </a:pPr>
                <a:r>
                  <a:rPr lang="en-GB" sz="2400" dirty="0" smtClean="0"/>
                  <a:t>Work out the points of intersection of the curve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r>
                      <a:rPr lang="en-GB" sz="2400" b="0" i="1" smtClean="0">
                        <a:latin typeface="Cambria Math"/>
                      </a:rPr>
                      <m:t>𝑥𝑦</m:t>
                    </m:r>
                    <m:r>
                      <a:rPr lang="en-GB" sz="2400" b="0" i="1" smtClean="0">
                        <a:latin typeface="Cambria Math"/>
                      </a:rPr>
                      <m:t>=14 </m:t>
                    </m:r>
                  </m:oMath>
                </a14:m>
                <a:r>
                  <a:rPr lang="en-GB" sz="2400" dirty="0" smtClean="0"/>
                  <a:t>and the 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4</m:t>
                    </m:r>
                    <m:r>
                      <a:rPr lang="en-GB" sz="2400" b="0" i="1" smtClean="0">
                        <a:latin typeface="Cambria Math"/>
                      </a:rPr>
                      <m:t>𝑥</m:t>
                    </m:r>
                    <m:r>
                      <a:rPr lang="en-GB" sz="2400" b="0" i="1" smtClean="0">
                        <a:latin typeface="Cambria Math"/>
                      </a:rPr>
                      <m:t>+5</m:t>
                    </m:r>
                    <m:r>
                      <a:rPr lang="en-GB" sz="2400" b="0" i="1" smtClean="0">
                        <a:latin typeface="Cambria Math"/>
                      </a:rPr>
                      <m:t>𝑦</m:t>
                    </m:r>
                    <m:r>
                      <a:rPr lang="en-GB" sz="2400" b="0" i="1" smtClean="0">
                        <a:latin typeface="Cambria Math"/>
                      </a:rPr>
                      <m:t>=0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514350" indent="-514350">
                  <a:buAutoNum type="arabicPeriod"/>
                </a:pPr>
                <a:endParaRPr lang="en-GB" sz="2800" dirty="0"/>
              </a:p>
              <a:p>
                <a:pPr marL="514350" indent="-514350">
                  <a:buAutoNum type="arabicPeriod"/>
                </a:pPr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908720"/>
                <a:ext cx="7704856" cy="4525963"/>
              </a:xfrm>
              <a:blipFill rotWithShape="1">
                <a:blip r:embed="rId2"/>
                <a:stretch>
                  <a:fillRect l="-1108" b="-14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00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7</m:t>
                        </m:r>
                        <m:r>
                          <a:rPr lang="en-GB" b="0" i="1" smtClean="0">
                            <a:latin typeface="Cambria Math"/>
                          </a:rPr>
                          <m:t>, −</m:t>
                        </m:r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𝑎𝑛𝑑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  <m:r>
                          <a:rPr lang="en-GB" b="0" i="1" smtClean="0">
                            <a:latin typeface="Cambria Math"/>
                          </a:rPr>
                          <m:t>, </m:t>
                        </m:r>
                        <m:r>
                          <a:rPr lang="en-GB" b="0" i="1" smtClean="0">
                            <a:latin typeface="Cambria Math"/>
                          </a:rPr>
                          <m:t>7</m:t>
                        </m:r>
                      </m:e>
                    </m:d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  <m:r>
                          <a:rPr lang="en-GB" b="0" i="1" smtClean="0">
                            <a:latin typeface="Cambria Math"/>
                          </a:rPr>
                          <m:t>, </m:t>
                        </m:r>
                        <m:r>
                          <a:rPr lang="en-GB" b="0" i="1" smtClean="0">
                            <a:latin typeface="Cambria Math"/>
                          </a:rPr>
                          <m:t>20</m:t>
                        </m:r>
                      </m:e>
                    </m:d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  <m:r>
                          <a:rPr lang="en-GB" b="0" i="1" smtClean="0">
                            <a:latin typeface="Cambria Math"/>
                          </a:rPr>
                          <m:t>, </m:t>
                        </m:r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𝑎𝑛𝑑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  <m:r>
                          <a:rPr lang="en-GB" b="0" i="1" smtClean="0">
                            <a:latin typeface="Cambria Math"/>
                          </a:rPr>
                          <m:t>.</m:t>
                        </m:r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  <m:r>
                          <a:rPr lang="en-GB" b="0" i="1" smtClean="0">
                            <a:latin typeface="Cambria Math"/>
                          </a:rPr>
                          <m:t>, </m:t>
                        </m:r>
                        <m:r>
                          <a:rPr lang="en-GB" b="0" i="1" smtClean="0">
                            <a:latin typeface="Cambria Math"/>
                          </a:rPr>
                          <m:t>0</m:t>
                        </m:r>
                        <m:r>
                          <a:rPr lang="en-GB" b="0" i="1" smtClean="0">
                            <a:latin typeface="Cambria Math"/>
                          </a:rPr>
                          <m:t>.</m:t>
                        </m:r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e>
                    </m:d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  <m:r>
                          <a:rPr lang="en-GB" b="0" i="1" smtClean="0">
                            <a:latin typeface="Cambria Math"/>
                          </a:rPr>
                          <m:t>, </m:t>
                        </m:r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𝑎𝑛𝑑</m:t>
                    </m:r>
                    <m:r>
                      <a:rPr lang="en-GB" b="0" i="1" smtClean="0">
                        <a:latin typeface="Cambria Math"/>
                      </a:rPr>
                      <m:t> (</m:t>
                    </m:r>
                    <m:r>
                      <a:rPr lang="en-GB" b="0" i="1" smtClean="0">
                        <a:latin typeface="Cambria Math"/>
                      </a:rPr>
                      <m:t>0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  <m:acc>
                      <m:accPr>
                        <m:chr m:val="̇"/>
                        <m:ctrlPr>
                          <a:rPr lang="en-GB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e>
                    </m:acc>
                    <m:r>
                      <a:rPr lang="en-GB" b="0" i="1" smtClean="0">
                        <a:latin typeface="Cambria Math"/>
                      </a:rPr>
                      <m:t>, </m:t>
                    </m:r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  <m:acc>
                      <m:accPr>
                        <m:chr m:val="̇"/>
                        <m:ctrlPr>
                          <a:rPr lang="en-GB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e>
                    </m:acc>
                    <m:r>
                      <a:rPr lang="en-GB" b="0" i="0" smtClean="0">
                        <a:latin typeface="Cambria Math"/>
                      </a:rPr>
                      <m:t>)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b="0" dirty="0" smtClean="0"/>
              </a:p>
              <a:p>
                <a:pPr marL="0" indent="0">
                  <a:buNone/>
                </a:pPr>
                <a:endParaRPr lang="en-GB" b="0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 smtClean="0"/>
              </a:p>
              <a:p>
                <a:pPr marL="514350" indent="-514350">
                  <a:buAutoNum type="arabicPeriod"/>
                </a:pPr>
                <a:endParaRPr lang="en-GB" dirty="0"/>
              </a:p>
              <a:p>
                <a:pPr marL="514350" indent="-514350">
                  <a:buAutoNum type="arabicPeriod"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947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Overturning Fracsum </a:t>
                </a:r>
              </a:p>
              <a:p>
                <a:pPr marL="0" indent="0">
                  <a:buNone/>
                </a:pPr>
                <a:r>
                  <a:rPr lang="en-GB" dirty="0" smtClean="0"/>
                  <a:t>Solve the following systems of equations to find the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17032"/>
            <a:ext cx="2304256" cy="263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0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119</TotalTime>
  <Words>751</Words>
  <Application>Microsoft Office PowerPoint</Application>
  <PresentationFormat>On-screen Show (4:3)</PresentationFormat>
  <Paragraphs>111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 – Intersections of curves and lines </vt:lpstr>
      <vt:lpstr>In your book: </vt:lpstr>
      <vt:lpstr>Mark your work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14</cp:revision>
  <dcterms:created xsi:type="dcterms:W3CDTF">2018-11-11T16:56:15Z</dcterms:created>
  <dcterms:modified xsi:type="dcterms:W3CDTF">2018-11-18T18:17:08Z</dcterms:modified>
</cp:coreProperties>
</file>