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31"/>
  </p:notesMasterIdLst>
  <p:sldIdLst>
    <p:sldId id="273" r:id="rId14"/>
    <p:sldId id="256" r:id="rId15"/>
    <p:sldId id="258" r:id="rId16"/>
    <p:sldId id="257" r:id="rId17"/>
    <p:sldId id="259" r:id="rId18"/>
    <p:sldId id="262" r:id="rId19"/>
    <p:sldId id="264" r:id="rId20"/>
    <p:sldId id="265" r:id="rId21"/>
    <p:sldId id="263" r:id="rId22"/>
    <p:sldId id="260" r:id="rId23"/>
    <p:sldId id="266" r:id="rId24"/>
    <p:sldId id="267" r:id="rId25"/>
    <p:sldId id="268" r:id="rId26"/>
    <p:sldId id="261" r:id="rId27"/>
    <p:sldId id="270" r:id="rId28"/>
    <p:sldId id="272" r:id="rId29"/>
    <p:sldId id="27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E9EAC-B965-4353-98BD-9C78AF42F6AE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28F67-6596-4C48-888C-F4E3A5C8AB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378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</a:t>
            </a:r>
            <a:r>
              <a:rPr lang="en-GB" baseline="0" dirty="0" smtClean="0"/>
              <a:t> example of w</a:t>
            </a:r>
            <a:r>
              <a:rPr lang="en-GB" dirty="0" smtClean="0"/>
              <a:t>hat it</a:t>
            </a:r>
            <a:r>
              <a:rPr lang="en-GB" baseline="0" dirty="0" smtClean="0"/>
              <a:t> is not..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28F67-6596-4C48-888C-F4E3A5C8AB1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961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Acknowledgements:</a:t>
                </a:r>
                <a:r>
                  <a:rPr lang="en-GB" baseline="0" dirty="0" smtClean="0"/>
                  <a:t> </a:t>
                </a:r>
                <a:r>
                  <a:rPr lang="en-GB" baseline="0" dirty="0" err="1" smtClean="0"/>
                  <a:t>Nrich</a:t>
                </a:r>
                <a:r>
                  <a:rPr lang="en-GB" baseline="0" dirty="0" smtClean="0"/>
                  <a:t> </a:t>
                </a:r>
                <a:endParaRPr lang="en-GB" baseline="0" dirty="0" smtClean="0"/>
              </a:p>
              <a:p>
                <a:r>
                  <a:rPr lang="en-GB" baseline="0" dirty="0" smtClean="0"/>
                  <a:t>r = 1 </a:t>
                </a:r>
              </a:p>
              <a:p>
                <a:r>
                  <a:rPr lang="en-GB" baseline="0" dirty="0" smtClean="0"/>
                  <a:t>Hexagon area =1</a:t>
                </a:r>
                <a14:m>
                  <m:oMath xmlns:m="http://schemas.openxmlformats.org/officeDocument/2006/math">
                    <m:r>
                      <a:rPr lang="en-GB" b="0" i="0" baseline="0" smtClean="0">
                        <a:latin typeface="Cambria Math"/>
                      </a:rPr>
                      <m:t>.5</m:t>
                    </m:r>
                    <m:rad>
                      <m:radPr>
                        <m:degHide m:val="on"/>
                        <m:ctrlPr>
                          <a:rPr lang="en-GB" i="1" baseline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baseline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Acknowledgements:</a:t>
                </a:r>
                <a:r>
                  <a:rPr lang="en-GB" baseline="0" dirty="0" smtClean="0"/>
                  <a:t> </a:t>
                </a:r>
                <a:r>
                  <a:rPr lang="en-GB" baseline="0" dirty="0" err="1" smtClean="0"/>
                  <a:t>Nrich</a:t>
                </a:r>
                <a:r>
                  <a:rPr lang="en-GB" baseline="0" dirty="0" smtClean="0"/>
                  <a:t> </a:t>
                </a:r>
                <a:endParaRPr lang="en-GB" baseline="0" dirty="0" smtClean="0"/>
              </a:p>
              <a:p>
                <a:r>
                  <a:rPr lang="en-GB" baseline="0" dirty="0" smtClean="0"/>
                  <a:t>r = 1 </a:t>
                </a:r>
              </a:p>
              <a:p>
                <a:r>
                  <a:rPr lang="en-GB" baseline="0" dirty="0" smtClean="0"/>
                  <a:t>Hexagon area =1</a:t>
                </a:r>
                <a:r>
                  <a:rPr lang="en-GB" b="0" i="0" baseline="0" smtClean="0">
                    <a:latin typeface="Cambria Math"/>
                  </a:rPr>
                  <a:t>.5</a:t>
                </a:r>
                <a:r>
                  <a:rPr lang="en-GB" i="0" baseline="0" smtClean="0">
                    <a:latin typeface="Cambria Math"/>
                  </a:rPr>
                  <a:t>√</a:t>
                </a:r>
                <a:r>
                  <a:rPr lang="en-GB" b="0" i="0" baseline="0" smtClean="0">
                    <a:latin typeface="Cambria Math"/>
                  </a:rPr>
                  <a:t>3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28F67-6596-4C48-888C-F4E3A5C8AB1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084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DFE01F9-CA91-4546-BC57-25FDD0F16D4F}" type="datetimeFigureOut">
              <a:rPr lang="en-GB" smtClean="0"/>
              <a:t>14/11/2018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87C2F13-D128-4A27-A76D-B80831D5F7C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14/11/2018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11/14/2018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1553"/>
            <a:ext cx="6048672" cy="606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608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1553"/>
            <a:ext cx="6048672" cy="606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ultiply 3"/>
          <p:cNvSpPr/>
          <p:nvPr/>
        </p:nvSpPr>
        <p:spPr>
          <a:xfrm>
            <a:off x="5364088" y="1628800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660232" y="908720"/>
            <a:ext cx="23042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Calculate the distance of this point from the origin</a:t>
            </a:r>
            <a:endParaRPr lang="en-GB" sz="2800" dirty="0"/>
          </a:p>
        </p:txBody>
      </p:sp>
      <p:cxnSp>
        <p:nvCxnSpPr>
          <p:cNvPr id="7" name="Straight Connector 6"/>
          <p:cNvCxnSpPr>
            <a:endCxn id="4" idx="3"/>
          </p:cNvCxnSpPr>
          <p:nvPr/>
        </p:nvCxnSpPr>
        <p:spPr>
          <a:xfrm flipV="1">
            <a:off x="3347864" y="1847654"/>
            <a:ext cx="2102697" cy="15741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249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1553"/>
            <a:ext cx="6048672" cy="606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ultiply 3"/>
          <p:cNvSpPr/>
          <p:nvPr/>
        </p:nvSpPr>
        <p:spPr>
          <a:xfrm>
            <a:off x="5364088" y="1628800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0232" y="908720"/>
            <a:ext cx="23042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  <a:p>
            <a:pPr algn="ctr"/>
            <a:r>
              <a:rPr lang="en-GB" sz="2800" dirty="0">
                <a:solidFill>
                  <a:srgbClr val="000000"/>
                </a:solidFill>
              </a:rPr>
              <a:t>Calculate the distance of this point from the origin</a:t>
            </a:r>
          </a:p>
        </p:txBody>
      </p:sp>
      <p:cxnSp>
        <p:nvCxnSpPr>
          <p:cNvPr id="7" name="Straight Connector 6"/>
          <p:cNvCxnSpPr>
            <a:endCxn id="4" idx="3"/>
          </p:cNvCxnSpPr>
          <p:nvPr/>
        </p:nvCxnSpPr>
        <p:spPr>
          <a:xfrm flipV="1">
            <a:off x="3347864" y="1847654"/>
            <a:ext cx="2102697" cy="15741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ultiply 5"/>
          <p:cNvSpPr/>
          <p:nvPr/>
        </p:nvSpPr>
        <p:spPr>
          <a:xfrm>
            <a:off x="1515821" y="1099561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8" name="Straight Connector 7"/>
          <p:cNvCxnSpPr>
            <a:endCxn id="6" idx="2"/>
          </p:cNvCxnSpPr>
          <p:nvPr/>
        </p:nvCxnSpPr>
        <p:spPr>
          <a:xfrm flipH="1" flipV="1">
            <a:off x="1789388" y="1318415"/>
            <a:ext cx="1558476" cy="210338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19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1553"/>
            <a:ext cx="6048672" cy="606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ultiply 3"/>
          <p:cNvSpPr/>
          <p:nvPr/>
        </p:nvSpPr>
        <p:spPr>
          <a:xfrm>
            <a:off x="5364088" y="1628800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0232" y="908720"/>
            <a:ext cx="23042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  <a:p>
            <a:pPr algn="ctr"/>
            <a:r>
              <a:rPr lang="en-GB" sz="2800" dirty="0">
                <a:solidFill>
                  <a:srgbClr val="000000"/>
                </a:solidFill>
              </a:rPr>
              <a:t>Calculate the distance of this point from the origin</a:t>
            </a:r>
          </a:p>
        </p:txBody>
      </p:sp>
      <p:cxnSp>
        <p:nvCxnSpPr>
          <p:cNvPr id="7" name="Straight Connector 6"/>
          <p:cNvCxnSpPr>
            <a:endCxn id="4" idx="3"/>
          </p:cNvCxnSpPr>
          <p:nvPr/>
        </p:nvCxnSpPr>
        <p:spPr>
          <a:xfrm flipV="1">
            <a:off x="3347864" y="1847654"/>
            <a:ext cx="2102697" cy="15741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ultiply 5"/>
          <p:cNvSpPr/>
          <p:nvPr/>
        </p:nvSpPr>
        <p:spPr>
          <a:xfrm>
            <a:off x="1515821" y="1099561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8" name="Straight Connector 7"/>
          <p:cNvCxnSpPr>
            <a:endCxn id="6" idx="2"/>
          </p:cNvCxnSpPr>
          <p:nvPr/>
        </p:nvCxnSpPr>
        <p:spPr>
          <a:xfrm flipH="1" flipV="1">
            <a:off x="1789388" y="1318415"/>
            <a:ext cx="1558476" cy="210338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ultiply 10"/>
          <p:cNvSpPr/>
          <p:nvPr/>
        </p:nvSpPr>
        <p:spPr>
          <a:xfrm>
            <a:off x="3167844" y="6021288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347864" y="3421796"/>
            <a:ext cx="0" cy="259949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7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1553"/>
            <a:ext cx="6048672" cy="606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ultiply 3"/>
          <p:cNvSpPr/>
          <p:nvPr/>
        </p:nvSpPr>
        <p:spPr>
          <a:xfrm>
            <a:off x="5364088" y="1628800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0232" y="908720"/>
            <a:ext cx="23042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  <a:p>
            <a:pPr algn="ctr"/>
            <a:r>
              <a:rPr lang="en-GB" sz="2800" dirty="0">
                <a:solidFill>
                  <a:srgbClr val="000000"/>
                </a:solidFill>
              </a:rPr>
              <a:t>P</a:t>
            </a:r>
            <a:r>
              <a:rPr lang="en-GB" sz="2800" dirty="0" smtClean="0">
                <a:solidFill>
                  <a:srgbClr val="000000"/>
                </a:solidFill>
              </a:rPr>
              <a:t>lot a point that is </a:t>
            </a:r>
            <a:r>
              <a:rPr lang="en-GB" sz="2800" b="1" dirty="0" smtClean="0">
                <a:solidFill>
                  <a:srgbClr val="000000"/>
                </a:solidFill>
              </a:rPr>
              <a:t>exactly</a:t>
            </a:r>
            <a:r>
              <a:rPr lang="en-GB" sz="2800" dirty="0" smtClean="0">
                <a:solidFill>
                  <a:srgbClr val="000000"/>
                </a:solidFill>
              </a:rPr>
              <a:t> 5 units from the origin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6" name="Multiply 5"/>
          <p:cNvSpPr/>
          <p:nvPr/>
        </p:nvSpPr>
        <p:spPr>
          <a:xfrm>
            <a:off x="1515821" y="1099561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Multiply 10"/>
          <p:cNvSpPr/>
          <p:nvPr/>
        </p:nvSpPr>
        <p:spPr>
          <a:xfrm>
            <a:off x="3167844" y="6021288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89251" y="3748902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And another..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89251" y="4509120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And another..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62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6264696" cy="6228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ultiply 4"/>
          <p:cNvSpPr/>
          <p:nvPr/>
        </p:nvSpPr>
        <p:spPr>
          <a:xfrm>
            <a:off x="5544108" y="1553491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Multiply 5"/>
          <p:cNvSpPr/>
          <p:nvPr/>
        </p:nvSpPr>
        <p:spPr>
          <a:xfrm>
            <a:off x="1547664" y="980728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Multiply 6"/>
          <p:cNvSpPr/>
          <p:nvPr/>
        </p:nvSpPr>
        <p:spPr>
          <a:xfrm>
            <a:off x="3275856" y="6021288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0232" y="512567"/>
            <a:ext cx="230425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All of your points should lie on the </a:t>
            </a:r>
            <a:r>
              <a:rPr lang="en-GB" sz="2400" dirty="0" smtClean="0">
                <a:solidFill>
                  <a:srgbClr val="FF0000"/>
                </a:solidFill>
              </a:rPr>
              <a:t>circumference </a:t>
            </a:r>
            <a:r>
              <a:rPr lang="en-GB" sz="2400" dirty="0" smtClean="0">
                <a:solidFill>
                  <a:srgbClr val="000000"/>
                </a:solidFill>
              </a:rPr>
              <a:t>of this circle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35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6264696" cy="6228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ultiply 4"/>
          <p:cNvSpPr/>
          <p:nvPr/>
        </p:nvSpPr>
        <p:spPr>
          <a:xfrm>
            <a:off x="5544108" y="1553491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Multiply 5"/>
          <p:cNvSpPr/>
          <p:nvPr/>
        </p:nvSpPr>
        <p:spPr>
          <a:xfrm>
            <a:off x="1547664" y="980728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Multiply 6"/>
          <p:cNvSpPr/>
          <p:nvPr/>
        </p:nvSpPr>
        <p:spPr>
          <a:xfrm>
            <a:off x="3275856" y="6021288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0232" y="512567"/>
            <a:ext cx="230425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All of your points should lie on the </a:t>
            </a:r>
            <a:r>
              <a:rPr lang="en-GB" sz="2400" dirty="0" smtClean="0">
                <a:solidFill>
                  <a:srgbClr val="FF0000"/>
                </a:solidFill>
              </a:rPr>
              <a:t>circumference </a:t>
            </a:r>
            <a:r>
              <a:rPr lang="en-GB" sz="2400" dirty="0" smtClean="0">
                <a:solidFill>
                  <a:srgbClr val="000000"/>
                </a:solidFill>
              </a:rPr>
              <a:t>of this circle. </a:t>
            </a:r>
          </a:p>
          <a:p>
            <a:pPr algn="ctr"/>
            <a:endParaRPr lang="en-GB" sz="2400" dirty="0">
              <a:solidFill>
                <a:srgbClr val="000000"/>
              </a:solidFill>
            </a:endParaRP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What else do these coordinates have in common? 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39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6264696" cy="6228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ultiply 4"/>
          <p:cNvSpPr/>
          <p:nvPr/>
        </p:nvSpPr>
        <p:spPr>
          <a:xfrm>
            <a:off x="4932040" y="5488940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Multiply 5"/>
          <p:cNvSpPr/>
          <p:nvPr/>
        </p:nvSpPr>
        <p:spPr>
          <a:xfrm>
            <a:off x="1547664" y="980728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Multiply 6"/>
          <p:cNvSpPr/>
          <p:nvPr/>
        </p:nvSpPr>
        <p:spPr>
          <a:xfrm>
            <a:off x="3275856" y="6021288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0232" y="512567"/>
            <a:ext cx="230425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All of your points should lie on the </a:t>
            </a:r>
            <a:r>
              <a:rPr lang="en-GB" sz="2400" dirty="0" smtClean="0">
                <a:solidFill>
                  <a:srgbClr val="FF0000"/>
                </a:solidFill>
              </a:rPr>
              <a:t>circumference </a:t>
            </a:r>
            <a:r>
              <a:rPr lang="en-GB" sz="2400" dirty="0" smtClean="0">
                <a:solidFill>
                  <a:srgbClr val="000000"/>
                </a:solidFill>
              </a:rPr>
              <a:t>of this circle. </a:t>
            </a:r>
          </a:p>
          <a:p>
            <a:pPr algn="ctr"/>
            <a:endParaRPr lang="en-GB" sz="2400" dirty="0">
              <a:solidFill>
                <a:srgbClr val="000000"/>
              </a:solidFill>
            </a:endParaRP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What else do these coordinates have in common? </a:t>
            </a:r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070509" y="5795972"/>
                <a:ext cx="976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0" smtClean="0">
                          <a:latin typeface="Cambria Math"/>
                        </a:rPr>
                        <m:t>(</m:t>
                      </m:r>
                      <m:r>
                        <a:rPr lang="en-GB" b="1" i="0" smtClean="0">
                          <a:latin typeface="Cambria Math"/>
                        </a:rPr>
                        <m:t>𝟑</m:t>
                      </m:r>
                      <m:r>
                        <a:rPr lang="en-GB" b="1" i="0" smtClean="0">
                          <a:latin typeface="Cambria Math"/>
                        </a:rPr>
                        <m:t>, −</m:t>
                      </m:r>
                      <m:r>
                        <a:rPr lang="en-GB" b="1" i="0" smtClean="0">
                          <a:latin typeface="Cambria Math"/>
                        </a:rPr>
                        <m:t>𝟒</m:t>
                      </m:r>
                      <m:r>
                        <a:rPr lang="en-GB" b="1" i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0509" y="5795972"/>
                <a:ext cx="976549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7464" y="611396"/>
                <a:ext cx="976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0" smtClean="0">
                          <a:latin typeface="Cambria Math"/>
                        </a:rPr>
                        <m:t>(−</m:t>
                      </m:r>
                      <m:r>
                        <a:rPr lang="en-GB" b="1" i="0" smtClean="0">
                          <a:latin typeface="Cambria Math"/>
                        </a:rPr>
                        <m:t>𝟑</m:t>
                      </m:r>
                      <m:r>
                        <a:rPr lang="en-GB" b="1" i="0" smtClean="0">
                          <a:latin typeface="Cambria Math"/>
                        </a:rPr>
                        <m:t>, </m:t>
                      </m:r>
                      <m:r>
                        <a:rPr lang="en-GB" b="1" i="0" smtClean="0">
                          <a:latin typeface="Cambria Math"/>
                        </a:rPr>
                        <m:t>𝟒</m:t>
                      </m:r>
                      <m:r>
                        <a:rPr lang="en-GB" b="1" i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464" y="611396"/>
                <a:ext cx="976549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Multiply 9"/>
          <p:cNvSpPr/>
          <p:nvPr/>
        </p:nvSpPr>
        <p:spPr>
          <a:xfrm>
            <a:off x="1012340" y="4869160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686" y="5119608"/>
                <a:ext cx="1149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0" smtClean="0">
                          <a:latin typeface="Cambria Math"/>
                        </a:rPr>
                        <m:t>(−</m:t>
                      </m:r>
                      <m:r>
                        <a:rPr lang="en-GB" b="1" i="0" smtClean="0">
                          <a:latin typeface="Cambria Math"/>
                        </a:rPr>
                        <m:t>𝟒</m:t>
                      </m:r>
                      <m:r>
                        <a:rPr lang="en-GB" b="1" i="0" smtClean="0">
                          <a:latin typeface="Cambria Math"/>
                        </a:rPr>
                        <m:t>,−</m:t>
                      </m:r>
                      <m:r>
                        <a:rPr lang="en-GB" b="1" i="0" smtClean="0">
                          <a:latin typeface="Cambria Math"/>
                        </a:rPr>
                        <m:t>𝟑</m:t>
                      </m:r>
                      <m:r>
                        <a:rPr lang="en-GB" b="1" i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6" y="5119608"/>
                <a:ext cx="1149674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939730" y="6277054"/>
                <a:ext cx="976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0" smtClean="0">
                          <a:latin typeface="Cambria Math"/>
                        </a:rPr>
                        <m:t>(</m:t>
                      </m:r>
                      <m:r>
                        <a:rPr lang="en-GB" b="1" i="0" smtClean="0">
                          <a:latin typeface="Cambria Math"/>
                        </a:rPr>
                        <m:t>𝟎</m:t>
                      </m:r>
                      <m:r>
                        <a:rPr lang="en-GB" b="1" i="0" smtClean="0">
                          <a:latin typeface="Cambria Math"/>
                        </a:rPr>
                        <m:t>,−</m:t>
                      </m:r>
                      <m:r>
                        <a:rPr lang="en-GB" b="1" i="0" smtClean="0">
                          <a:latin typeface="Cambria Math"/>
                        </a:rPr>
                        <m:t>𝟓</m:t>
                      </m:r>
                      <m:r>
                        <a:rPr lang="en-GB" b="1" i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730" y="6277054"/>
                <a:ext cx="976549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Multiply 12"/>
          <p:cNvSpPr/>
          <p:nvPr/>
        </p:nvSpPr>
        <p:spPr>
          <a:xfrm>
            <a:off x="6112976" y="3230698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743525" y="3536921"/>
                <a:ext cx="8034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0" smtClean="0">
                          <a:latin typeface="Cambria Math"/>
                        </a:rPr>
                        <m:t>(</m:t>
                      </m:r>
                      <m:r>
                        <a:rPr lang="en-GB" b="1" i="0" smtClean="0">
                          <a:latin typeface="Cambria Math"/>
                        </a:rPr>
                        <m:t>𝟓</m:t>
                      </m:r>
                      <m:r>
                        <a:rPr lang="en-GB" b="1" i="0" smtClean="0">
                          <a:latin typeface="Cambria Math"/>
                        </a:rPr>
                        <m:t>,</m:t>
                      </m:r>
                      <m:r>
                        <a:rPr lang="en-GB" b="1" i="0" smtClean="0">
                          <a:latin typeface="Cambria Math"/>
                        </a:rPr>
                        <m:t>𝟎</m:t>
                      </m:r>
                      <m:r>
                        <a:rPr lang="en-GB" b="1" i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3525" y="3536921"/>
                <a:ext cx="803425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Multiply 14"/>
          <p:cNvSpPr/>
          <p:nvPr/>
        </p:nvSpPr>
        <p:spPr>
          <a:xfrm>
            <a:off x="5196463" y="1184159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496467" y="747365"/>
                <a:ext cx="1217513" cy="71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1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 smtClean="0">
                                  <a:latin typeface="Cambria Math"/>
                                </a:rPr>
                                <m:t>𝟓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b="1" i="1" smtClean="0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b="1" i="1" smtClean="0">
                                      <a:latin typeface="Cambria Math"/>
                                    </a:rPr>
                                    <m:t>𝟐</m:t>
                                  </m:r>
                                </m:e>
                              </m:rad>
                            </m:den>
                          </m:f>
                          <m:r>
                            <a:rPr lang="en-GB" b="1" i="1" smtClean="0">
                              <a:latin typeface="Cambria Math"/>
                            </a:rPr>
                            <m:t>, </m:t>
                          </m:r>
                          <m:f>
                            <m:fPr>
                              <m:ctrlPr>
                                <a:rPr lang="en-GB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 smtClean="0">
                                  <a:latin typeface="Cambria Math"/>
                                </a:rPr>
                                <m:t>𝟓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b="1" i="1" smtClean="0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b="1" i="1" smtClean="0">
                                      <a:latin typeface="Cambria Math"/>
                                    </a:rPr>
                                    <m:t>𝟐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6467" y="747365"/>
                <a:ext cx="1217513" cy="71468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Multiply 16"/>
          <p:cNvSpPr/>
          <p:nvPr/>
        </p:nvSpPr>
        <p:spPr>
          <a:xfrm>
            <a:off x="437503" y="3230698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29248" y="3530292"/>
                <a:ext cx="976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0" smtClean="0">
                          <a:latin typeface="Cambria Math"/>
                        </a:rPr>
                        <m:t>(−</m:t>
                      </m:r>
                      <m:r>
                        <a:rPr lang="en-GB" b="1" i="0" smtClean="0">
                          <a:latin typeface="Cambria Math"/>
                        </a:rPr>
                        <m:t>𝟓</m:t>
                      </m:r>
                      <m:r>
                        <a:rPr lang="en-GB" b="1" i="0" smtClean="0">
                          <a:latin typeface="Cambria Math"/>
                        </a:rPr>
                        <m:t>,</m:t>
                      </m:r>
                      <m:r>
                        <a:rPr lang="en-GB" b="1" i="0" smtClean="0">
                          <a:latin typeface="Cambria Math"/>
                        </a:rPr>
                        <m:t>𝟎</m:t>
                      </m:r>
                      <m:r>
                        <a:rPr lang="en-GB" b="1" i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48" y="3530292"/>
                <a:ext cx="976549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229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6264696" cy="6228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ultiply 4"/>
          <p:cNvSpPr/>
          <p:nvPr/>
        </p:nvSpPr>
        <p:spPr>
          <a:xfrm>
            <a:off x="4644008" y="740865"/>
            <a:ext cx="360040" cy="288032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60232" y="512567"/>
                <a:ext cx="2304256" cy="4216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For any point on the circumference of this circle</a:t>
                </a:r>
              </a:p>
              <a:p>
                <a:pPr algn="ctr"/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This is the equation for this circle. </a:t>
                </a:r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512567"/>
                <a:ext cx="2304256" cy="4216539"/>
              </a:xfrm>
              <a:prstGeom prst="rect">
                <a:avLst/>
              </a:prstGeom>
              <a:blipFill rotWithShape="1">
                <a:blip r:embed="rId3"/>
                <a:stretch>
                  <a:fillRect r="-2910" b="-24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V="1">
            <a:off x="3441411" y="959719"/>
            <a:ext cx="1382617" cy="241499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441411" y="3374714"/>
            <a:ext cx="1382617" cy="1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824028" y="959719"/>
            <a:ext cx="0" cy="2414997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915535" y="3429000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5535" y="3429000"/>
                <a:ext cx="379206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850449" y="2060848"/>
                <a:ext cx="3071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449" y="2060848"/>
                <a:ext cx="307198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05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1553"/>
            <a:ext cx="6048672" cy="606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60232" y="578004"/>
                <a:ext cx="2304256" cy="2441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On your axes, </a:t>
                </a: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draw the graph represented by the equation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𝟗</m:t>
                      </m:r>
                    </m:oMath>
                  </m:oMathPara>
                </a14:m>
                <a:endParaRPr lang="en-GB" sz="28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578004"/>
                <a:ext cx="2304256" cy="2441181"/>
              </a:xfrm>
              <a:prstGeom prst="rect">
                <a:avLst/>
              </a:prstGeom>
              <a:blipFill rotWithShape="1">
                <a:blip r:embed="rId3"/>
                <a:stretch>
                  <a:fillRect l="-2910" r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127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1553"/>
            <a:ext cx="6048672" cy="606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60232" y="578004"/>
                <a:ext cx="2304256" cy="2441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On your axes, </a:t>
                </a: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draw the graph represented by the equation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GB" sz="28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578004"/>
                <a:ext cx="2304256" cy="2441181"/>
              </a:xfrm>
              <a:prstGeom prst="rect">
                <a:avLst/>
              </a:prstGeom>
              <a:blipFill rotWithShape="1">
                <a:blip r:embed="rId3"/>
                <a:stretch>
                  <a:fillRect l="-2910" r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924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1553"/>
            <a:ext cx="6048672" cy="606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60232" y="578004"/>
                <a:ext cx="2304256" cy="2535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On your axes, </a:t>
                </a: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draw the graph represented by the equation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1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2800" b="1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578004"/>
                <a:ext cx="2304256" cy="2535438"/>
              </a:xfrm>
              <a:prstGeom prst="rect">
                <a:avLst/>
              </a:prstGeom>
              <a:blipFill rotWithShape="1">
                <a:blip r:embed="rId3"/>
                <a:stretch>
                  <a:fillRect l="-2910" r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693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1553"/>
            <a:ext cx="6048672" cy="606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60232" y="578004"/>
                <a:ext cx="2304256" cy="2535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On your axes, </a:t>
                </a: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draw the graph represented by the equation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578004"/>
                <a:ext cx="2304256" cy="2535438"/>
              </a:xfrm>
              <a:prstGeom prst="rect">
                <a:avLst/>
              </a:prstGeom>
              <a:blipFill rotWithShape="1">
                <a:blip r:embed="rId4"/>
                <a:stretch>
                  <a:fillRect l="-2646" r="-58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562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35207" y="116632"/>
                <a:ext cx="8208912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400" u="sng" dirty="0" smtClean="0">
                    <a:solidFill>
                      <a:srgbClr val="000000"/>
                    </a:solidFill>
                  </a:rPr>
                  <a:t>Title – Equation of a Circle </a:t>
                </a:r>
              </a:p>
              <a:p>
                <a:pPr algn="ctr"/>
                <a:endParaRPr lang="en-GB" sz="2400" u="sng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describes a circle with radius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𝑟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and centre at the origin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(0, 0) 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07" y="116632"/>
                <a:ext cx="8208912" cy="2000548"/>
              </a:xfrm>
              <a:prstGeom prst="rect">
                <a:avLst/>
              </a:prstGeom>
              <a:blipFill rotWithShape="1">
                <a:blip r:embed="rId2"/>
                <a:stretch>
                  <a:fillRect b="-6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76872"/>
            <a:ext cx="4419600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27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800" dirty="0" smtClean="0"/>
              <a:t>In your books: 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9371" y="1412776"/>
                <a:ext cx="8507288" cy="4525963"/>
              </a:xfrm>
            </p:spPr>
            <p:txBody>
              <a:bodyPr/>
              <a:lstStyle/>
              <a:p>
                <a:pPr marL="457200" indent="-457200">
                  <a:buAutoNum type="arabicPeriod"/>
                </a:pPr>
                <a:r>
                  <a:rPr lang="en-GB" sz="2400" dirty="0" smtClean="0"/>
                  <a:t>Work out the equation of each circle</a:t>
                </a:r>
              </a:p>
              <a:p>
                <a:pPr marL="0" indent="0">
                  <a:buNone/>
                </a:pPr>
                <a:endParaRPr lang="en-GB" sz="2400" dirty="0" smtClean="0"/>
              </a:p>
              <a:p>
                <a:pPr marL="0" indent="0">
                  <a:buNone/>
                </a:pPr>
                <a:r>
                  <a:rPr lang="en-GB" sz="2400" dirty="0" smtClean="0"/>
                  <a:t>2. The area of a circle centred on the origin</a:t>
                </a:r>
              </a:p>
              <a:p>
                <a:pPr marL="0" indent="0">
                  <a:buNone/>
                </a:pPr>
                <a:r>
                  <a:rPr lang="en-GB" sz="2400" dirty="0"/>
                  <a:t> </a:t>
                </a:r>
                <a:r>
                  <a:rPr lang="en-GB" sz="2400" dirty="0" smtClean="0"/>
                  <a:t>   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16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GB" sz="2400" dirty="0" smtClean="0"/>
                  <a:t>. Work out the equation of the circle. </a:t>
                </a:r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 smtClean="0"/>
                  <a:t>3. A circle has an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144</m:t>
                    </m:r>
                  </m:oMath>
                </a14:m>
                <a:r>
                  <a:rPr lang="en-GB" sz="2400" dirty="0" smtClean="0"/>
                  <a:t>. </a:t>
                </a:r>
              </a:p>
              <a:p>
                <a:pPr marL="0" indent="0">
                  <a:buNone/>
                </a:pPr>
                <a:r>
                  <a:rPr lang="en-GB" sz="2400" dirty="0" smtClean="0"/>
                  <a:t>   </a:t>
                </a:r>
                <a:r>
                  <a:rPr lang="en-GB" sz="2400" dirty="0" smtClean="0"/>
                  <a:t>Show that the </a:t>
                </a:r>
                <a:r>
                  <a:rPr lang="en-GB" sz="2400" dirty="0" smtClean="0"/>
                  <a:t>point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(4, −2) </m:t>
                    </m:r>
                  </m:oMath>
                </a14:m>
                <a:r>
                  <a:rPr lang="en-GB" sz="2400" dirty="0" smtClean="0"/>
                  <a:t>lies inside of </a:t>
                </a:r>
                <a:r>
                  <a:rPr lang="en-GB" sz="2400" dirty="0" smtClean="0"/>
                  <a:t>the circle.                     </a:t>
                </a:r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 smtClean="0"/>
                  <a:t>4. The point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(3, </m:t>
                    </m:r>
                    <m:r>
                      <a:rPr lang="en-GB" sz="2400" i="1" dirty="0" smtClean="0">
                        <a:latin typeface="Cambria Math"/>
                      </a:rPr>
                      <m:t>𝑎</m:t>
                    </m:r>
                    <m:r>
                      <a:rPr lang="en-GB" sz="24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GB" sz="2400" dirty="0" smtClean="0"/>
                  <a:t>lies on the circumference of the circle </a:t>
                </a:r>
              </a:p>
              <a:p>
                <a:pPr marL="0" indent="0">
                  <a:buNone/>
                </a:pPr>
                <a:r>
                  <a:rPr lang="en-GB" sz="2400" dirty="0"/>
                  <a:t> </a:t>
                </a:r>
                <a:r>
                  <a:rPr lang="en-GB" sz="2400" dirty="0" smtClean="0"/>
                  <a:t>   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=12</m:t>
                    </m:r>
                  </m:oMath>
                </a14:m>
                <a:r>
                  <a:rPr lang="en-GB" sz="2400" dirty="0" smtClean="0"/>
                  <a:t>. Work out the exact value </a:t>
                </a:r>
              </a:p>
              <a:p>
                <a:pPr marL="0" indent="0">
                  <a:buNone/>
                </a:pPr>
                <a:r>
                  <a:rPr lang="en-GB" sz="2400" dirty="0"/>
                  <a:t> </a:t>
                </a:r>
                <a:r>
                  <a:rPr lang="en-GB" sz="2400" dirty="0" smtClean="0"/>
                  <a:t>   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GB" sz="2400" dirty="0" smtClean="0"/>
                  <a:t>.  </a:t>
                </a:r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9371" y="1412776"/>
                <a:ext cx="8507288" cy="4525963"/>
              </a:xfrm>
              <a:blipFill rotWithShape="1">
                <a:blip r:embed="rId2"/>
                <a:stretch>
                  <a:fillRect l="-1147" t="-943" r="-6523" b="-10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83" y="116632"/>
            <a:ext cx="2448272" cy="2729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92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800" dirty="0" smtClean="0"/>
              <a:t>Mark your work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9371" y="1412776"/>
                <a:ext cx="8507288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400" dirty="0" smtClean="0"/>
                  <a:t>1.  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=9</m:t>
                    </m:r>
                  </m:oMath>
                </a14:m>
                <a:endParaRPr lang="en-GB" sz="2400" b="0" dirty="0" smtClean="0"/>
              </a:p>
              <a:p>
                <a:pPr marL="0" indent="0">
                  <a:buNone/>
                </a:pPr>
                <a:r>
                  <a:rPr lang="en-GB" sz="2400" dirty="0"/>
                  <a:t> </a:t>
                </a:r>
                <a:r>
                  <a:rPr lang="en-GB" sz="2400" dirty="0" smtClean="0"/>
                  <a:t>    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64</m:t>
                    </m:r>
                  </m:oMath>
                </a14:m>
                <a:endParaRPr lang="en-GB" sz="2400" b="0" dirty="0" smtClean="0"/>
              </a:p>
              <a:p>
                <a:pPr marL="0" indent="0">
                  <a:buNone/>
                </a:pPr>
                <a:r>
                  <a:rPr lang="en-GB" sz="2400" dirty="0"/>
                  <a:t> </a:t>
                </a:r>
                <a:r>
                  <a:rPr lang="en-GB" sz="2400" dirty="0" smtClean="0"/>
                  <a:t>    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144</m:t>
                    </m:r>
                  </m:oMath>
                </a14:m>
                <a:endParaRPr lang="en-GB" sz="2400" b="0" dirty="0" smtClean="0"/>
              </a:p>
              <a:p>
                <a:pPr marL="0" indent="0">
                  <a:buNone/>
                </a:pPr>
                <a:r>
                  <a:rPr lang="en-GB" sz="2400" b="0" dirty="0" smtClean="0"/>
                  <a:t>     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81</m:t>
                    </m:r>
                  </m:oMath>
                </a14:m>
                <a:endParaRPr lang="en-GB" sz="2400" b="0" dirty="0" smtClean="0"/>
              </a:p>
              <a:p>
                <a:pPr marL="0" indent="0">
                  <a:buNone/>
                </a:pPr>
                <a:endParaRPr lang="en-GB" sz="2400" dirty="0" smtClean="0"/>
              </a:p>
              <a:p>
                <a:pPr marL="0" indent="0">
                  <a:buNone/>
                </a:pPr>
                <a:r>
                  <a:rPr lang="en-GB" sz="2400" dirty="0" smtClean="0"/>
                  <a:t>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=16</m:t>
                    </m:r>
                  </m:oMath>
                </a14:m>
                <a:endParaRPr lang="en-GB" sz="2400" b="0" dirty="0" smtClean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 smtClean="0"/>
                  <a:t>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(−2)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=20,   20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&lt;144  ∴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𝑖𝑛𝑠𝑖𝑑𝑒</m:t>
                    </m:r>
                  </m:oMath>
                </a14:m>
                <a:endParaRPr lang="en-GB" sz="2400" dirty="0" smtClean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 smtClean="0"/>
                  <a:t>4.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𝑎</m:t>
                    </m:r>
                    <m:r>
                      <a:rPr lang="en-GB" sz="2400" b="0" i="1" smtClean="0">
                        <a:latin typeface="Cambria Math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9371" y="1412776"/>
                <a:ext cx="8507288" cy="4525963"/>
              </a:xfrm>
              <a:blipFill rotWithShape="1">
                <a:blip r:embed="rId2"/>
                <a:stretch>
                  <a:fillRect l="-1147" t="-943" b="-14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60648"/>
            <a:ext cx="3312368" cy="36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0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6"/>
            <a:ext cx="3360998" cy="302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1738" y="1854645"/>
            <a:ext cx="81967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area of the square is 2 units</a:t>
            </a:r>
            <a:r>
              <a:rPr lang="en-GB" baseline="30000" dirty="0" smtClean="0"/>
              <a:t>2</a:t>
            </a:r>
          </a:p>
          <a:p>
            <a:endParaRPr lang="en-GB" baseline="30000" dirty="0"/>
          </a:p>
          <a:p>
            <a:r>
              <a:rPr lang="en-GB" dirty="0" smtClean="0"/>
              <a:t>The circle is centred about the origin</a:t>
            </a:r>
          </a:p>
          <a:p>
            <a:endParaRPr lang="en-GB" dirty="0"/>
          </a:p>
          <a:p>
            <a:r>
              <a:rPr lang="en-GB" dirty="0" smtClean="0"/>
              <a:t>Work out the exact equation of the circle. 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What is the area of a regular hexagon inscribed in the same circle? 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901633"/>
            <a:ext cx="2008950" cy="180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447628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99</TotalTime>
  <Words>563</Words>
  <Application>Microsoft Office PowerPoint</Application>
  <PresentationFormat>On-screen Show (4:3)</PresentationFormat>
  <Paragraphs>98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your books: </vt:lpstr>
      <vt:lpstr>Mark your work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13</cp:revision>
  <dcterms:created xsi:type="dcterms:W3CDTF">2018-11-12T15:17:22Z</dcterms:created>
  <dcterms:modified xsi:type="dcterms:W3CDTF">2018-11-14T13:38:36Z</dcterms:modified>
</cp:coreProperties>
</file>