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40" r:id="rId15"/>
  </p:sldMasterIdLst>
  <p:notesMasterIdLst>
    <p:notesMasterId r:id="rId38"/>
  </p:notesMasterIdLst>
  <p:sldIdLst>
    <p:sldId id="270" r:id="rId16"/>
    <p:sldId id="276" r:id="rId17"/>
    <p:sldId id="291" r:id="rId18"/>
    <p:sldId id="306" r:id="rId19"/>
    <p:sldId id="293" r:id="rId20"/>
    <p:sldId id="304" r:id="rId21"/>
    <p:sldId id="301" r:id="rId22"/>
    <p:sldId id="302" r:id="rId23"/>
    <p:sldId id="299" r:id="rId24"/>
    <p:sldId id="307" r:id="rId25"/>
    <p:sldId id="318" r:id="rId26"/>
    <p:sldId id="296" r:id="rId27"/>
    <p:sldId id="309" r:id="rId28"/>
    <p:sldId id="310" r:id="rId29"/>
    <p:sldId id="297" r:id="rId30"/>
    <p:sldId id="311" r:id="rId31"/>
    <p:sldId id="312" r:id="rId32"/>
    <p:sldId id="313" r:id="rId33"/>
    <p:sldId id="314" r:id="rId34"/>
    <p:sldId id="315" r:id="rId35"/>
    <p:sldId id="316" r:id="rId36"/>
    <p:sldId id="31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presProps" Target="presProps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52598-9C07-47E2-A5C8-7F89462D300F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2AF91-199A-4C91-AB00-80DC393A08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91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2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124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6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2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238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7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564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7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816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329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68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870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815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4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69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46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22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0588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6600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15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410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002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7472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7440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864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4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JUCkdHSU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6.png"/><Relationship Id="rId11" Type="http://schemas.openxmlformats.org/officeDocument/2006/relationships/image" Target="../media/image44.png"/><Relationship Id="rId5" Type="http://schemas.openxmlformats.org/officeDocument/2006/relationships/image" Target="../media/image35.png"/><Relationship Id="rId10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www.geogebra.org/m/tBp4Sqh2" TargetMode="External"/><Relationship Id="rId1" Type="http://schemas.openxmlformats.org/officeDocument/2006/relationships/slideLayout" Target="../slideLayouts/slideLayout1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29.pn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A circle has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=64</m:t>
                    </m:r>
                  </m:oMath>
                </a14:m>
                <a:endParaRPr lang="en-GB" sz="2000" b="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What is the diameter of the circle? </a:t>
                </a: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rgbClr val="000000"/>
                    </a:solidFill>
                  </a:rPr>
                  <a:t>a) 64  	b) 32 	c)16 	 d)8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blipFill rotWithShape="1">
                <a:blip r:embed="rId3"/>
                <a:stretch>
                  <a:fillRect l="-776" t="-1084" b="-4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79512" y="3067837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From last month… 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Work out the area of this triangle  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12287" y="4653136"/>
                <a:ext cx="784887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Expand and Simplify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+7)(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−3)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</a:t>
                </a:r>
                <a:endParaRPr lang="en-GB" sz="20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7" y="4653136"/>
                <a:ext cx="7848872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92" y="3035463"/>
            <a:ext cx="3168352" cy="142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 </m:t>
                      </m:r>
                      <m:r>
                        <a:rPr lang="en-GB" sz="20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so</m:t>
                      </m:r>
                      <m:r>
                        <a:rPr lang="en-GB" sz="20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d</m:t>
                      </m:r>
                      <m:r>
                        <a:rPr lang="en-GB" sz="20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776" t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54360" y="1628800"/>
                <a:ext cx="7848872" cy="1618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month… </a:t>
                </a: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6×9×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130=20.7 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𝑐𝑚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60" y="1628800"/>
                <a:ext cx="7848872" cy="1618392"/>
              </a:xfrm>
              <a:prstGeom prst="rect">
                <a:avLst/>
              </a:prstGeom>
              <a:blipFill rotWithShape="1">
                <a:blip r:embed="rId4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30254" y="4265574"/>
                <a:ext cx="7848872" cy="1042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+4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 −21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</a:t>
                </a:r>
                <a:endParaRPr lang="en-GB" sz="20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54" y="4265574"/>
                <a:ext cx="7848872" cy="1042017"/>
              </a:xfrm>
              <a:prstGeom prst="rect">
                <a:avLst/>
              </a:prstGeom>
              <a:blipFill rotWithShape="1">
                <a:blip r:embed="rId5"/>
                <a:stretch>
                  <a:fillRect l="-855" t="-2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Using the points provided draw a </a:t>
            </a:r>
            <a:r>
              <a:rPr lang="en-GB" b="1" dirty="0" smtClean="0">
                <a:solidFill>
                  <a:srgbClr val="FF0000"/>
                </a:solidFill>
              </a:rPr>
              <a:t>diameter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212759" y="155679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2. Make a triangle using your diameter and any point of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/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5624" y="285293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3. Measure the angle </a:t>
            </a:r>
            <a:r>
              <a:rPr lang="en-GB" b="1" dirty="0" smtClean="0">
                <a:solidFill>
                  <a:srgbClr val="FF0000"/>
                </a:solidFill>
              </a:rPr>
              <a:t>opposite</a:t>
            </a:r>
            <a:r>
              <a:rPr lang="en-GB" dirty="0" smtClean="0"/>
              <a:t> the </a:t>
            </a:r>
            <a:r>
              <a:rPr lang="en-GB" b="1" dirty="0" smtClean="0">
                <a:solidFill>
                  <a:srgbClr val="FF0000"/>
                </a:solidFill>
              </a:rPr>
              <a:t>centre</a:t>
            </a:r>
            <a:r>
              <a:rPr lang="en-GB" dirty="0" smtClean="0"/>
              <a:t> of the circle.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4980312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Discuss your angle with your partner, what do you notice? </a:t>
            </a:r>
            <a:endParaRPr lang="en-GB" sz="2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83568" y="1475025"/>
            <a:ext cx="2952328" cy="158417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9789" y="568442"/>
            <a:ext cx="1449943" cy="90774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9732" y="620688"/>
            <a:ext cx="1476164" cy="2438513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8302995">
            <a:off x="1963172" y="522135"/>
            <a:ext cx="288033" cy="269752"/>
          </a:xfrm>
          <a:prstGeom prst="arc">
            <a:avLst>
              <a:gd name="adj1" fmla="val 14918205"/>
              <a:gd name="adj2" fmla="val 1800426"/>
            </a:avLst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1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683568" y="1475025"/>
            <a:ext cx="2952328" cy="158417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9789" y="568442"/>
            <a:ext cx="1449943" cy="90774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9732" y="620688"/>
            <a:ext cx="1476164" cy="2438513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088882" y="568443"/>
            <a:ext cx="70850" cy="167895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11653" y="2505502"/>
                <a:ext cx="4683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653" y="2505502"/>
                <a:ext cx="46839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036316" y="855561"/>
                <a:ext cx="4683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316" y="855561"/>
                <a:ext cx="46839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067944" y="821313"/>
            <a:ext cx="48965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Proof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Discuss: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How do we know that these angles are equal?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27805" y="1223256"/>
                <a:ext cx="460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𝐲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05" y="1223256"/>
                <a:ext cx="460382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712919" y="670895"/>
                <a:ext cx="460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𝐲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919" y="670895"/>
                <a:ext cx="460382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788022" y="3333709"/>
                <a:ext cx="29769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=180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2" y="3333709"/>
                <a:ext cx="2976905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127503" y="4293096"/>
                <a:ext cx="22350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=180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503" y="4293096"/>
                <a:ext cx="2235035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5095383" y="5229200"/>
                <a:ext cx="23621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=90  ∎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383" y="5229200"/>
                <a:ext cx="2362185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161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The angle in a semi-circle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90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148"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hlinkClick r:id="rId3"/>
              </a:rPr>
              <a:t>Demo 1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4752528" cy="413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"/>
          <a:stretch/>
        </p:blipFill>
        <p:spPr bwMode="auto">
          <a:xfrm>
            <a:off x="2235872" y="1628800"/>
            <a:ext cx="4672256" cy="44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7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" r="1"/>
          <a:stretch/>
        </p:blipFill>
        <p:spPr bwMode="auto">
          <a:xfrm>
            <a:off x="2339752" y="1772816"/>
            <a:ext cx="444949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6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</a:t>
            </a:r>
            <a:r>
              <a:rPr lang="en-GB" dirty="0" smtClean="0"/>
              <a:t>angles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8800"/>
            <a:ext cx="5291189" cy="511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1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060"/>
            <a:ext cx="6097463" cy="267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1783"/>
            <a:ext cx="3083835" cy="283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61935"/>
            <a:ext cx="3021575" cy="27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91880" y="3580855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82612" y="4288904"/>
            <a:ext cx="232035" cy="29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35614"/>
            <a:ext cx="25717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2612" y="3429000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73478" y="3964414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78" y="3964414"/>
                <a:ext cx="47641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788024" y="3878254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878254"/>
                <a:ext cx="47641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4091" y="188640"/>
            <a:ext cx="8229600" cy="1143000"/>
          </a:xfrm>
        </p:spPr>
        <p:txBody>
          <a:bodyPr/>
          <a:lstStyle/>
          <a:p>
            <a:r>
              <a:rPr lang="en-GB" sz="4000" dirty="0" smtClean="0"/>
              <a:t>Work out the missing angles </a:t>
            </a:r>
            <a:r>
              <a:rPr lang="en-GB" sz="4000" dirty="0" smtClean="0"/>
              <a:t/>
            </a:r>
            <a:br>
              <a:rPr lang="en-GB" sz="4000" dirty="0" smtClean="0"/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1545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1. x = 39</a:t>
            </a:r>
          </a:p>
          <a:p>
            <a:pPr marL="0" indent="0">
              <a:buNone/>
            </a:pPr>
            <a:r>
              <a:rPr lang="en-GB" dirty="0" smtClean="0"/>
              <a:t>2. y = 48</a:t>
            </a:r>
          </a:p>
          <a:p>
            <a:pPr marL="0" indent="0">
              <a:buNone/>
            </a:pPr>
            <a:r>
              <a:rPr lang="en-GB" dirty="0" smtClean="0"/>
              <a:t>3. z =74</a:t>
            </a:r>
          </a:p>
          <a:p>
            <a:pPr marL="0" indent="0">
              <a:buNone/>
            </a:pPr>
            <a:r>
              <a:rPr lang="en-GB" dirty="0" smtClean="0"/>
              <a:t>4. x = 53</a:t>
            </a:r>
          </a:p>
          <a:p>
            <a:pPr marL="0" indent="0">
              <a:buNone/>
            </a:pPr>
            <a:r>
              <a:rPr lang="en-GB" dirty="0" smtClean="0"/>
              <a:t>5. y = 33 and z = 49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19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Challenge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200" dirty="0" smtClean="0"/>
              <a:t>The radius of this circle is 10cm. </a:t>
            </a:r>
            <a:br>
              <a:rPr lang="en-GB" sz="3200" dirty="0" smtClean="0"/>
            </a:br>
            <a:r>
              <a:rPr lang="en-GB" sz="3200" dirty="0" smtClean="0"/>
              <a:t>Work out the area of the quadrilateral ABDE </a:t>
            </a:r>
            <a:br>
              <a:rPr lang="en-GB" sz="3200" dirty="0" smtClean="0"/>
            </a:b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7" t="54854" b="6773"/>
          <a:stretch/>
        </p:blipFill>
        <p:spPr>
          <a:xfrm>
            <a:off x="1979712" y="2488605"/>
            <a:ext cx="4824536" cy="4346700"/>
          </a:xfrm>
        </p:spPr>
      </p:pic>
      <p:sp>
        <p:nvSpPr>
          <p:cNvPr id="14" name="Rectangle 13"/>
          <p:cNvSpPr/>
          <p:nvPr/>
        </p:nvSpPr>
        <p:spPr>
          <a:xfrm>
            <a:off x="2123728" y="270892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5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Using the points provided draw a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960" y="112474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2. Make a triangle using your chord and any point of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7456" y="213285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3. Make another triangle using the same chord and the </a:t>
            </a:r>
            <a:r>
              <a:rPr lang="en-GB" b="1" dirty="0" smtClean="0">
                <a:solidFill>
                  <a:srgbClr val="FF0000"/>
                </a:solidFill>
              </a:rPr>
              <a:t>centre</a:t>
            </a:r>
            <a:r>
              <a:rPr lang="en-GB" dirty="0" smtClean="0">
                <a:solidFill>
                  <a:srgbClr val="000000"/>
                </a:solidFill>
              </a:rPr>
              <a:t> of the circle.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5229200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Discuss your angles with your partner, what do you notice? 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3140968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4. Measure the angle </a:t>
            </a:r>
            <a:r>
              <a:rPr lang="en-GB" b="1" dirty="0" smtClean="0">
                <a:solidFill>
                  <a:srgbClr val="FF0000"/>
                </a:solidFill>
              </a:rPr>
              <a:t>subtended</a:t>
            </a:r>
            <a:r>
              <a:rPr lang="en-GB" dirty="0" smtClean="0">
                <a:solidFill>
                  <a:srgbClr val="000000"/>
                </a:solidFill>
              </a:rPr>
              <a:t> by the </a:t>
            </a:r>
            <a:r>
              <a:rPr lang="en-GB" b="1" dirty="0" smtClean="0">
                <a:solidFill>
                  <a:srgbClr val="FF0000"/>
                </a:solidFill>
              </a:rPr>
              <a:t>arc</a:t>
            </a:r>
            <a:r>
              <a:rPr lang="en-GB" dirty="0" smtClean="0">
                <a:solidFill>
                  <a:srgbClr val="000000"/>
                </a:solidFill>
              </a:rPr>
              <a:t> at the </a:t>
            </a:r>
            <a:r>
              <a:rPr lang="en-GB" b="1" dirty="0" smtClean="0">
                <a:solidFill>
                  <a:srgbClr val="FF0000"/>
                </a:solidFill>
              </a:rPr>
              <a:t>centre</a:t>
            </a:r>
            <a:r>
              <a:rPr lang="en-GB" dirty="0" smtClean="0">
                <a:solidFill>
                  <a:srgbClr val="000000"/>
                </a:solidFill>
              </a:rPr>
              <a:t> of the </a:t>
            </a:r>
            <a:r>
              <a:rPr lang="en-GB" dirty="0" smtClean="0"/>
              <a:t>circle.  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106740" y="407707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5. Measure the angle </a:t>
            </a:r>
            <a:r>
              <a:rPr lang="en-GB" b="1" dirty="0" smtClean="0">
                <a:solidFill>
                  <a:srgbClr val="FF0000"/>
                </a:solidFill>
              </a:rPr>
              <a:t>subtended</a:t>
            </a:r>
            <a:r>
              <a:rPr lang="en-GB" dirty="0" smtClean="0">
                <a:solidFill>
                  <a:srgbClr val="000000"/>
                </a:solidFill>
              </a:rPr>
              <a:t> by the </a:t>
            </a:r>
            <a:r>
              <a:rPr lang="en-GB" b="1" dirty="0" smtClean="0">
                <a:solidFill>
                  <a:srgbClr val="FF0000"/>
                </a:solidFill>
              </a:rPr>
              <a:t>arc</a:t>
            </a:r>
            <a:r>
              <a:rPr lang="en-GB" dirty="0" smtClean="0">
                <a:solidFill>
                  <a:srgbClr val="000000"/>
                </a:solidFill>
              </a:rPr>
              <a:t> at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>
                <a:solidFill>
                  <a:srgbClr val="000000"/>
                </a:solidFill>
              </a:rPr>
              <a:t>.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09789" y="836712"/>
            <a:ext cx="2278035" cy="63948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789" y="1476192"/>
            <a:ext cx="2278035" cy="2240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87824" y="836712"/>
            <a:ext cx="0" cy="288032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9789" y="1469741"/>
            <a:ext cx="1450426" cy="783093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60215" y="836712"/>
            <a:ext cx="827609" cy="1416122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rot="15683447">
            <a:off x="1948428" y="1878996"/>
            <a:ext cx="350633" cy="366062"/>
          </a:xfrm>
          <a:prstGeom prst="arc">
            <a:avLst>
              <a:gd name="adj1" fmla="val 14918205"/>
              <a:gd name="adj2" fmla="val 4864205"/>
            </a:avLst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 rot="16200000">
            <a:off x="2708933" y="3273782"/>
            <a:ext cx="288034" cy="269751"/>
          </a:xfrm>
          <a:prstGeom prst="arc">
            <a:avLst>
              <a:gd name="adj1" fmla="val 14918205"/>
              <a:gd name="adj2" fmla="val 3471127"/>
            </a:avLst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5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cxnSp>
        <p:nvCxnSpPr>
          <p:cNvPr id="13" name="Straight Connector 12"/>
          <p:cNvCxnSpPr/>
          <p:nvPr/>
        </p:nvCxnSpPr>
        <p:spPr>
          <a:xfrm>
            <a:off x="709789" y="1476192"/>
            <a:ext cx="2278035" cy="2240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87824" y="764704"/>
            <a:ext cx="0" cy="295232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9789" y="1469741"/>
            <a:ext cx="1450426" cy="783093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60216" y="764704"/>
            <a:ext cx="827608" cy="14881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67944" y="546411"/>
            <a:ext cx="48965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</a:rPr>
              <a:t>Proof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Discuss: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How do we know that these angles are equal?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1619672" y="1268760"/>
            <a:ext cx="1368152" cy="2448272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728887" y="3095500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887" y="3095500"/>
                <a:ext cx="335989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684902" y="1052735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902" y="1052735"/>
                <a:ext cx="335989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517246" y="3141667"/>
                <a:ext cx="3041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246" y="3141667"/>
                <a:ext cx="304122" cy="2616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984807" y="1615008"/>
                <a:ext cx="3041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807" y="1615008"/>
                <a:ext cx="304122" cy="2616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323528" y="1052735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2987824" y="36456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2912879" y="387648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3995936" y="2772335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What expression can we write for angle BOC?  </a:t>
            </a:r>
            <a:endParaRPr lang="en-GB" sz="1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5299072" y="3351549"/>
                <a:ext cx="2689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Angle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BOC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 180 −2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x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72" y="3351549"/>
                <a:ext cx="268990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2195736" y="212356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95936" y="400506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What expression can we write for this angle? 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40" name="Arc 39"/>
          <p:cNvSpPr/>
          <p:nvPr/>
        </p:nvSpPr>
        <p:spPr>
          <a:xfrm rot="18910671">
            <a:off x="1932744" y="2008569"/>
            <a:ext cx="454942" cy="262277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5089010" y="4653136"/>
                <a:ext cx="2543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180−</m:t>
                      </m:r>
                      <m:d>
                        <m:dPr>
                          <m:ctrl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180−2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x</m:t>
                          </m:r>
                        </m:e>
                      </m:d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x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010" y="4653136"/>
                <a:ext cx="254351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907158" y="1561147"/>
                <a:ext cx="5196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158" y="1561147"/>
                <a:ext cx="51969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 rot="18910671">
            <a:off x="1645987" y="2052703"/>
            <a:ext cx="454942" cy="262277"/>
          </a:xfrm>
          <a:prstGeom prst="arc">
            <a:avLst>
              <a:gd name="adj1" fmla="val 17729596"/>
              <a:gd name="adj2" fmla="val 0"/>
            </a:avLst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984573" y="515719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What expression can we write for this angle? </a:t>
            </a:r>
            <a:endParaRPr lang="en-GB" sz="1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6149978" y="5773750"/>
                <a:ext cx="4940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y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978" y="5773750"/>
                <a:ext cx="494046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1482660" y="1676621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660" y="1676621"/>
                <a:ext cx="524503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02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  <p:bldP spid="30" grpId="0"/>
      <p:bldP spid="31" grpId="0"/>
      <p:bldP spid="35" grpId="0"/>
      <p:bldP spid="37" grpId="0"/>
      <p:bldP spid="39" grpId="0"/>
      <p:bldP spid="40" grpId="0" animBg="1"/>
      <p:bldP spid="41" grpId="0"/>
      <p:bldP spid="42" grpId="0"/>
      <p:bldP spid="43" grpId="0" animBg="1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cxnSp>
        <p:nvCxnSpPr>
          <p:cNvPr id="13" name="Straight Connector 12"/>
          <p:cNvCxnSpPr/>
          <p:nvPr/>
        </p:nvCxnSpPr>
        <p:spPr>
          <a:xfrm>
            <a:off x="709789" y="1476192"/>
            <a:ext cx="2278035" cy="2240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87824" y="764704"/>
            <a:ext cx="0" cy="295232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9789" y="1469741"/>
            <a:ext cx="1450426" cy="783093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60216" y="764704"/>
            <a:ext cx="827608" cy="148813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 flipV="1">
            <a:off x="1619672" y="1268760"/>
            <a:ext cx="1368152" cy="2448272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728887" y="3095500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887" y="3095500"/>
                <a:ext cx="335989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684902" y="1052735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902" y="1052735"/>
                <a:ext cx="335989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517246" y="3141667"/>
                <a:ext cx="3041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1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246" y="3141667"/>
                <a:ext cx="304122" cy="2616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984807" y="1615008"/>
                <a:ext cx="3041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1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807" y="1615008"/>
                <a:ext cx="304122" cy="2616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323528" y="1052735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87824" y="36456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12879" y="3876489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C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95736" y="212356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40" name="Arc 39"/>
          <p:cNvSpPr/>
          <p:nvPr/>
        </p:nvSpPr>
        <p:spPr>
          <a:xfrm rot="18910671">
            <a:off x="1932744" y="2008569"/>
            <a:ext cx="454942" cy="262277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907158" y="1561147"/>
                <a:ext cx="5196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158" y="1561147"/>
                <a:ext cx="51969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 rot="18910671">
            <a:off x="1645987" y="2052703"/>
            <a:ext cx="454942" cy="262277"/>
          </a:xfrm>
          <a:prstGeom prst="arc">
            <a:avLst>
              <a:gd name="adj1" fmla="val 17729596"/>
              <a:gd name="adj2" fmla="val 0"/>
            </a:avLst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1482660" y="1676621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660" y="1676621"/>
                <a:ext cx="524503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292080" y="901158"/>
                <a:ext cx="2194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𝐴𝐶𝐵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901158"/>
                <a:ext cx="2194639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5292080" y="2308230"/>
                <a:ext cx="24687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𝐴𝑂𝐵</m:t>
                      </m:r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+2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308230"/>
                <a:ext cx="2468753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5260019" y="3671001"/>
                <a:ext cx="25328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𝐴𝑂𝐵</m:t>
                      </m:r>
                      <m:r>
                        <a:rPr lang="en-GB" b="0" i="1" smtClean="0">
                          <a:latin typeface="Cambria Math"/>
                        </a:rPr>
                        <m:t>=2(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019" y="3671001"/>
                <a:ext cx="2532873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43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The angle at the centre is double the angle at the circumference.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hlinkClick r:id="rId2"/>
              </a:rPr>
              <a:t>Demo 2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76872"/>
            <a:ext cx="4464496" cy="442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19" y="1628800"/>
            <a:ext cx="4710346" cy="47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688" y="1628800"/>
            <a:ext cx="5682608" cy="497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1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44920"/>
            <a:ext cx="5137248" cy="509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12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3216"/>
            <a:ext cx="5032351" cy="512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6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3"/>
          <a:stretch/>
        </p:blipFill>
        <p:spPr bwMode="auto">
          <a:xfrm>
            <a:off x="5237149" y="4123636"/>
            <a:ext cx="2537171" cy="237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91880" y="3580855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612" y="4288904"/>
            <a:ext cx="232035" cy="29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612" y="3429000"/>
            <a:ext cx="1008112" cy="115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73478" y="4067780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78" y="4067780"/>
                <a:ext cx="4764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788024" y="4054700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054700"/>
                <a:ext cx="47641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1768" y="404664"/>
            <a:ext cx="8229600" cy="720080"/>
          </a:xfrm>
        </p:spPr>
        <p:txBody>
          <a:bodyPr/>
          <a:lstStyle/>
          <a:p>
            <a:r>
              <a:rPr lang="en-GB" sz="4000" dirty="0" smtClean="0"/>
              <a:t>Work out the missing angles </a:t>
            </a:r>
            <a:r>
              <a:rPr lang="en-GB" sz="4000" dirty="0" smtClean="0"/>
              <a:t/>
            </a:r>
            <a:br>
              <a:rPr lang="en-GB" sz="4000" dirty="0" smtClean="0"/>
            </a:br>
            <a:endParaRPr lang="en-GB" sz="4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0" y="1436355"/>
            <a:ext cx="5688636" cy="263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089" y="4239366"/>
            <a:ext cx="2623847" cy="244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91161"/>
            <a:ext cx="2739553" cy="22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3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1. x = 34</a:t>
            </a:r>
          </a:p>
          <a:p>
            <a:pPr marL="0" indent="0">
              <a:buNone/>
            </a:pPr>
            <a:r>
              <a:rPr lang="en-GB" dirty="0" smtClean="0"/>
              <a:t>2. y = 46</a:t>
            </a:r>
          </a:p>
          <a:p>
            <a:pPr marL="0" indent="0">
              <a:buNone/>
            </a:pPr>
            <a:r>
              <a:rPr lang="en-GB" dirty="0" smtClean="0"/>
              <a:t>3. y = 212</a:t>
            </a:r>
          </a:p>
          <a:p>
            <a:pPr marL="0" indent="0">
              <a:buNone/>
            </a:pPr>
            <a:r>
              <a:rPr lang="en-GB" dirty="0" smtClean="0"/>
              <a:t>4. x = 29</a:t>
            </a:r>
          </a:p>
          <a:p>
            <a:pPr marL="0" indent="0">
              <a:buNone/>
            </a:pPr>
            <a:r>
              <a:rPr lang="en-GB" dirty="0" smtClean="0"/>
              <a:t>5. y =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3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Challenge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200" dirty="0" smtClean="0"/>
              <a:t>The radius of this circle is 10cm. </a:t>
            </a:r>
            <a:br>
              <a:rPr lang="en-GB" sz="3200" dirty="0" smtClean="0"/>
            </a:br>
            <a:r>
              <a:rPr lang="en-GB" sz="3200" dirty="0" smtClean="0"/>
              <a:t>Work out the area of the quadrilateral ABDC </a:t>
            </a:r>
            <a:br>
              <a:rPr lang="en-GB" sz="3200" dirty="0" smtClean="0"/>
            </a:b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123728" y="270892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" t="61248" r="68066" b="4953"/>
          <a:stretch/>
        </p:blipFill>
        <p:spPr>
          <a:xfrm>
            <a:off x="2123728" y="2718926"/>
            <a:ext cx="4248472" cy="3660052"/>
          </a:xfrm>
        </p:spPr>
      </p:pic>
      <p:sp>
        <p:nvSpPr>
          <p:cNvPr id="5" name="Rectangle 4"/>
          <p:cNvSpPr/>
          <p:nvPr/>
        </p:nvSpPr>
        <p:spPr>
          <a:xfrm>
            <a:off x="5364088" y="6309320"/>
            <a:ext cx="1368152" cy="2880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64088" y="6237312"/>
            <a:ext cx="1080120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374</TotalTime>
  <Words>537</Words>
  <Application>Microsoft Office PowerPoint</Application>
  <PresentationFormat>On-screen Show (4:3)</PresentationFormat>
  <Paragraphs>130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PowerPoint Presentation</vt:lpstr>
      <vt:lpstr>PowerPoint Presentation</vt:lpstr>
      <vt:lpstr>The angle in a semi-circle is 90°</vt:lpstr>
      <vt:lpstr>On your whiteboards: Work out the missing angle</vt:lpstr>
      <vt:lpstr>On your whiteboards: Work out the missing angle</vt:lpstr>
      <vt:lpstr>On your whiteboards: Work out the missing angles</vt:lpstr>
      <vt:lpstr>Work out the missing angles  </vt:lpstr>
      <vt:lpstr>Mark your work</vt:lpstr>
      <vt:lpstr> Challenge  The radius of this circle is 10cm.  Work out the area of the quadrilateral ABDE   </vt:lpstr>
      <vt:lpstr>PowerPoint Presentation</vt:lpstr>
      <vt:lpstr>PowerPoint Presentation</vt:lpstr>
      <vt:lpstr>PowerPoint Presentation</vt:lpstr>
      <vt:lpstr>The angle at the centre is double the angle at the circumference. </vt:lpstr>
      <vt:lpstr>On your whiteboards: Work out the missing angle</vt:lpstr>
      <vt:lpstr>On your whiteboards: Work out the missing angle</vt:lpstr>
      <vt:lpstr>On your whiteboards: Work out the missing angle</vt:lpstr>
      <vt:lpstr>On your whiteboards: Work out the missing angle</vt:lpstr>
      <vt:lpstr>Work out the missing angles  </vt:lpstr>
      <vt:lpstr>Mark your work</vt:lpstr>
      <vt:lpstr> Challenge  The radius of this circle is 10cm.  Work out the area of the quadrilateral ABDC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Collective Memory   The Parts of a Circle</dc:title>
  <dc:creator>Elder, L</dc:creator>
  <cp:lastModifiedBy>Elder, L</cp:lastModifiedBy>
  <cp:revision>37</cp:revision>
  <dcterms:created xsi:type="dcterms:W3CDTF">2018-11-20T11:12:22Z</dcterms:created>
  <dcterms:modified xsi:type="dcterms:W3CDTF">2018-11-22T15:01:29Z</dcterms:modified>
</cp:coreProperties>
</file>