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theme/theme1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  <p:sldMasterId id="2147483816" r:id="rId14"/>
    <p:sldMasterId id="2147483828" r:id="rId15"/>
    <p:sldMasterId id="2147483840" r:id="rId16"/>
  </p:sldMasterIdLst>
  <p:notesMasterIdLst>
    <p:notesMasterId r:id="rId36"/>
  </p:notesMasterIdLst>
  <p:sldIdLst>
    <p:sldId id="270" r:id="rId17"/>
    <p:sldId id="276" r:id="rId18"/>
    <p:sldId id="267" r:id="rId19"/>
    <p:sldId id="274" r:id="rId20"/>
    <p:sldId id="271" r:id="rId21"/>
    <p:sldId id="278" r:id="rId22"/>
    <p:sldId id="275" r:id="rId23"/>
    <p:sldId id="279" r:id="rId24"/>
    <p:sldId id="280" r:id="rId25"/>
    <p:sldId id="282" r:id="rId26"/>
    <p:sldId id="281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2.xml"/><Relationship Id="rId26" Type="http://schemas.openxmlformats.org/officeDocument/2006/relationships/slide" Target="slides/slide10.xml"/><Relationship Id="rId39" Type="http://schemas.openxmlformats.org/officeDocument/2006/relationships/theme" Target="theme/theme1.xml"/><Relationship Id="rId21" Type="http://schemas.openxmlformats.org/officeDocument/2006/relationships/slide" Target="slides/slide5.xml"/><Relationship Id="rId34" Type="http://schemas.openxmlformats.org/officeDocument/2006/relationships/slide" Target="slides/slide18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1.xml"/><Relationship Id="rId25" Type="http://schemas.openxmlformats.org/officeDocument/2006/relationships/slide" Target="slides/slide9.xml"/><Relationship Id="rId33" Type="http://schemas.openxmlformats.org/officeDocument/2006/relationships/slide" Target="slides/slide17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4.xml"/><Relationship Id="rId29" Type="http://schemas.openxmlformats.org/officeDocument/2006/relationships/slide" Target="slides/slide1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8.xml"/><Relationship Id="rId32" Type="http://schemas.openxmlformats.org/officeDocument/2006/relationships/slide" Target="slides/slide16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7.xml"/><Relationship Id="rId28" Type="http://schemas.openxmlformats.org/officeDocument/2006/relationships/slide" Target="slides/slide12.xml"/><Relationship Id="rId36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3.xml"/><Relationship Id="rId31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6.xml"/><Relationship Id="rId27" Type="http://schemas.openxmlformats.org/officeDocument/2006/relationships/slide" Target="slides/slide11.xml"/><Relationship Id="rId30" Type="http://schemas.openxmlformats.org/officeDocument/2006/relationships/slide" Target="slides/slide14.xml"/><Relationship Id="rId35" Type="http://schemas.openxmlformats.org/officeDocument/2006/relationships/slide" Target="slides/slide19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052598-9C07-47E2-A5C8-7F89462D300F}" type="datetimeFigureOut">
              <a:rPr lang="en-GB" smtClean="0"/>
              <a:t>21/11/2018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D2AF91-199A-4C91-AB00-80DC393A08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9139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Timed spaced retrieval</a:t>
            </a:r>
            <a:r>
              <a:rPr lang="en-GB" baseline="0" dirty="0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973CF-0582-44F8-A2FD-E23FDF5F9944}" type="slidenum">
              <a:rPr lang="en-GB" smtClean="0">
                <a:solidFill>
                  <a:prstClr val="black"/>
                </a:solidFill>
              </a:rPr>
              <a:pPr/>
              <a:t>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1238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Timed spaced retrieval</a:t>
            </a:r>
            <a:r>
              <a:rPr lang="en-GB" baseline="0" dirty="0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973CF-0582-44F8-A2FD-E23FDF5F9944}" type="slidenum">
              <a:rPr lang="en-GB" smtClean="0">
                <a:solidFill>
                  <a:prstClr val="black"/>
                </a:solidFill>
              </a:rPr>
              <a:pPr/>
              <a:t>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1238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Notice how the gradient</a:t>
            </a:r>
            <a:r>
              <a:rPr lang="en-GB" baseline="0" dirty="0" smtClean="0"/>
              <a:t> triangle is a 90 rotation.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D2AF91-199A-4C91-AB00-80DC393A0857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7137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Share and compare students work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D2AF91-199A-4C91-AB00-80DC393A0857}" type="slidenum">
              <a:rPr lang="en-GB">
                <a:solidFill>
                  <a:prstClr val="black"/>
                </a:solidFill>
              </a:rPr>
              <a:pPr/>
              <a:t>8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42755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Acknowledgements</a:t>
            </a:r>
            <a:r>
              <a:rPr lang="en-GB" baseline="0" dirty="0" smtClean="0"/>
              <a:t>: Jo Morgan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D2AF91-199A-4C91-AB00-80DC393A0857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63417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Acknowledgements:</a:t>
            </a:r>
            <a:r>
              <a:rPr lang="en-GB" baseline="0" dirty="0" smtClean="0"/>
              <a:t> </a:t>
            </a:r>
            <a:r>
              <a:rPr lang="en-GB" baseline="0" dirty="0" err="1" smtClean="0"/>
              <a:t>BossMaths</a:t>
            </a:r>
            <a:r>
              <a:rPr lang="en-GB" baseline="0" dirty="0" smtClean="0"/>
              <a:t>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D2AF91-199A-4C91-AB00-80DC393A0857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07407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/>
              <a:t>21/11/2018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/>
              <a:t>21/11/2018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/>
              <a:t>21/11/2018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/>
              <a:t>21/11/2018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/>
              <a:t>21/11/2018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/>
              <a:t>21/11/2018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/>
              <a:t>21/11/2018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/>
              <a:t>21/11/2018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/>
              <a:t>21/11/2018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/>
              <a:t>21/11/2018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/>
              <a:t>21/11/2018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11/21/2018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11/21/2018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11/21/2018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11/21/2018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11/21/2018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11/21/2018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11/21/2018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11/21/2018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11/21/2018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11/21/2018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11/21/2018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11/21/2018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11/21/2018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11/21/2018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11/21/2018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11/21/2018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11/21/2018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11/21/2018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11/21/2018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11/21/2018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11/21/2018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11/21/2018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11/21/2018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9223849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74744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056480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0177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9381695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8932932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4768092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087010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6781586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7143498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246983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9ED9A-EA04-45C2-A5AA-D14F96CB14D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21/11/2018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2279F-E078-4446-9085-15DB134C7D9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450237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9ED9A-EA04-45C2-A5AA-D14F96CB14D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21/11/2018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2279F-E078-4446-9085-15DB134C7D9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8190797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9ED9A-EA04-45C2-A5AA-D14F96CB14D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21/11/2018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2279F-E078-4446-9085-15DB134C7D9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5894672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9ED9A-EA04-45C2-A5AA-D14F96CB14D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21/11/2018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2279F-E078-4446-9085-15DB134C7D9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9257759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9ED9A-EA04-45C2-A5AA-D14F96CB14D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21/11/2018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2279F-E078-4446-9085-15DB134C7D9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13471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9ED9A-EA04-45C2-A5AA-D14F96CB14D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21/11/2018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2279F-E078-4446-9085-15DB134C7D9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731293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9ED9A-EA04-45C2-A5AA-D14F96CB14D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21/11/2018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2279F-E078-4446-9085-15DB134C7D9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5193233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9ED9A-EA04-45C2-A5AA-D14F96CB14D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21/11/2018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2279F-E078-4446-9085-15DB134C7D9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4228017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9ED9A-EA04-45C2-A5AA-D14F96CB14D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21/11/2018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2279F-E078-4446-9085-15DB134C7D9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500194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9ED9A-EA04-45C2-A5AA-D14F96CB14D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21/11/2018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2279F-E078-4446-9085-15DB134C7D9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9613780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9ED9A-EA04-45C2-A5AA-D14F96CB14D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21/11/2018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2279F-E078-4446-9085-15DB134C7D9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1192489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546023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97222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0405885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0766001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2891510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3041011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2400214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7974722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9974408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5986437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0343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A4F481F4-1C3A-4858-90B1-8790BF775B03}" type="datetimeFigureOut">
              <a:rPr lang="en-GB" smtClean="0"/>
              <a:t>21/11/2018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2A1C146-D96C-428E-B13D-599995FDD087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11/21/2018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11/21/2018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11/21/2018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981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39ED9A-EA04-45C2-A5AA-D14F96CB14D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21/11/2018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72279F-E078-4446-9085-15DB134C7D9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rgbClr val="2D2D8A">
                <a:lumMod val="7500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 kern="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98" b="9959"/>
          <a:stretch/>
        </p:blipFill>
        <p:spPr>
          <a:xfrm>
            <a:off x="8129909" y="5788874"/>
            <a:ext cx="888831" cy="952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424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A4F481F4-1C3A-4858-90B1-8790BF775B03}" type="datetimeFigureOut">
              <a:rPr lang="en-GB" smtClean="0">
                <a:solidFill>
                  <a:srgbClr val="000000"/>
                </a:solidFill>
              </a:rPr>
              <a:pPr/>
              <a:t>21/11/2018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2A1C146-D96C-428E-B13D-599995FDD087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941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4.xml"/><Relationship Id="rId6" Type="http://schemas.openxmlformats.org/officeDocument/2006/relationships/image" Target="../media/image5.png"/><Relationship Id="rId4" Type="http://schemas.openxmlformats.org/officeDocument/2006/relationships/image" Target="../media/image3.png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4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61.xml"/><Relationship Id="rId1" Type="http://schemas.openxmlformats.org/officeDocument/2006/relationships/tags" Target="../tags/tag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ogebra.org/classic/VnrM38hc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7.xml"/><Relationship Id="rId6" Type="http://schemas.openxmlformats.org/officeDocument/2006/relationships/image" Target="../media/image41.png"/><Relationship Id="rId5" Type="http://schemas.openxmlformats.org/officeDocument/2006/relationships/image" Target="../media/image25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4.png"/><Relationship Id="rId7" Type="http://schemas.openxmlformats.org/officeDocument/2006/relationships/image" Target="../media/image51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10" Type="http://schemas.openxmlformats.org/officeDocument/2006/relationships/image" Target="../media/image63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79512" y="188640"/>
                <a:ext cx="7848872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>
                    <a:solidFill>
                      <a:srgbClr val="000000"/>
                    </a:solidFill>
                  </a:rPr>
                  <a:t>From last week… </a:t>
                </a:r>
              </a:p>
              <a:p>
                <a:endParaRPr lang="en-GB" sz="2000" dirty="0">
                  <a:solidFill>
                    <a:srgbClr val="000000"/>
                  </a:solidFill>
                </a:endParaRPr>
              </a:p>
              <a:p>
                <a:r>
                  <a:rPr lang="en-GB" sz="2000" dirty="0" smtClean="0">
                    <a:solidFill>
                      <a:srgbClr val="000000"/>
                    </a:solidFill>
                  </a:rPr>
                  <a:t>Where do the line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  <m:r>
                      <a:rPr lang="en-GB" sz="20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 = 2</m:t>
                    </m:r>
                    <m:r>
                      <a:rPr lang="en-GB" sz="20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  <m:r>
                      <a:rPr lang="en-GB" sz="20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 + 1</m:t>
                    </m:r>
                  </m:oMath>
                </a14:m>
                <a:r>
                  <a:rPr lang="en-GB" sz="2000" dirty="0" smtClean="0">
                    <a:solidFill>
                      <a:srgbClr val="000000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  <m:r>
                      <a:rPr lang="en-GB" sz="20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 = 3</m:t>
                    </m:r>
                    <m:r>
                      <a:rPr lang="en-GB" sz="20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  <m:r>
                      <a:rPr lang="en-GB" sz="20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 + 7 </m:t>
                    </m:r>
                  </m:oMath>
                </a14:m>
                <a:r>
                  <a:rPr lang="en-GB" sz="2000" dirty="0" smtClean="0">
                    <a:solidFill>
                      <a:srgbClr val="000000"/>
                    </a:solidFill>
                  </a:rPr>
                  <a:t>intersect? </a:t>
                </a:r>
                <a:endParaRPr lang="en-GB" sz="2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88640"/>
                <a:ext cx="7848872" cy="1015663"/>
              </a:xfrm>
              <a:prstGeom prst="rect">
                <a:avLst/>
              </a:prstGeom>
              <a:blipFill rotWithShape="1">
                <a:blip r:embed="rId3"/>
                <a:stretch>
                  <a:fillRect l="-776" t="-2395" b="-101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79512" y="1903183"/>
                <a:ext cx="7848872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 smtClean="0">
                    <a:solidFill>
                      <a:srgbClr val="000000"/>
                    </a:solidFill>
                  </a:rPr>
                  <a:t>From last month… </a:t>
                </a:r>
              </a:p>
              <a:p>
                <a:endParaRPr lang="en-GB" sz="2000" dirty="0">
                  <a:solidFill>
                    <a:srgbClr val="000000"/>
                  </a:solidFill>
                </a:endParaRPr>
              </a:p>
              <a:p>
                <a:r>
                  <a:rPr lang="en-GB" sz="2000" dirty="0">
                    <a:solidFill>
                      <a:srgbClr val="000000"/>
                    </a:solidFill>
                  </a:rPr>
                  <a:t>Write down the value of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sz="2000" i="1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2000">
                            <a:solidFill>
                              <a:srgbClr val="000000"/>
                            </a:solidFill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en-GB" sz="20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30</m:t>
                        </m:r>
                        <m:r>
                          <a:rPr lang="en-GB" sz="2000" i="1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°</m:t>
                        </m:r>
                        <m:r>
                          <a:rPr lang="en-GB" sz="2000" b="0" i="1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+</m:t>
                        </m:r>
                        <m:func>
                          <m:funcPr>
                            <m:ctrlPr>
                              <a:rPr lang="en-GB" sz="2000" b="0" i="1" smtClean="0">
                                <a:solidFill>
                                  <a:srgbClr val="000000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2000" b="0" i="0" smtClean="0">
                                <a:solidFill>
                                  <a:srgbClr val="000000"/>
                                </a:solidFill>
                                <a:latin typeface="Cambria Math"/>
                                <a:ea typeface="Cambria Math"/>
                              </a:rPr>
                              <m:t>cos</m:t>
                            </m:r>
                          </m:fName>
                          <m:e>
                            <m:r>
                              <a:rPr lang="en-GB" sz="2000" b="0" i="1" smtClean="0">
                                <a:solidFill>
                                  <a:srgbClr val="000000"/>
                                </a:solidFill>
                                <a:latin typeface="Cambria Math"/>
                                <a:ea typeface="Cambria Math"/>
                              </a:rPr>
                              <m:t>60</m:t>
                            </m:r>
                          </m:e>
                        </m:func>
                        <m:r>
                          <a:rPr lang="en-GB" sz="2000" b="0" i="1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°</m:t>
                        </m:r>
                      </m:e>
                    </m:func>
                  </m:oMath>
                </a14:m>
                <a:r>
                  <a:rPr lang="en-GB" sz="2000" dirty="0">
                    <a:solidFill>
                      <a:srgbClr val="000000"/>
                    </a:solidFill>
                  </a:rPr>
                  <a:t> without using a calculator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903183"/>
                <a:ext cx="7848872" cy="1015663"/>
              </a:xfrm>
              <a:prstGeom prst="rect">
                <a:avLst/>
              </a:prstGeom>
              <a:blipFill rotWithShape="1">
                <a:blip r:embed="rId4"/>
                <a:stretch>
                  <a:fillRect l="-776" t="-2395" b="-101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251520" y="3717032"/>
            <a:ext cx="7848872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000000"/>
                </a:solidFill>
              </a:rPr>
              <a:t>From last year… </a:t>
            </a:r>
          </a:p>
          <a:p>
            <a:endParaRPr lang="en-GB" sz="2000" dirty="0" smtClean="0">
              <a:solidFill>
                <a:srgbClr val="000000"/>
              </a:solidFill>
            </a:endParaRPr>
          </a:p>
          <a:p>
            <a:r>
              <a:rPr lang="en-GB" sz="2000" dirty="0" smtClean="0">
                <a:solidFill>
                  <a:srgbClr val="000000"/>
                </a:solidFill>
              </a:rPr>
              <a:t>What is the gradient of this line</a:t>
            </a:r>
            <a:r>
              <a:rPr lang="en-GB" sz="2000" dirty="0" smtClean="0">
                <a:solidFill>
                  <a:srgbClr val="000000"/>
                </a:solidFill>
              </a:rPr>
              <a:t>?</a:t>
            </a:r>
          </a:p>
          <a:p>
            <a:endParaRPr lang="en-GB" sz="2000" dirty="0">
              <a:solidFill>
                <a:srgbClr val="000000"/>
              </a:solidFill>
            </a:endParaRPr>
          </a:p>
          <a:p>
            <a:endParaRPr lang="en-GB" sz="2000" dirty="0" smtClean="0">
              <a:solidFill>
                <a:srgbClr val="000000"/>
              </a:solidFill>
            </a:endParaRPr>
          </a:p>
          <a:p>
            <a:r>
              <a:rPr lang="en-GB" dirty="0" smtClean="0">
                <a:solidFill>
                  <a:srgbClr val="000000"/>
                </a:solidFill>
              </a:rPr>
              <a:t>Challenge: </a:t>
            </a:r>
          </a:p>
          <a:p>
            <a:endParaRPr lang="en-GB" dirty="0" smtClean="0">
              <a:solidFill>
                <a:srgbClr val="000000"/>
              </a:solidFill>
            </a:endParaRPr>
          </a:p>
          <a:p>
            <a:r>
              <a:rPr lang="en-GB" dirty="0" smtClean="0">
                <a:solidFill>
                  <a:srgbClr val="000000"/>
                </a:solidFill>
              </a:rPr>
              <a:t>Work out an equation of a </a:t>
            </a:r>
          </a:p>
          <a:p>
            <a:r>
              <a:rPr lang="en-GB" dirty="0" smtClean="0">
                <a:solidFill>
                  <a:srgbClr val="000000"/>
                </a:solidFill>
              </a:rPr>
              <a:t>line perpendicular to the</a:t>
            </a:r>
          </a:p>
          <a:p>
            <a:r>
              <a:rPr lang="en-GB" dirty="0" smtClean="0">
                <a:solidFill>
                  <a:srgbClr val="000000"/>
                </a:solidFill>
              </a:rPr>
              <a:t>blue line. </a:t>
            </a:r>
            <a:r>
              <a:rPr lang="en-GB" dirty="0" smtClean="0">
                <a:solidFill>
                  <a:srgbClr val="000000"/>
                </a:solidFill>
              </a:rPr>
              <a:t> </a:t>
            </a:r>
            <a:endParaRPr lang="en-GB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8028384" y="260648"/>
                <a:ext cx="792088" cy="792088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solidFill>
                            <a:srgbClr val="000000"/>
                          </a:solidFill>
                          <a:latin typeface="Cambria Math"/>
                        </a:rPr>
                        <m:t>𝟑</m:t>
                      </m:r>
                    </m:oMath>
                  </m:oMathPara>
                </a14:m>
                <a:endParaRPr lang="en-GB" b="1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8384" y="260648"/>
                <a:ext cx="792088" cy="792088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8028384" y="1047908"/>
                <a:ext cx="792088" cy="792088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solidFill>
                            <a:srgbClr val="000000"/>
                          </a:solidFill>
                          <a:latin typeface="Cambria Math"/>
                        </a:rPr>
                        <m:t>𝟐</m:t>
                      </m:r>
                    </m:oMath>
                  </m:oMathPara>
                </a14:m>
                <a:endParaRPr lang="en-GB" b="1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8384" y="1047908"/>
                <a:ext cx="792088" cy="792088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8028384" y="1839996"/>
                <a:ext cx="792088" cy="792088"/>
              </a:xfrm>
              <a:prstGeom prst="rect">
                <a:avLst/>
              </a:prstGeom>
              <a:solidFill>
                <a:srgbClr val="92D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solidFill>
                            <a:srgbClr val="000000"/>
                          </a:solidFill>
                          <a:latin typeface="Cambria Math"/>
                        </a:rPr>
                        <m:t>𝟏</m:t>
                      </m:r>
                    </m:oMath>
                  </m:oMathPara>
                </a14:m>
                <a:endParaRPr lang="en-GB" b="1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8384" y="1839996"/>
                <a:ext cx="792088" cy="792088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7167" y="3631262"/>
            <a:ext cx="2804084" cy="2678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5962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59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9000"/>
                            </p:stCondLst>
                            <p:childTnLst>
                              <p:par>
                                <p:cTn id="9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0" dur="59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8000"/>
                            </p:stCondLst>
                            <p:childTnLst>
                              <p:par>
                                <p:cTn id="13" presetID="2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" dur="59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179512" y="188640"/>
                <a:ext cx="7848872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 smtClean="0">
                    <a:solidFill>
                      <a:srgbClr val="000000"/>
                    </a:solidFill>
                  </a:rPr>
                  <a:t>From last week… </a:t>
                </a:r>
              </a:p>
              <a:p>
                <a:endParaRPr lang="en-GB" sz="2000" dirty="0">
                  <a:solidFill>
                    <a:srgbClr val="000000"/>
                  </a:solidFill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GB" sz="20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2</m:t>
                    </m:r>
                    <m:r>
                      <a:rPr lang="en-GB" sz="20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  <m:r>
                      <a:rPr lang="en-GB" sz="20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 + 1</m:t>
                    </m:r>
                    <m:r>
                      <a:rPr lang="en-GB" sz="2000" b="0" i="0" dirty="0" smtClean="0">
                        <a:solidFill>
                          <a:srgbClr val="000000"/>
                        </a:solidFill>
                        <a:latin typeface="Cambria Math"/>
                      </a:rPr>
                      <m:t>=</m:t>
                    </m:r>
                  </m:oMath>
                </a14:m>
                <a:r>
                  <a:rPr lang="en-GB" sz="2000" dirty="0" smtClean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3</m:t>
                    </m:r>
                    <m:r>
                      <a:rPr lang="en-GB" sz="20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  <m:r>
                      <a:rPr lang="en-GB" sz="20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 + 7 </m:t>
                    </m:r>
                  </m:oMath>
                </a14:m>
                <a:endParaRPr lang="en-GB" sz="2000" i="1" dirty="0" smtClean="0">
                  <a:solidFill>
                    <a:srgbClr val="000000"/>
                  </a:solidFill>
                  <a:latin typeface="Cambria Math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1=</m:t>
                      </m:r>
                      <m:r>
                        <a:rPr lang="en-GB" sz="2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+7</m:t>
                      </m:r>
                    </m:oMath>
                  </m:oMathPara>
                </a14:m>
                <a:endParaRPr lang="en-GB" sz="2000" b="0" dirty="0" smtClean="0">
                  <a:solidFill>
                    <a:srgbClr val="000000"/>
                  </a:solidFill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=−6</m:t>
                      </m:r>
                    </m:oMath>
                  </m:oMathPara>
                </a14:m>
                <a:endParaRPr lang="en-GB" sz="2000" b="0" dirty="0" smtClean="0">
                  <a:solidFill>
                    <a:srgbClr val="000000"/>
                  </a:solidFill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=−11 </m:t>
                      </m:r>
                    </m:oMath>
                  </m:oMathPara>
                </a14:m>
                <a:endParaRPr lang="en-GB" sz="2000" b="0" dirty="0" smtClean="0">
                  <a:solidFill>
                    <a:srgbClr val="000000"/>
                  </a:solidFill>
                </a:endParaRPr>
              </a:p>
              <a:p>
                <a:endParaRPr lang="en-GB" sz="2000" dirty="0" smtClean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88640"/>
                <a:ext cx="7848872" cy="2246769"/>
              </a:xfrm>
              <a:prstGeom prst="rect">
                <a:avLst/>
              </a:prstGeom>
              <a:blipFill rotWithShape="1">
                <a:blip r:embed="rId3"/>
                <a:stretch>
                  <a:fillRect l="-776" t="-108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179512" y="1903183"/>
                <a:ext cx="7848872" cy="16183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GB" sz="2000" dirty="0" smtClean="0">
                  <a:solidFill>
                    <a:srgbClr val="000000"/>
                  </a:solidFill>
                </a:endParaRPr>
              </a:p>
              <a:p>
                <a:r>
                  <a:rPr lang="en-GB" sz="2000" dirty="0" smtClean="0">
                    <a:solidFill>
                      <a:srgbClr val="000000"/>
                    </a:solidFill>
                  </a:rPr>
                  <a:t>From </a:t>
                </a:r>
                <a:r>
                  <a:rPr lang="en-GB" sz="2000" dirty="0" smtClean="0">
                    <a:solidFill>
                      <a:srgbClr val="000000"/>
                    </a:solidFill>
                  </a:rPr>
                  <a:t>last month… </a:t>
                </a:r>
              </a:p>
              <a:p>
                <a:endParaRPr lang="en-GB" sz="2000" dirty="0" smtClean="0">
                  <a:solidFill>
                    <a:srgbClr val="000000"/>
                  </a:solidFill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GB" sz="2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GB" sz="2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=1</m:t>
                      </m:r>
                    </m:oMath>
                  </m:oMathPara>
                </a14:m>
                <a:endParaRPr lang="en-GB" sz="2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903183"/>
                <a:ext cx="7848872" cy="1618392"/>
              </a:xfrm>
              <a:prstGeom prst="rect">
                <a:avLst/>
              </a:prstGeom>
              <a:blipFill rotWithShape="1">
                <a:blip r:embed="rId4"/>
                <a:stretch>
                  <a:fillRect l="-7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230254" y="3717032"/>
            <a:ext cx="78488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000000"/>
                </a:solidFill>
              </a:rPr>
              <a:t>From last year… </a:t>
            </a:r>
          </a:p>
          <a:p>
            <a:endParaRPr lang="en-GB" sz="2000" dirty="0" smtClean="0">
              <a:solidFill>
                <a:srgbClr val="00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861048"/>
            <a:ext cx="2804084" cy="2678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Straight Connector 8"/>
          <p:cNvCxnSpPr/>
          <p:nvPr/>
        </p:nvCxnSpPr>
        <p:spPr>
          <a:xfrm>
            <a:off x="4211960" y="4149080"/>
            <a:ext cx="0" cy="144016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491880" y="5589240"/>
            <a:ext cx="72008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4313121" y="4581128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3121" y="4581128"/>
                <a:ext cx="377026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3663407" y="5661248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3407" y="5661248"/>
                <a:ext cx="377026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5226675" y="4293096"/>
                <a:ext cx="2093073" cy="6109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𝐺𝑟𝑎𝑑𝑖𝑒𝑛𝑡</m:t>
                      </m:r>
                      <m:r>
                        <a:rPr lang="en-GB" b="0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1</m:t>
                          </m:r>
                        </m:den>
                      </m:f>
                      <m:r>
                        <a:rPr lang="en-GB" b="0" i="1" smtClean="0">
                          <a:latin typeface="Cambria Math"/>
                        </a:rPr>
                        <m:t>=2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6675" y="4293096"/>
                <a:ext cx="2093073" cy="610936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37857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732" y="1192130"/>
            <a:ext cx="4896544" cy="4676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323528" y="42203"/>
                <a:ext cx="8424936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Here is the circle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GB" sz="24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GB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/>
                      </a:rPr>
                      <m:t>=8</m:t>
                    </m:r>
                  </m:oMath>
                </a14:m>
                <a:r>
                  <a:rPr lang="en-GB" sz="2400" dirty="0" smtClean="0"/>
                  <a:t>. </a:t>
                </a:r>
              </a:p>
              <a:p>
                <a:endParaRPr lang="en-GB" sz="2400" dirty="0" smtClean="0"/>
              </a:p>
              <a:p>
                <a:r>
                  <a:rPr lang="en-GB" sz="2400" dirty="0" smtClean="0"/>
                  <a:t>What is the </a:t>
                </a:r>
                <a:r>
                  <a:rPr lang="en-GB" sz="2400" b="1" dirty="0" smtClean="0">
                    <a:solidFill>
                      <a:srgbClr val="FF0000"/>
                    </a:solidFill>
                  </a:rPr>
                  <a:t>gradient</a:t>
                </a:r>
                <a:r>
                  <a:rPr lang="en-GB" sz="2400" dirty="0" smtClean="0"/>
                  <a:t> of the blue radius? </a:t>
                </a:r>
                <a:endParaRPr lang="en-GB" sz="24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42203"/>
                <a:ext cx="8424936" cy="1200329"/>
              </a:xfrm>
              <a:prstGeom prst="rect">
                <a:avLst/>
              </a:prstGeom>
              <a:blipFill rotWithShape="1">
                <a:blip r:embed="rId3"/>
                <a:stretch>
                  <a:fillRect l="-1085" t="-3553" b="-111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476430" y="5661248"/>
            <a:ext cx="84249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2400" dirty="0" smtClean="0"/>
          </a:p>
          <a:p>
            <a:r>
              <a:rPr lang="en-GB" sz="2400" dirty="0" smtClean="0"/>
              <a:t>What </a:t>
            </a:r>
            <a:r>
              <a:rPr lang="en-GB" sz="2400" dirty="0" smtClean="0"/>
              <a:t>is </a:t>
            </a:r>
            <a:r>
              <a:rPr lang="en-GB" sz="2400" dirty="0" smtClean="0"/>
              <a:t>the </a:t>
            </a:r>
            <a:r>
              <a:rPr lang="en-GB" sz="2400" b="1" dirty="0" smtClean="0">
                <a:solidFill>
                  <a:srgbClr val="FF0000"/>
                </a:solidFill>
              </a:rPr>
              <a:t>gradient</a:t>
            </a:r>
            <a:r>
              <a:rPr lang="en-GB" sz="2400" dirty="0" smtClean="0"/>
              <a:t> of the </a:t>
            </a:r>
            <a:r>
              <a:rPr lang="en-GB" sz="2400" dirty="0" smtClean="0"/>
              <a:t>tangent? </a:t>
            </a:r>
            <a:endParaRPr lang="en-GB" sz="24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5220072" y="1192130"/>
            <a:ext cx="1899204" cy="1876830"/>
          </a:xfrm>
          <a:prstGeom prst="line">
            <a:avLst/>
          </a:prstGeom>
          <a:ln w="317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6100822" y="2060848"/>
            <a:ext cx="0" cy="146934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671004" y="3530190"/>
            <a:ext cx="142981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6142216" y="2610853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2216" y="2610853"/>
                <a:ext cx="377026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5197400" y="3645024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7400" y="3645024"/>
                <a:ext cx="377026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6415974" y="692696"/>
                <a:ext cx="1406604" cy="61093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GB" b="0" i="1" smtClean="0">
                              <a:latin typeface="Cambria Math"/>
                            </a:rPr>
                            <m:t>𝑟</m:t>
                          </m:r>
                        </m:sub>
                      </m:sSub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GB" b="0" i="1" smtClean="0">
                          <a:latin typeface="Cambria Math"/>
                        </a:rPr>
                        <m:t>=1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5974" y="692696"/>
                <a:ext cx="1406604" cy="61093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6232046" y="5884556"/>
                <a:ext cx="1774460" cy="61093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GB" b="0" i="1" smtClean="0">
                              <a:latin typeface="Cambria Math"/>
                            </a:rPr>
                            <m:t>𝑡</m:t>
                          </m:r>
                        </m:sub>
                      </m:sSub>
                      <m:r>
                        <a:rPr lang="en-GB" b="0" i="1" smtClean="0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GB" b="0" i="1" smtClean="0">
                          <a:latin typeface="Cambria Math"/>
                        </a:rPr>
                        <m:t>=−1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2046" y="5884556"/>
                <a:ext cx="1774460" cy="610936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/>
          <p:cNvCxnSpPr/>
          <p:nvPr/>
        </p:nvCxnSpPr>
        <p:spPr>
          <a:xfrm>
            <a:off x="6864602" y="1326177"/>
            <a:ext cx="0" cy="146934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385913" y="1326177"/>
            <a:ext cx="1471212" cy="789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/>
              <p:cNvSpPr txBox="1"/>
              <p:nvPr/>
            </p:nvSpPr>
            <p:spPr>
              <a:xfrm>
                <a:off x="6930763" y="1772720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0763" y="1772720"/>
                <a:ext cx="377026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/>
              <p:cNvSpPr txBox="1"/>
              <p:nvPr/>
            </p:nvSpPr>
            <p:spPr>
              <a:xfrm>
                <a:off x="5933006" y="892608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3006" y="892608"/>
                <a:ext cx="377026" cy="36933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16536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2" grpId="0"/>
      <p:bldP spid="13" grpId="0" animBg="1"/>
      <p:bldP spid="14" grpId="0" animBg="1"/>
      <p:bldP spid="18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Title 4"/>
              <p:cNvSpPr txBox="1">
                <a:spLocks noGrp="1"/>
              </p:cNvSpPr>
              <p:nvPr>
                <p:ph type="title"/>
              </p:nvPr>
            </p:nvSpPr>
            <p:spPr>
              <a:xfrm>
                <a:off x="251520" y="188640"/>
                <a:ext cx="82296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GB" sz="2400" dirty="0" smtClean="0"/>
                  <a:t>Here is part of the circle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GB" sz="24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GB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/>
                      </a:rPr>
                      <m:t>=68</m:t>
                    </m:r>
                  </m:oMath>
                </a14:m>
                <a:r>
                  <a:rPr lang="en-GB" sz="2400" dirty="0" smtClean="0"/>
                  <a:t>. </a:t>
                </a:r>
                <a:br>
                  <a:rPr lang="en-GB" sz="2400" dirty="0" smtClean="0"/>
                </a:br>
                <a:r>
                  <a:rPr lang="en-GB" sz="2400" dirty="0" smtClean="0"/>
                  <a:t/>
                </a:r>
                <a:br>
                  <a:rPr lang="en-GB" sz="2400" dirty="0" smtClean="0"/>
                </a:br>
                <a:r>
                  <a:rPr lang="en-GB" sz="2400" dirty="0" smtClean="0"/>
                  <a:t>What is the </a:t>
                </a:r>
                <a:r>
                  <a:rPr lang="en-GB" sz="2400" b="1" dirty="0" smtClean="0">
                    <a:solidFill>
                      <a:srgbClr val="FF0000"/>
                    </a:solidFill>
                  </a:rPr>
                  <a:t>gradient</a:t>
                </a:r>
                <a:r>
                  <a:rPr lang="en-GB" sz="2400" dirty="0" smtClean="0"/>
                  <a:t> of the blue radius?</a:t>
                </a:r>
                <a:r>
                  <a:rPr lang="en-GB" sz="2400" dirty="0" smtClean="0"/>
                  <a:t> </a:t>
                </a:r>
                <a:endParaRPr lang="en-GB" sz="2400" dirty="0"/>
              </a:p>
            </p:txBody>
          </p:sp>
        </mc:Choice>
        <mc:Fallback>
          <p:sp>
            <p:nvSpPr>
              <p:cNvPr id="5" name="Title 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51520" y="188640"/>
                <a:ext cx="8229600" cy="1200329"/>
              </a:xfrm>
              <a:prstGeom prst="rect">
                <a:avLst/>
              </a:prstGeom>
              <a:blipFill rotWithShape="1">
                <a:blip r:embed="rId3"/>
                <a:stretch>
                  <a:fillRect l="-1111" t="-3046" b="-116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509642" y="5733256"/>
            <a:ext cx="84249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2400" dirty="0" smtClean="0">
              <a:solidFill>
                <a:srgbClr val="000000"/>
              </a:solidFill>
            </a:endParaRPr>
          </a:p>
          <a:p>
            <a:r>
              <a:rPr lang="en-GB" sz="2400" dirty="0" smtClean="0">
                <a:solidFill>
                  <a:srgbClr val="000000"/>
                </a:solidFill>
              </a:rPr>
              <a:t>What is </a:t>
            </a:r>
            <a:r>
              <a:rPr lang="en-GB" sz="2400" dirty="0">
                <a:solidFill>
                  <a:srgbClr val="000000"/>
                </a:solidFill>
              </a:rPr>
              <a:t>the </a:t>
            </a:r>
            <a:r>
              <a:rPr lang="en-GB" sz="2400" b="1" dirty="0">
                <a:solidFill>
                  <a:srgbClr val="FF0000"/>
                </a:solidFill>
              </a:rPr>
              <a:t>gradient</a:t>
            </a:r>
            <a:r>
              <a:rPr lang="en-GB" sz="2400" dirty="0">
                <a:solidFill>
                  <a:srgbClr val="000000"/>
                </a:solidFill>
              </a:rPr>
              <a:t> of the </a:t>
            </a:r>
            <a:r>
              <a:rPr lang="en-GB" sz="2400" dirty="0" smtClean="0">
                <a:solidFill>
                  <a:srgbClr val="000000"/>
                </a:solidFill>
              </a:rPr>
              <a:t>tangent? </a:t>
            </a:r>
            <a:endParaRPr lang="en-GB" sz="2400" dirty="0">
              <a:solidFill>
                <a:srgbClr val="000000"/>
              </a:solidFill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0237" y="1600200"/>
            <a:ext cx="5723526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Connector 3"/>
          <p:cNvCxnSpPr/>
          <p:nvPr/>
        </p:nvCxnSpPr>
        <p:spPr>
          <a:xfrm>
            <a:off x="4211960" y="2348880"/>
            <a:ext cx="0" cy="309634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455464" y="5445224"/>
            <a:ext cx="75649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4303313" y="3712386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8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3313" y="3712386"/>
                <a:ext cx="377026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3645199" y="5548590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5199" y="5548590"/>
                <a:ext cx="377026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6024374" y="800202"/>
                <a:ext cx="1406604" cy="61093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GB" b="0" i="1" smtClean="0">
                              <a:latin typeface="Cambria Math"/>
                            </a:rPr>
                            <m:t>𝑟</m:t>
                          </m:r>
                        </m:sub>
                      </m:sSub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8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GB" b="0" i="1" smtClean="0">
                          <a:latin typeface="Cambria Math"/>
                        </a:rPr>
                        <m:t>=4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4374" y="800202"/>
                <a:ext cx="1406604" cy="610936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Connector 15"/>
          <p:cNvCxnSpPr/>
          <p:nvPr/>
        </p:nvCxnSpPr>
        <p:spPr>
          <a:xfrm>
            <a:off x="4217965" y="2348880"/>
            <a:ext cx="3090339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7301408" y="2348880"/>
            <a:ext cx="0" cy="7920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/>
              <p:cNvSpPr txBox="1"/>
              <p:nvPr/>
            </p:nvSpPr>
            <p:spPr>
              <a:xfrm>
                <a:off x="5868144" y="6066541"/>
                <a:ext cx="1829796" cy="6127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GB" b="0" i="1" smtClean="0">
                              <a:latin typeface="Cambria Math"/>
                            </a:rPr>
                            <m:t>𝑡</m:t>
                          </m:r>
                        </m:sub>
                      </m:sSub>
                      <m:r>
                        <a:rPr lang="en-GB" b="0" i="1" smtClean="0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8</m:t>
                          </m:r>
                        </m:den>
                      </m:f>
                      <m:r>
                        <a:rPr lang="en-GB" b="0" i="1" smtClean="0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8144" y="6066541"/>
                <a:ext cx="1829796" cy="6127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/>
              <p:cNvSpPr txBox="1"/>
              <p:nvPr/>
            </p:nvSpPr>
            <p:spPr>
              <a:xfrm>
                <a:off x="5574621" y="1979548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8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4621" y="1979548"/>
                <a:ext cx="377026" cy="36933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/>
              <p:cNvSpPr txBox="1"/>
              <p:nvPr/>
            </p:nvSpPr>
            <p:spPr>
              <a:xfrm>
                <a:off x="7425008" y="2560258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5008" y="2560258"/>
                <a:ext cx="377026" cy="369332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80220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3" grpId="0" animBg="1"/>
      <p:bldP spid="22" grpId="0" animBg="1"/>
      <p:bldP spid="23" grpId="0"/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Title 4"/>
              <p:cNvSpPr txBox="1">
                <a:spLocks noGrp="1"/>
              </p:cNvSpPr>
              <p:nvPr>
                <p:ph type="title"/>
              </p:nvPr>
            </p:nvSpPr>
            <p:spPr>
              <a:xfrm>
                <a:off x="251520" y="188640"/>
                <a:ext cx="82296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GB" sz="2400" dirty="0" smtClean="0"/>
                  <a:t>Here is part of the circle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GB" sz="24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GB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/>
                      </a:rPr>
                      <m:t>=68</m:t>
                    </m:r>
                  </m:oMath>
                </a14:m>
                <a:r>
                  <a:rPr lang="en-GB" sz="2400" dirty="0" smtClean="0"/>
                  <a:t>. </a:t>
                </a:r>
                <a:br>
                  <a:rPr lang="en-GB" sz="2400" dirty="0" smtClean="0"/>
                </a:br>
                <a:r>
                  <a:rPr lang="en-GB" sz="2400" dirty="0" smtClean="0"/>
                  <a:t/>
                </a:r>
                <a:br>
                  <a:rPr lang="en-GB" sz="2400" dirty="0" smtClean="0"/>
                </a:br>
                <a:r>
                  <a:rPr lang="en-GB" sz="2400" dirty="0" smtClean="0"/>
                  <a:t>What is the </a:t>
                </a:r>
                <a:r>
                  <a:rPr lang="en-GB" sz="2400" b="1" dirty="0" smtClean="0">
                    <a:solidFill>
                      <a:srgbClr val="FF0000"/>
                    </a:solidFill>
                  </a:rPr>
                  <a:t>gradient</a:t>
                </a:r>
                <a:r>
                  <a:rPr lang="en-GB" sz="2400" dirty="0" smtClean="0"/>
                  <a:t> of the radius now? </a:t>
                </a:r>
                <a:endParaRPr lang="en-GB" sz="2400" dirty="0"/>
              </a:p>
            </p:txBody>
          </p:sp>
        </mc:Choice>
        <mc:Fallback>
          <p:sp>
            <p:nvSpPr>
              <p:cNvPr id="5" name="Title 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51520" y="188640"/>
                <a:ext cx="8229600" cy="1200329"/>
              </a:xfrm>
              <a:prstGeom prst="rect">
                <a:avLst/>
              </a:prstGeom>
              <a:blipFill rotWithShape="1">
                <a:blip r:embed="rId2"/>
                <a:stretch>
                  <a:fillRect l="-1111" t="-3046" b="-116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509642" y="5700156"/>
            <a:ext cx="84249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2400" dirty="0"/>
          </a:p>
          <a:p>
            <a:r>
              <a:rPr lang="en-GB" sz="2400" dirty="0" smtClean="0"/>
              <a:t>What is </a:t>
            </a:r>
            <a:r>
              <a:rPr lang="en-GB" sz="2400" dirty="0" smtClean="0"/>
              <a:t>the </a:t>
            </a:r>
            <a:r>
              <a:rPr lang="en-GB" sz="2400" b="1" dirty="0" smtClean="0">
                <a:solidFill>
                  <a:srgbClr val="FF0000"/>
                </a:solidFill>
              </a:rPr>
              <a:t>gradient</a:t>
            </a:r>
            <a:r>
              <a:rPr lang="en-GB" sz="2400" dirty="0" smtClean="0"/>
              <a:t> of the </a:t>
            </a:r>
            <a:r>
              <a:rPr lang="en-GB" sz="2400" dirty="0" smtClean="0"/>
              <a:t>tangent? </a:t>
            </a:r>
            <a:endParaRPr lang="en-GB" sz="2400" dirty="0"/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1632" y="1526611"/>
            <a:ext cx="5048680" cy="4442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/>
        </p:nvCxnSpPr>
        <p:spPr>
          <a:xfrm>
            <a:off x="4211960" y="2060848"/>
            <a:ext cx="0" cy="295232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479984" y="2083280"/>
            <a:ext cx="73197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354067" y="3352346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8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4067" y="3352346"/>
                <a:ext cx="377026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3657459" y="1657769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7459" y="1657769"/>
                <a:ext cx="377026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6024374" y="800202"/>
                <a:ext cx="1791324" cy="61093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GB" b="0" i="1" smtClean="0">
                              <a:latin typeface="Cambria Math"/>
                            </a:rPr>
                            <m:t>𝑟</m:t>
                          </m:r>
                        </m:sub>
                      </m:sSub>
                      <m:r>
                        <a:rPr lang="en-GB" b="0" i="1" smtClean="0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8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GB" b="0" i="1" smtClean="0">
                          <a:latin typeface="Cambria Math"/>
                        </a:rPr>
                        <m:t>=−4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4374" y="800202"/>
                <a:ext cx="1791324" cy="61093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Connector 13"/>
          <p:cNvCxnSpPr/>
          <p:nvPr/>
        </p:nvCxnSpPr>
        <p:spPr>
          <a:xfrm>
            <a:off x="4211960" y="5013176"/>
            <a:ext cx="291632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7128284" y="4293096"/>
            <a:ext cx="0" cy="72008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/>
              <p:cNvSpPr txBox="1"/>
              <p:nvPr/>
            </p:nvSpPr>
            <p:spPr>
              <a:xfrm>
                <a:off x="5481609" y="5085184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8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1609" y="5085184"/>
                <a:ext cx="377026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/>
              <p:cNvSpPr txBox="1"/>
              <p:nvPr/>
            </p:nvSpPr>
            <p:spPr>
              <a:xfrm>
                <a:off x="7185356" y="4468470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5356" y="4468470"/>
                <a:ext cx="377026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/>
              <p:cNvSpPr txBox="1"/>
              <p:nvPr/>
            </p:nvSpPr>
            <p:spPr>
              <a:xfrm>
                <a:off x="5868144" y="6066541"/>
                <a:ext cx="1389739" cy="6127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GB" b="0" i="1" smtClean="0">
                              <a:latin typeface="Cambria Math"/>
                            </a:rPr>
                            <m:t>𝑡</m:t>
                          </m:r>
                        </m:sub>
                      </m:sSub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8</m:t>
                          </m:r>
                        </m:den>
                      </m:f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8144" y="6066541"/>
                <a:ext cx="1389739" cy="61273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0702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 animBg="1"/>
      <p:bldP spid="26" grpId="0"/>
      <p:bldP spid="27" grpId="0"/>
      <p:bldP spid="2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Title 4"/>
              <p:cNvSpPr txBox="1">
                <a:spLocks noGrp="1"/>
              </p:cNvSpPr>
              <p:nvPr>
                <p:ph type="title"/>
              </p:nvPr>
            </p:nvSpPr>
            <p:spPr>
              <a:xfrm>
                <a:off x="251520" y="188640"/>
                <a:ext cx="82296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GB" sz="2400" dirty="0" smtClean="0"/>
                  <a:t>Here is part of the circle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GB" sz="24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GB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/>
                      </a:rPr>
                      <m:t>=</m:t>
                    </m:r>
                    <m:r>
                      <a:rPr lang="en-GB" sz="2400" b="0" i="1" smtClean="0">
                        <a:latin typeface="Cambria Math"/>
                      </a:rPr>
                      <m:t>13</m:t>
                    </m:r>
                  </m:oMath>
                </a14:m>
                <a:r>
                  <a:rPr lang="en-GB" sz="2400" dirty="0" smtClean="0"/>
                  <a:t>. </a:t>
                </a:r>
                <a:br>
                  <a:rPr lang="en-GB" sz="2400" dirty="0" smtClean="0"/>
                </a:br>
                <a:r>
                  <a:rPr lang="en-GB" sz="2400" dirty="0" smtClean="0"/>
                  <a:t/>
                </a:r>
                <a:br>
                  <a:rPr lang="en-GB" sz="2400" dirty="0" smtClean="0"/>
                </a:br>
                <a:r>
                  <a:rPr lang="en-GB" sz="2400" dirty="0" smtClean="0"/>
                  <a:t>What is </a:t>
                </a:r>
                <a:r>
                  <a:rPr lang="en-GB" sz="2400" dirty="0" smtClean="0"/>
                  <a:t>the </a:t>
                </a:r>
                <a:r>
                  <a:rPr lang="en-GB" sz="2400" b="1" dirty="0" smtClean="0">
                    <a:solidFill>
                      <a:srgbClr val="FF0000"/>
                    </a:solidFill>
                  </a:rPr>
                  <a:t>gradient</a:t>
                </a:r>
                <a:r>
                  <a:rPr lang="en-GB" sz="2400" dirty="0" smtClean="0"/>
                  <a:t> of the </a:t>
                </a:r>
                <a:r>
                  <a:rPr lang="en-GB" sz="2400" dirty="0" smtClean="0">
                    <a:solidFill>
                      <a:schemeClr val="tx1"/>
                    </a:solidFill>
                  </a:rPr>
                  <a:t>tangent</a:t>
                </a:r>
                <a:r>
                  <a:rPr lang="en-GB" sz="2400" dirty="0" smtClean="0"/>
                  <a:t> at the point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/>
                      </a:rPr>
                      <m:t>(3,2)</m:t>
                    </m:r>
                  </m:oMath>
                </a14:m>
                <a:r>
                  <a:rPr lang="en-GB" sz="2400" dirty="0" smtClean="0"/>
                  <a:t>?</a:t>
                </a:r>
                <a:endParaRPr lang="en-GB" sz="2400" dirty="0"/>
              </a:p>
            </p:txBody>
          </p:sp>
        </mc:Choice>
        <mc:Fallback>
          <p:sp>
            <p:nvSpPr>
              <p:cNvPr id="5" name="Title 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51520" y="188640"/>
                <a:ext cx="8229600" cy="1200329"/>
              </a:xfrm>
              <a:prstGeom prst="rect">
                <a:avLst/>
              </a:prstGeom>
              <a:blipFill rotWithShape="1">
                <a:blip r:embed="rId2"/>
                <a:stretch>
                  <a:fillRect l="-1111" t="-3046" b="-116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" y="1412776"/>
            <a:ext cx="7086600" cy="527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/>
        </p:nvCxnSpPr>
        <p:spPr>
          <a:xfrm>
            <a:off x="6901113" y="4051201"/>
            <a:ext cx="0" cy="170792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4427983" y="5733256"/>
            <a:ext cx="247313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4427983" y="4051201"/>
            <a:ext cx="2473130" cy="166279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5255879" y="4062217"/>
            <a:ext cx="1681042" cy="49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5255879" y="1556792"/>
            <a:ext cx="0" cy="250591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/>
              <p:cNvSpPr txBox="1"/>
              <p:nvPr/>
            </p:nvSpPr>
            <p:spPr>
              <a:xfrm>
                <a:off x="4687550" y="4302065"/>
                <a:ext cx="976998" cy="6127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GB" b="0" i="1" smtClean="0">
                              <a:latin typeface="Cambria Math"/>
                            </a:rPr>
                            <m:t>𝑟</m:t>
                          </m:r>
                        </m:sub>
                      </m:sSub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7550" y="4302065"/>
                <a:ext cx="976998" cy="6127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/>
              <p:cNvSpPr txBox="1"/>
              <p:nvPr/>
            </p:nvSpPr>
            <p:spPr>
              <a:xfrm>
                <a:off x="6096400" y="2197019"/>
                <a:ext cx="1171731" cy="6127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GB" b="0" i="1" smtClean="0">
                              <a:latin typeface="Cambria Math"/>
                            </a:rPr>
                            <m:t>𝑡</m:t>
                          </m:r>
                        </m:sub>
                      </m:sSub>
                      <m:r>
                        <a:rPr lang="en-GB" b="0" i="1" smtClean="0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400" y="2197019"/>
                <a:ext cx="1171731" cy="6127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97006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2"/>
          <p:cNvSpPr>
            <a:spLocks noChangeArrowheads="1"/>
          </p:cNvSpPr>
          <p:nvPr/>
        </p:nvSpPr>
        <p:spPr bwMode="auto">
          <a:xfrm>
            <a:off x="0" y="909638"/>
            <a:ext cx="914400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dirty="0">
                <a:solidFill>
                  <a:prstClr val="black"/>
                </a:solidFill>
                <a:latin typeface="Trebuchet MS" pitchFamily="34" charset="0"/>
              </a:rPr>
              <a:t>The gradient of a </a:t>
            </a:r>
            <a:r>
              <a:rPr lang="en-GB" altLang="en-US" dirty="0" smtClean="0">
                <a:solidFill>
                  <a:prstClr val="black"/>
                </a:solidFill>
                <a:latin typeface="Trebuchet MS" pitchFamily="34" charset="0"/>
              </a:rPr>
              <a:t>tangent is </a:t>
            </a:r>
            <a:r>
              <a:rPr lang="en-GB" altLang="en-US" dirty="0">
                <a:solidFill>
                  <a:prstClr val="black"/>
                </a:solidFill>
                <a:latin typeface="Trebuchet MS" pitchFamily="34" charset="0"/>
              </a:rPr>
              <a:t>the </a:t>
            </a:r>
            <a:r>
              <a:rPr lang="en-GB" altLang="en-US" dirty="0" smtClean="0">
                <a:solidFill>
                  <a:prstClr val="black"/>
                </a:solidFill>
                <a:latin typeface="Trebuchet MS" pitchFamily="34" charset="0"/>
              </a:rPr>
              <a:t>             </a:t>
            </a:r>
            <a:r>
              <a:rPr lang="en-GB" altLang="en-US" dirty="0" smtClean="0">
                <a:solidFill>
                  <a:srgbClr val="92D050"/>
                </a:solidFill>
                <a:latin typeface="Trebuchet MS" pitchFamily="34" charset="0"/>
              </a:rPr>
              <a:t>negative </a:t>
            </a:r>
            <a:r>
              <a:rPr lang="en-GB" altLang="en-US" dirty="0">
                <a:solidFill>
                  <a:srgbClr val="92D050"/>
                </a:solidFill>
                <a:latin typeface="Trebuchet MS" pitchFamily="34" charset="0"/>
              </a:rPr>
              <a:t>reciprocal </a:t>
            </a:r>
            <a:r>
              <a:rPr lang="en-GB" altLang="en-US" dirty="0">
                <a:solidFill>
                  <a:prstClr val="black"/>
                </a:solidFill>
                <a:latin typeface="Trebuchet MS" pitchFamily="34" charset="0"/>
              </a:rPr>
              <a:t>of the </a:t>
            </a:r>
            <a:r>
              <a:rPr lang="en-GB" altLang="en-US" dirty="0" smtClean="0">
                <a:solidFill>
                  <a:prstClr val="black"/>
                </a:solidFill>
                <a:latin typeface="Trebuchet MS" pitchFamily="34" charset="0"/>
              </a:rPr>
              <a:t>gradient of the radius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dirty="0">
              <a:solidFill>
                <a:prstClr val="black"/>
              </a:solidFill>
              <a:latin typeface="Trebuchet MS" pitchFamily="34" charset="0"/>
            </a:endParaRPr>
          </a:p>
        </p:txBody>
      </p:sp>
      <p:sp>
        <p:nvSpPr>
          <p:cNvPr id="6" name="Rectangle 5">
            <a:extLst>
              <a:ext uri="{FF2B5EF4-FFF2-40B4-BE49-F238E27FC236}"/>
            </a:extLst>
          </p:cNvPr>
          <p:cNvSpPr/>
          <p:nvPr/>
        </p:nvSpPr>
        <p:spPr>
          <a:xfrm>
            <a:off x="130383" y="1456962"/>
            <a:ext cx="3577521" cy="6492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solidFill>
                <a:prstClr val="white"/>
              </a:solidFill>
              <a:latin typeface="Trebuchet MS" panose="020B0603020202020204" pitchFamily="34" charset="0"/>
            </a:endParaRPr>
          </a:p>
        </p:txBody>
      </p:sp>
      <p:sp>
        <p:nvSpPr>
          <p:cNvPr id="22534" name="TextBox 3"/>
          <p:cNvSpPr txBox="1">
            <a:spLocks noChangeArrowheads="1"/>
          </p:cNvSpPr>
          <p:nvPr/>
        </p:nvSpPr>
        <p:spPr bwMode="auto">
          <a:xfrm>
            <a:off x="1187450" y="215900"/>
            <a:ext cx="6985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800" u="sng" dirty="0" smtClean="0">
                <a:solidFill>
                  <a:prstClr val="black"/>
                </a:solidFill>
                <a:latin typeface="Trebuchet MS" pitchFamily="34" charset="0"/>
              </a:rPr>
              <a:t>Fill </a:t>
            </a:r>
            <a:r>
              <a:rPr lang="en-GB" altLang="en-US" sz="2800" u="sng" dirty="0">
                <a:solidFill>
                  <a:prstClr val="black"/>
                </a:solidFill>
                <a:latin typeface="Trebuchet MS" pitchFamily="34" charset="0"/>
              </a:rPr>
              <a:t>in the blanks</a:t>
            </a: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395536" y="2420888"/>
            <a:ext cx="8496944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dirty="0" smtClean="0">
                <a:solidFill>
                  <a:prstClr val="black"/>
                </a:solidFill>
                <a:latin typeface="Trebuchet MS" pitchFamily="34" charset="0"/>
              </a:rPr>
              <a:t>This shows that the radius and tangent are  </a:t>
            </a:r>
            <a:r>
              <a:rPr lang="en-GB" altLang="en-US" dirty="0" smtClean="0">
                <a:solidFill>
                  <a:srgbClr val="92D050"/>
                </a:solidFill>
                <a:latin typeface="Trebuchet MS" pitchFamily="34" charset="0"/>
              </a:rPr>
              <a:t>perpendicular</a:t>
            </a:r>
            <a:endParaRPr lang="en-GB" altLang="en-US" dirty="0">
              <a:solidFill>
                <a:prstClr val="black"/>
              </a:solidFill>
              <a:latin typeface="Trebuchet MS" pitchFamily="34" charset="0"/>
            </a:endParaRPr>
          </a:p>
        </p:txBody>
      </p:sp>
      <p:sp>
        <p:nvSpPr>
          <p:cNvPr id="3" name="Rectangle 2">
            <a:extLst>
              <a:ext uri="{FF2B5EF4-FFF2-40B4-BE49-F238E27FC236}"/>
            </a:extLst>
          </p:cNvPr>
          <p:cNvSpPr/>
          <p:nvPr/>
        </p:nvSpPr>
        <p:spPr>
          <a:xfrm>
            <a:off x="2771800" y="2933827"/>
            <a:ext cx="3672408" cy="6477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solidFill>
                <a:prstClr val="white"/>
              </a:solidFill>
              <a:latin typeface="Trebuchet MS" panose="020B0603020202020204" pitchFamily="34" charset="0"/>
            </a:endParaRPr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72008" y="4149080"/>
            <a:ext cx="914400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dirty="0" smtClean="0">
                <a:solidFill>
                  <a:prstClr val="black"/>
                </a:solidFill>
                <a:latin typeface="Trebuchet MS" pitchFamily="34" charset="0"/>
              </a:rPr>
              <a:t>The equation of the tangent will be in the form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GB" altLang="en-US" dirty="0" smtClean="0">
                <a:solidFill>
                  <a:srgbClr val="66FF66"/>
                </a:solidFill>
                <a:latin typeface="Trebuchet MS" pitchFamily="34" charset="0"/>
              </a:rPr>
              <a:t>y = mx + c </a:t>
            </a:r>
            <a:r>
              <a:rPr lang="en-GB" altLang="en-US" dirty="0" smtClean="0">
                <a:solidFill>
                  <a:prstClr val="black"/>
                </a:solidFill>
                <a:latin typeface="Trebuchet MS" pitchFamily="34" charset="0"/>
              </a:rPr>
              <a:t>because the tangent is a straight line 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dirty="0">
              <a:solidFill>
                <a:prstClr val="black"/>
              </a:solidFill>
              <a:latin typeface="Trebuchet MS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/>
            </a:extLst>
          </p:cNvPr>
          <p:cNvSpPr/>
          <p:nvPr/>
        </p:nvSpPr>
        <p:spPr>
          <a:xfrm>
            <a:off x="147766" y="4653136"/>
            <a:ext cx="1975962" cy="6477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solidFill>
                <a:prstClr val="white"/>
              </a:solidFill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93861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animBg="1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Content Placeholder 2"/>
          <p:cNvSpPr>
            <a:spLocks noGrp="1"/>
          </p:cNvSpPr>
          <p:nvPr>
            <p:ph idx="1"/>
          </p:nvPr>
        </p:nvSpPr>
        <p:spPr>
          <a:xfrm>
            <a:off x="457200" y="4244975"/>
            <a:ext cx="8229600" cy="2338388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  <a:defRPr/>
            </a:pPr>
            <a:endParaRPr lang="en-US" altLang="en-US" sz="2400" dirty="0" smtClean="0">
              <a:latin typeface="Century Gothic" panose="020B0502020202020204" pitchFamily="34" charset="0"/>
            </a:endParaRPr>
          </a:p>
          <a:p>
            <a:pPr marL="0" indent="0" eaLnBrk="1" hangingPunct="1">
              <a:buFont typeface="Arial" charset="0"/>
              <a:buNone/>
              <a:defRPr/>
            </a:pPr>
            <a:endParaRPr lang="en-US" altLang="en-US" sz="2400" dirty="0">
              <a:latin typeface="Century Gothic" panose="020B0502020202020204" pitchFamily="34" charset="0"/>
            </a:endParaRPr>
          </a:p>
          <a:p>
            <a:pPr marL="0" indent="0" algn="ctr">
              <a:buNone/>
              <a:defRPr/>
            </a:pPr>
            <a:r>
              <a:rPr lang="en-US" altLang="en-US" sz="3600" dirty="0" smtClean="0">
                <a:latin typeface="+mj-lt"/>
                <a:hlinkClick r:id="rId3"/>
              </a:rPr>
              <a:t>Interactive Radius and Tangent</a:t>
            </a:r>
            <a:r>
              <a:rPr lang="en-US" altLang="en-US" sz="3600" dirty="0" smtClean="0">
                <a:latin typeface="+mj-lt"/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5004048" y="1466714"/>
                <a:ext cx="3744416" cy="1242206"/>
              </a:xfrm>
            </p:spPr>
            <p:txBody>
              <a:bodyPr/>
              <a:lstStyle/>
              <a:p>
                <a:r>
                  <a:rPr lang="en-GB" sz="4000" dirty="0" smtClean="0"/>
                  <a:t>The radius and tangent always meet at </a:t>
                </a:r>
                <a14:m>
                  <m:oMath xmlns:m="http://schemas.openxmlformats.org/officeDocument/2006/math">
                    <m:r>
                      <a:rPr lang="en-GB" sz="4000" b="0" i="1" smtClean="0">
                        <a:latin typeface="Cambria Math"/>
                      </a:rPr>
                      <m:t>90</m:t>
                    </m:r>
                    <m:r>
                      <a:rPr lang="en-GB" sz="4000" b="0" i="1" smtClean="0">
                        <a:latin typeface="Cambria Math"/>
                        <a:ea typeface="Cambria Math"/>
                      </a:rPr>
                      <m:t>°</m:t>
                    </m:r>
                  </m:oMath>
                </a14:m>
                <a:endParaRPr lang="en-GB" sz="4000" dirty="0"/>
              </a:p>
            </p:txBody>
          </p:sp>
        </mc:Choice>
        <mc:Fallback xmlns="">
          <p:sp>
            <p:nvSpPr>
              <p:cNvPr id="7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5004048" y="1466714"/>
                <a:ext cx="3744416" cy="1242206"/>
              </a:xfrm>
              <a:blipFill rotWithShape="1">
                <a:blip r:embed="rId5"/>
                <a:stretch>
                  <a:fillRect l="-3583" t="-36453" r="-7492" b="-487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6632"/>
            <a:ext cx="4320480" cy="5029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7698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Title 4"/>
              <p:cNvSpPr txBox="1">
                <a:spLocks noGrp="1"/>
              </p:cNvSpPr>
              <p:nvPr>
                <p:ph type="title"/>
              </p:nvPr>
            </p:nvSpPr>
            <p:spPr>
              <a:xfrm>
                <a:off x="107504" y="253808"/>
                <a:ext cx="8424936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Here is the circle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GB" sz="24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GB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/>
                      </a:rPr>
                      <m:t>=</m:t>
                    </m:r>
                    <m:r>
                      <a:rPr lang="en-GB" sz="2400" b="0" i="1" smtClean="0">
                        <a:latin typeface="Cambria Math"/>
                      </a:rPr>
                      <m:t>25</m:t>
                    </m:r>
                  </m:oMath>
                </a14:m>
                <a:r>
                  <a:rPr lang="en-GB" sz="2400" dirty="0" smtClean="0"/>
                  <a:t> </a:t>
                </a:r>
                <a:br>
                  <a:rPr lang="en-GB" sz="2400" dirty="0" smtClean="0"/>
                </a:br>
                <a:r>
                  <a:rPr lang="en-GB" sz="2400" dirty="0" smtClean="0"/>
                  <a:t>On your </a:t>
                </a:r>
                <a:r>
                  <a:rPr lang="en-GB" sz="2400" dirty="0" smtClean="0"/>
                  <a:t>whiteboards: </a:t>
                </a:r>
                <a:br>
                  <a:rPr lang="en-GB" sz="2400" dirty="0" smtClean="0"/>
                </a:br>
                <a:r>
                  <a:rPr lang="en-GB" sz="2400" dirty="0" smtClean="0"/>
                  <a:t>W</a:t>
                </a:r>
                <a:r>
                  <a:rPr lang="en-GB" sz="2400" dirty="0" smtClean="0"/>
                  <a:t>ork out </a:t>
                </a:r>
                <a:r>
                  <a:rPr lang="en-GB" sz="2400" b="1" dirty="0" smtClean="0">
                    <a:solidFill>
                      <a:srgbClr val="FF0000"/>
                    </a:solidFill>
                  </a:rPr>
                  <a:t>gradient</a:t>
                </a:r>
                <a:r>
                  <a:rPr lang="en-GB" sz="2400" dirty="0" smtClean="0"/>
                  <a:t> of the </a:t>
                </a:r>
                <a:r>
                  <a:rPr lang="en-GB" sz="2400" dirty="0" smtClean="0">
                    <a:solidFill>
                      <a:schemeClr val="tx1"/>
                    </a:solidFill>
                  </a:rPr>
                  <a:t>tangent</a:t>
                </a:r>
                <a:r>
                  <a:rPr lang="en-GB" sz="2400" dirty="0" smtClean="0"/>
                  <a:t> at the point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/>
                      </a:rPr>
                      <m:t>(</m:t>
                    </m:r>
                    <m:r>
                      <a:rPr lang="en-GB" sz="2400" b="0" i="1" dirty="0" smtClean="0">
                        <a:latin typeface="Cambria Math"/>
                      </a:rPr>
                      <m:t>−</m:t>
                    </m:r>
                    <m:r>
                      <a:rPr lang="en-GB" sz="2400" i="1" dirty="0" smtClean="0">
                        <a:latin typeface="Cambria Math"/>
                      </a:rPr>
                      <m:t>3,</m:t>
                    </m:r>
                    <m:r>
                      <a:rPr lang="en-GB" sz="2400" b="0" i="1" dirty="0" smtClean="0">
                        <a:latin typeface="Cambria Math"/>
                      </a:rPr>
                      <m:t>4</m:t>
                    </m:r>
                    <m:r>
                      <a:rPr lang="en-GB" sz="2400" i="1" dirty="0" smtClean="0">
                        <a:latin typeface="Cambria Math"/>
                      </a:rPr>
                      <m:t>)</m:t>
                    </m:r>
                  </m:oMath>
                </a14:m>
                <a:endParaRPr lang="en-GB" sz="2400" dirty="0"/>
              </a:p>
            </p:txBody>
          </p:sp>
        </mc:Choice>
        <mc:Fallback>
          <p:sp>
            <p:nvSpPr>
              <p:cNvPr id="5" name="Title 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07504" y="253808"/>
                <a:ext cx="8424936" cy="1200329"/>
              </a:xfrm>
              <a:prstGeom prst="rect">
                <a:avLst/>
              </a:prstGeom>
              <a:blipFill rotWithShape="1">
                <a:blip r:embed="rId2"/>
                <a:stretch>
                  <a:fillRect t="-3046" b="-116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475" y="1650553"/>
            <a:ext cx="5057775" cy="499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1112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Title 4"/>
              <p:cNvSpPr txBox="1">
                <a:spLocks noGrp="1"/>
              </p:cNvSpPr>
              <p:nvPr>
                <p:ph type="title"/>
              </p:nvPr>
            </p:nvSpPr>
            <p:spPr>
              <a:xfrm>
                <a:off x="107504" y="253808"/>
                <a:ext cx="8424936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Here is the circle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GB" sz="24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GB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/>
                      </a:rPr>
                      <m:t>=</m:t>
                    </m:r>
                    <m:r>
                      <a:rPr lang="en-GB" sz="2400" b="0" i="1" smtClean="0">
                        <a:latin typeface="Cambria Math"/>
                      </a:rPr>
                      <m:t>25</m:t>
                    </m:r>
                  </m:oMath>
                </a14:m>
                <a:r>
                  <a:rPr lang="en-GB" sz="2400" dirty="0" smtClean="0"/>
                  <a:t> </a:t>
                </a:r>
                <a:br>
                  <a:rPr lang="en-GB" sz="2400" dirty="0" smtClean="0"/>
                </a:br>
                <a:r>
                  <a:rPr lang="en-GB" sz="2400" dirty="0" smtClean="0"/>
                  <a:t>On your </a:t>
                </a:r>
                <a:r>
                  <a:rPr lang="en-GB" sz="2400" dirty="0" smtClean="0"/>
                  <a:t>whiteboards: </a:t>
                </a:r>
                <a:br>
                  <a:rPr lang="en-GB" sz="2400" dirty="0" smtClean="0"/>
                </a:br>
                <a:r>
                  <a:rPr lang="en-GB" sz="2400" dirty="0" smtClean="0"/>
                  <a:t>W</a:t>
                </a:r>
                <a:r>
                  <a:rPr lang="en-GB" sz="2400" dirty="0" smtClean="0"/>
                  <a:t>ork out </a:t>
                </a:r>
                <a:r>
                  <a:rPr lang="en-GB" sz="2400" b="1" dirty="0" smtClean="0">
                    <a:solidFill>
                      <a:srgbClr val="FF0000"/>
                    </a:solidFill>
                  </a:rPr>
                  <a:t>gradient</a:t>
                </a:r>
                <a:r>
                  <a:rPr lang="en-GB" sz="2400" dirty="0" smtClean="0"/>
                  <a:t> of the </a:t>
                </a:r>
                <a:r>
                  <a:rPr lang="en-GB" sz="2400" dirty="0" smtClean="0">
                    <a:solidFill>
                      <a:schemeClr val="tx1"/>
                    </a:solidFill>
                  </a:rPr>
                  <a:t>tangent</a:t>
                </a:r>
                <a:r>
                  <a:rPr lang="en-GB" sz="2400" dirty="0" smtClean="0"/>
                  <a:t> at the point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/>
                      </a:rPr>
                      <m:t>(</m:t>
                    </m:r>
                    <m:r>
                      <a:rPr lang="en-GB" sz="2400" b="0" i="1" dirty="0" smtClean="0">
                        <a:latin typeface="Cambria Math"/>
                      </a:rPr>
                      <m:t>−</m:t>
                    </m:r>
                    <m:r>
                      <a:rPr lang="en-GB" sz="2400" i="1" dirty="0" smtClean="0">
                        <a:latin typeface="Cambria Math"/>
                      </a:rPr>
                      <m:t>3,</m:t>
                    </m:r>
                    <m:r>
                      <a:rPr lang="en-GB" sz="2400" b="0" i="1" dirty="0" smtClean="0">
                        <a:latin typeface="Cambria Math"/>
                      </a:rPr>
                      <m:t>4</m:t>
                    </m:r>
                    <m:r>
                      <a:rPr lang="en-GB" sz="2400" i="1" dirty="0" smtClean="0">
                        <a:latin typeface="Cambria Math"/>
                      </a:rPr>
                      <m:t>)</m:t>
                    </m:r>
                  </m:oMath>
                </a14:m>
                <a:endParaRPr lang="en-GB" sz="2400" dirty="0"/>
              </a:p>
            </p:txBody>
          </p:sp>
        </mc:Choice>
        <mc:Fallback>
          <p:sp>
            <p:nvSpPr>
              <p:cNvPr id="5" name="Title 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07504" y="253808"/>
                <a:ext cx="8424936" cy="1200329"/>
              </a:xfrm>
              <a:prstGeom prst="rect">
                <a:avLst/>
              </a:prstGeom>
              <a:blipFill rotWithShape="1">
                <a:blip r:embed="rId2"/>
                <a:stretch>
                  <a:fillRect t="-3046" b="-116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475" y="1650553"/>
            <a:ext cx="5057775" cy="499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5001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Title 4"/>
              <p:cNvSpPr txBox="1">
                <a:spLocks noGrp="1"/>
              </p:cNvSpPr>
              <p:nvPr>
                <p:ph type="title"/>
              </p:nvPr>
            </p:nvSpPr>
            <p:spPr>
              <a:xfrm>
                <a:off x="107504" y="253808"/>
                <a:ext cx="8424936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Here is the circle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GB" sz="24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GB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/>
                      </a:rPr>
                      <m:t>=</m:t>
                    </m:r>
                    <m:r>
                      <a:rPr lang="en-GB" sz="2400" b="0" i="1" smtClean="0">
                        <a:latin typeface="Cambria Math"/>
                      </a:rPr>
                      <m:t>25</m:t>
                    </m:r>
                  </m:oMath>
                </a14:m>
                <a:r>
                  <a:rPr lang="en-GB" sz="2400" dirty="0" smtClean="0"/>
                  <a:t> </a:t>
                </a:r>
                <a:br>
                  <a:rPr lang="en-GB" sz="2400" dirty="0" smtClean="0"/>
                </a:br>
                <a:r>
                  <a:rPr lang="en-GB" sz="2400" dirty="0" smtClean="0"/>
                  <a:t>On your </a:t>
                </a:r>
                <a:r>
                  <a:rPr lang="en-GB" sz="2400" dirty="0" smtClean="0"/>
                  <a:t>whiteboards: </a:t>
                </a:r>
                <a:br>
                  <a:rPr lang="en-GB" sz="2400" dirty="0" smtClean="0"/>
                </a:br>
                <a:r>
                  <a:rPr lang="en-GB" sz="2400" dirty="0" smtClean="0"/>
                  <a:t>W</a:t>
                </a:r>
                <a:r>
                  <a:rPr lang="en-GB" sz="2400" dirty="0" smtClean="0"/>
                  <a:t>ork out </a:t>
                </a:r>
                <a:r>
                  <a:rPr lang="en-GB" sz="2400" b="1" dirty="0" smtClean="0">
                    <a:solidFill>
                      <a:srgbClr val="FF0000"/>
                    </a:solidFill>
                  </a:rPr>
                  <a:t>gradient</a:t>
                </a:r>
                <a:r>
                  <a:rPr lang="en-GB" sz="2400" dirty="0" smtClean="0"/>
                  <a:t> of the </a:t>
                </a:r>
                <a:r>
                  <a:rPr lang="en-GB" sz="2400" dirty="0" smtClean="0">
                    <a:solidFill>
                      <a:schemeClr val="tx1"/>
                    </a:solidFill>
                  </a:rPr>
                  <a:t>tangent</a:t>
                </a:r>
                <a:r>
                  <a:rPr lang="en-GB" sz="2400" dirty="0" smtClean="0"/>
                  <a:t> at the point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/>
                      </a:rPr>
                      <m:t>(</m:t>
                    </m:r>
                    <m:r>
                      <a:rPr lang="en-GB" sz="2400" b="0" i="1" dirty="0" smtClean="0">
                        <a:latin typeface="Cambria Math"/>
                      </a:rPr>
                      <m:t>−</m:t>
                    </m:r>
                    <m:r>
                      <a:rPr lang="en-GB" sz="2400" i="1" dirty="0" smtClean="0">
                        <a:latin typeface="Cambria Math"/>
                      </a:rPr>
                      <m:t>3,</m:t>
                    </m:r>
                    <m:r>
                      <a:rPr lang="en-GB" sz="2400" b="0" i="1" dirty="0" smtClean="0">
                        <a:latin typeface="Cambria Math"/>
                      </a:rPr>
                      <m:t>4</m:t>
                    </m:r>
                    <m:r>
                      <a:rPr lang="en-GB" sz="2400" i="1" dirty="0" smtClean="0">
                        <a:latin typeface="Cambria Math"/>
                      </a:rPr>
                      <m:t>)</m:t>
                    </m:r>
                  </m:oMath>
                </a14:m>
                <a:endParaRPr lang="en-GB" sz="2400" dirty="0"/>
              </a:p>
            </p:txBody>
          </p:sp>
        </mc:Choice>
        <mc:Fallback>
          <p:sp>
            <p:nvSpPr>
              <p:cNvPr id="5" name="Title 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07504" y="253808"/>
                <a:ext cx="8424936" cy="1200329"/>
              </a:xfrm>
              <a:prstGeom prst="rect">
                <a:avLst/>
              </a:prstGeom>
              <a:blipFill rotWithShape="1">
                <a:blip r:embed="rId2"/>
                <a:stretch>
                  <a:fillRect t="-3046" b="-116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945" y="1556792"/>
            <a:ext cx="5987430" cy="5148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5868144" y="1772816"/>
                <a:ext cx="1188595" cy="6109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GB" b="0" i="1" smtClean="0">
                              <a:latin typeface="Cambria Math"/>
                            </a:rPr>
                            <m:t>𝑟</m:t>
                          </m:r>
                        </m:sub>
                      </m:sSub>
                      <m:r>
                        <a:rPr lang="en-GB" b="0" i="1" smtClean="0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4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8144" y="1772816"/>
                <a:ext cx="1188595" cy="61093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5935415" y="2924944"/>
                <a:ext cx="1157303" cy="6117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/>
                          <a:ea typeface="Cambria Math"/>
                        </a:rPr>
                        <m:t>∴</m:t>
                      </m:r>
                      <m:sSub>
                        <m:sSubPr>
                          <m:ctrlPr>
                            <a:rPr lang="en-GB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sub>
                      </m:sSub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5415" y="2924944"/>
                <a:ext cx="1157303" cy="61170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65001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Title 4"/>
              <p:cNvSpPr txBox="1">
                <a:spLocks noGrp="1"/>
              </p:cNvSpPr>
              <p:nvPr>
                <p:ph type="title"/>
              </p:nvPr>
            </p:nvSpPr>
            <p:spPr>
              <a:xfrm>
                <a:off x="107504" y="253808"/>
                <a:ext cx="8424936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Here is the circle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GB" sz="24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GB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/>
                      </a:rPr>
                      <m:t>=</m:t>
                    </m:r>
                    <m:r>
                      <a:rPr lang="en-GB" sz="2400" b="0" i="1" smtClean="0">
                        <a:latin typeface="Cambria Math"/>
                      </a:rPr>
                      <m:t>25</m:t>
                    </m:r>
                  </m:oMath>
                </a14:m>
                <a:r>
                  <a:rPr lang="en-GB" sz="2400" dirty="0" smtClean="0"/>
                  <a:t> </a:t>
                </a:r>
                <a:br>
                  <a:rPr lang="en-GB" sz="2400" dirty="0" smtClean="0"/>
                </a:br>
                <a:r>
                  <a:rPr lang="en-GB" sz="2400" dirty="0" smtClean="0"/>
                  <a:t>On your </a:t>
                </a:r>
                <a:r>
                  <a:rPr lang="en-GB" sz="2400" dirty="0" smtClean="0"/>
                  <a:t>whiteboards: </a:t>
                </a:r>
                <a:br>
                  <a:rPr lang="en-GB" sz="2400" dirty="0" smtClean="0"/>
                </a:br>
                <a:r>
                  <a:rPr lang="en-GB" sz="2400" dirty="0" smtClean="0"/>
                  <a:t>W</a:t>
                </a:r>
                <a:r>
                  <a:rPr lang="en-GB" sz="2400" dirty="0" smtClean="0"/>
                  <a:t>ork out </a:t>
                </a:r>
                <a:r>
                  <a:rPr lang="en-GB" sz="2400" dirty="0" smtClean="0">
                    <a:solidFill>
                      <a:schemeClr val="tx1"/>
                    </a:solidFill>
                  </a:rPr>
                  <a:t>the</a:t>
                </a:r>
                <a:r>
                  <a:rPr lang="en-GB" sz="2400" b="1" dirty="0" smtClean="0">
                    <a:solidFill>
                      <a:srgbClr val="FF0000"/>
                    </a:solidFill>
                  </a:rPr>
                  <a:t> equation</a:t>
                </a:r>
                <a:r>
                  <a:rPr lang="en-GB" sz="2400" dirty="0" smtClean="0"/>
                  <a:t> of the </a:t>
                </a:r>
                <a:r>
                  <a:rPr lang="en-GB" sz="2400" dirty="0" smtClean="0">
                    <a:solidFill>
                      <a:schemeClr val="tx1"/>
                    </a:solidFill>
                  </a:rPr>
                  <a:t>tangent</a:t>
                </a:r>
                <a:r>
                  <a:rPr lang="en-GB" sz="2400" dirty="0" smtClean="0"/>
                  <a:t> to the point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/>
                      </a:rPr>
                      <m:t>(</m:t>
                    </m:r>
                    <m:r>
                      <a:rPr lang="en-GB" sz="2400" b="0" i="1" dirty="0" smtClean="0">
                        <a:latin typeface="Cambria Math"/>
                      </a:rPr>
                      <m:t>−</m:t>
                    </m:r>
                    <m:r>
                      <a:rPr lang="en-GB" sz="2400" i="1" dirty="0" smtClean="0">
                        <a:latin typeface="Cambria Math"/>
                      </a:rPr>
                      <m:t>3,</m:t>
                    </m:r>
                    <m:r>
                      <a:rPr lang="en-GB" sz="2400" b="0" i="1" dirty="0" smtClean="0">
                        <a:latin typeface="Cambria Math"/>
                      </a:rPr>
                      <m:t>4</m:t>
                    </m:r>
                    <m:r>
                      <a:rPr lang="en-GB" sz="2400" i="1" dirty="0" smtClean="0">
                        <a:latin typeface="Cambria Math"/>
                      </a:rPr>
                      <m:t>)</m:t>
                    </m:r>
                  </m:oMath>
                </a14:m>
                <a:endParaRPr lang="en-GB" sz="2400" dirty="0"/>
              </a:p>
            </p:txBody>
          </p:sp>
        </mc:Choice>
        <mc:Fallback>
          <p:sp>
            <p:nvSpPr>
              <p:cNvPr id="5" name="Title 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07504" y="253808"/>
                <a:ext cx="8424936" cy="1200329"/>
              </a:xfrm>
              <a:prstGeom prst="rect">
                <a:avLst/>
              </a:prstGeom>
              <a:blipFill rotWithShape="1">
                <a:blip r:embed="rId2"/>
                <a:stretch>
                  <a:fillRect t="-3046" b="-116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945" y="1556792"/>
            <a:ext cx="5987430" cy="5148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6101334" y="1541158"/>
                <a:ext cx="1157303" cy="6117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∴</m:t>
                      </m:r>
                      <m:sSub>
                        <m:sSub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𝑡</m:t>
                          </m:r>
                        </m:sub>
                      </m:sSub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1334" y="1541158"/>
                <a:ext cx="1157303" cy="61170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6101334" y="2436427"/>
                <a:ext cx="1421223" cy="6109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= 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3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4</m:t>
                          </m:r>
                        </m:den>
                      </m:f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𝑐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1334" y="2436427"/>
                <a:ext cx="1421223" cy="61093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6035906" y="3114253"/>
                <a:ext cx="1778949" cy="6109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4= 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3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4</m:t>
                          </m:r>
                        </m:den>
                      </m:f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(−3)+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𝑐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5906" y="3114253"/>
                <a:ext cx="1778949" cy="61093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6075809" y="3933056"/>
                <a:ext cx="1407052" cy="6109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4=−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9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4</m:t>
                          </m:r>
                        </m:den>
                      </m:f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𝑐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5809" y="3933056"/>
                <a:ext cx="1407052" cy="610936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6234481" y="4653136"/>
                <a:ext cx="958211" cy="6109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𝑐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=6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4481" y="4653136"/>
                <a:ext cx="958211" cy="610936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6202203" y="5733256"/>
                <a:ext cx="1603068" cy="61093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= 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3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4</m:t>
                          </m:r>
                        </m:den>
                      </m:f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+6</m:t>
                      </m:r>
                      <m:f>
                        <m:fPr>
                          <m:ctrlPr>
                            <a:rPr lang="en-GB" i="1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i="1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i="1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2203" y="5733256"/>
                <a:ext cx="1603068" cy="610936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54641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Title 4"/>
              <p:cNvSpPr txBox="1">
                <a:spLocks noGrp="1"/>
              </p:cNvSpPr>
              <p:nvPr>
                <p:ph type="title"/>
              </p:nvPr>
            </p:nvSpPr>
            <p:spPr>
              <a:xfrm>
                <a:off x="107504" y="253808"/>
                <a:ext cx="8424936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Here is the circle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GB" sz="24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GB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/>
                      </a:rPr>
                      <m:t>=</m:t>
                    </m:r>
                    <m:r>
                      <a:rPr lang="en-GB" sz="2400" b="0" i="1" smtClean="0">
                        <a:latin typeface="Cambria Math"/>
                      </a:rPr>
                      <m:t>10</m:t>
                    </m:r>
                  </m:oMath>
                </a14:m>
                <a:r>
                  <a:rPr lang="en-GB" sz="2400" dirty="0" smtClean="0"/>
                  <a:t> </a:t>
                </a:r>
                <a:br>
                  <a:rPr lang="en-GB" sz="2400" dirty="0" smtClean="0"/>
                </a:br>
                <a:r>
                  <a:rPr lang="en-GB" sz="2400" dirty="0" smtClean="0"/>
                  <a:t>In your books:</a:t>
                </a:r>
                <a:r>
                  <a:rPr lang="en-GB" sz="2400" dirty="0" smtClean="0"/>
                  <a:t/>
                </a:r>
                <a:br>
                  <a:rPr lang="en-GB" sz="2400" dirty="0" smtClean="0"/>
                </a:br>
                <a:r>
                  <a:rPr lang="en-GB" sz="2400" dirty="0" smtClean="0"/>
                  <a:t>W</a:t>
                </a:r>
                <a:r>
                  <a:rPr lang="en-GB" sz="2400" dirty="0" smtClean="0"/>
                  <a:t>ork out </a:t>
                </a:r>
                <a:r>
                  <a:rPr lang="en-GB" sz="2400" b="1" dirty="0" smtClean="0">
                    <a:solidFill>
                      <a:srgbClr val="FF0000"/>
                    </a:solidFill>
                  </a:rPr>
                  <a:t>the equation</a:t>
                </a:r>
                <a:r>
                  <a:rPr lang="en-GB" sz="2400" dirty="0" smtClean="0"/>
                  <a:t> of the </a:t>
                </a:r>
                <a:r>
                  <a:rPr lang="en-GB" sz="2400" dirty="0" smtClean="0">
                    <a:solidFill>
                      <a:schemeClr val="tx1"/>
                    </a:solidFill>
                  </a:rPr>
                  <a:t>tangent</a:t>
                </a:r>
                <a:r>
                  <a:rPr lang="en-GB" sz="2400" dirty="0" smtClean="0"/>
                  <a:t> to the point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/>
                      </a:rPr>
                      <m:t>(</m:t>
                    </m:r>
                    <m:r>
                      <a:rPr lang="en-GB" sz="2400" b="0" i="1" dirty="0" smtClean="0">
                        <a:latin typeface="Cambria Math"/>
                      </a:rPr>
                      <m:t>3, 1</m:t>
                    </m:r>
                    <m:r>
                      <a:rPr lang="en-GB" sz="2400" i="1" dirty="0" smtClean="0">
                        <a:latin typeface="Cambria Math"/>
                      </a:rPr>
                      <m:t>)</m:t>
                    </m:r>
                  </m:oMath>
                </a14:m>
                <a:endParaRPr lang="en-GB" sz="2400" dirty="0"/>
              </a:p>
            </p:txBody>
          </p:sp>
        </mc:Choice>
        <mc:Fallback>
          <p:sp>
            <p:nvSpPr>
              <p:cNvPr id="5" name="Title 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07504" y="253808"/>
                <a:ext cx="8424936" cy="1200329"/>
              </a:xfrm>
              <a:prstGeom prst="rect">
                <a:avLst/>
              </a:prstGeom>
              <a:blipFill rotWithShape="1">
                <a:blip r:embed="rId2"/>
                <a:stretch>
                  <a:fillRect t="-3046" b="-116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628800"/>
            <a:ext cx="4541461" cy="4741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7156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Title 4"/>
              <p:cNvSpPr txBox="1">
                <a:spLocks noGrp="1"/>
              </p:cNvSpPr>
              <p:nvPr>
                <p:ph type="title"/>
              </p:nvPr>
            </p:nvSpPr>
            <p:spPr>
              <a:xfrm>
                <a:off x="107504" y="253808"/>
                <a:ext cx="8424936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Here is the circle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GB" sz="24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GB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/>
                      </a:rPr>
                      <m:t>=</m:t>
                    </m:r>
                    <m:r>
                      <a:rPr lang="en-GB" sz="2400" b="0" i="1" smtClean="0">
                        <a:latin typeface="Cambria Math"/>
                      </a:rPr>
                      <m:t>10</m:t>
                    </m:r>
                  </m:oMath>
                </a14:m>
                <a:r>
                  <a:rPr lang="en-GB" sz="2400" dirty="0" smtClean="0"/>
                  <a:t> </a:t>
                </a:r>
                <a:br>
                  <a:rPr lang="en-GB" sz="2400" dirty="0" smtClean="0"/>
                </a:br>
                <a:r>
                  <a:rPr lang="en-GB" sz="2400" dirty="0" smtClean="0"/>
                  <a:t>In your books:</a:t>
                </a:r>
                <a:r>
                  <a:rPr lang="en-GB" sz="2400" dirty="0" smtClean="0"/>
                  <a:t/>
                </a:r>
                <a:br>
                  <a:rPr lang="en-GB" sz="2400" dirty="0" smtClean="0"/>
                </a:br>
                <a:r>
                  <a:rPr lang="en-GB" sz="2400" dirty="0" smtClean="0"/>
                  <a:t>W</a:t>
                </a:r>
                <a:r>
                  <a:rPr lang="en-GB" sz="2400" dirty="0" smtClean="0"/>
                  <a:t>ork out </a:t>
                </a:r>
                <a:r>
                  <a:rPr lang="en-GB" sz="2400" b="1" dirty="0" smtClean="0">
                    <a:solidFill>
                      <a:srgbClr val="FF0000"/>
                    </a:solidFill>
                  </a:rPr>
                  <a:t>the equation</a:t>
                </a:r>
                <a:r>
                  <a:rPr lang="en-GB" sz="2400" dirty="0" smtClean="0"/>
                  <a:t> of the </a:t>
                </a:r>
                <a:r>
                  <a:rPr lang="en-GB" sz="2400" dirty="0" smtClean="0">
                    <a:solidFill>
                      <a:schemeClr val="tx1"/>
                    </a:solidFill>
                  </a:rPr>
                  <a:t>tangent</a:t>
                </a:r>
                <a:r>
                  <a:rPr lang="en-GB" sz="2400" dirty="0" smtClean="0"/>
                  <a:t> to the point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/>
                      </a:rPr>
                      <m:t>(</m:t>
                    </m:r>
                    <m:r>
                      <a:rPr lang="en-GB" sz="2400" b="0" i="1" dirty="0" smtClean="0">
                        <a:latin typeface="Cambria Math"/>
                      </a:rPr>
                      <m:t>3, 1</m:t>
                    </m:r>
                    <m:r>
                      <a:rPr lang="en-GB" sz="2400" i="1" dirty="0" smtClean="0">
                        <a:latin typeface="Cambria Math"/>
                      </a:rPr>
                      <m:t>)</m:t>
                    </m:r>
                  </m:oMath>
                </a14:m>
                <a:endParaRPr lang="en-GB" sz="2400" dirty="0"/>
              </a:p>
            </p:txBody>
          </p:sp>
        </mc:Choice>
        <mc:Fallback>
          <p:sp>
            <p:nvSpPr>
              <p:cNvPr id="5" name="Title 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07504" y="253808"/>
                <a:ext cx="8424936" cy="1200329"/>
              </a:xfrm>
              <a:prstGeom prst="rect">
                <a:avLst/>
              </a:prstGeom>
              <a:blipFill rotWithShape="1">
                <a:blip r:embed="rId2"/>
                <a:stretch>
                  <a:fillRect t="-3046" b="-116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1628800"/>
            <a:ext cx="4861495" cy="508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5868143" y="1628800"/>
                <a:ext cx="976999" cy="6117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GB" b="0" i="1" smtClean="0">
                              <a:latin typeface="Cambria Math"/>
                            </a:rPr>
                            <m:t>𝑟</m:t>
                          </m:r>
                        </m:sub>
                      </m:sSub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8143" y="1628800"/>
                <a:ext cx="976999" cy="61170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7380311" y="1749987"/>
                <a:ext cx="138172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/>
                          <a:ea typeface="Cambria Math"/>
                        </a:rPr>
                        <m:t>∴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 </m:t>
                      </m:r>
                      <m:sSub>
                        <m:sSubPr>
                          <m:ctrlPr>
                            <a:rPr lang="en-GB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sub>
                      </m:sSub>
                      <m:r>
                        <a:rPr lang="en-GB" b="0" i="1" smtClean="0">
                          <a:latin typeface="Cambria Math"/>
                        </a:rPr>
                        <m:t>=−3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0311" y="1749987"/>
                <a:ext cx="1381725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6566593" y="2564904"/>
                <a:ext cx="150457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=−3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𝑐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6593" y="2564904"/>
                <a:ext cx="1504579" cy="369332"/>
              </a:xfrm>
              <a:prstGeom prst="rect">
                <a:avLst/>
              </a:prstGeom>
              <a:blipFill rotWithShape="1">
                <a:blip r:embed="rId6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6535721" y="3052554"/>
                <a:ext cx="168918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1=−3(3)+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𝑐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5721" y="3052554"/>
                <a:ext cx="1689180" cy="369332"/>
              </a:xfrm>
              <a:prstGeom prst="rect">
                <a:avLst/>
              </a:prstGeom>
              <a:blipFill rotWithShape="1">
                <a:blip r:embed="rId7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6570622" y="3478060"/>
                <a:ext cx="136858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1=−9+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𝑐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0622" y="3478060"/>
                <a:ext cx="1368580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6595502" y="3933056"/>
                <a:ext cx="91973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𝑐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=10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5502" y="3933056"/>
                <a:ext cx="919739" cy="36933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6628021" y="5085184"/>
                <a:ext cx="1647952" cy="3693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=−3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+10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8021" y="5085184"/>
                <a:ext cx="1647952" cy="369332"/>
              </a:xfrm>
              <a:prstGeom prst="rect">
                <a:avLst/>
              </a:prstGeom>
              <a:blipFill rotWithShape="1">
                <a:blip r:embed="rId10"/>
                <a:stretch>
                  <a:fillRect b="-4762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68400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8784976" cy="606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8100392" y="6021288"/>
            <a:ext cx="864096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806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29" y="188640"/>
            <a:ext cx="8867783" cy="5157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2227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Mark your work </a:t>
            </a:r>
            <a:endParaRPr lang="en-GB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80684"/>
            <a:ext cx="8608640" cy="5549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8528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Mark your work </a:t>
            </a:r>
            <a:endParaRPr lang="en-GB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058" y="1628800"/>
            <a:ext cx="8818640" cy="5114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4355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Challenge</a:t>
            </a:r>
            <a:endParaRPr lang="en-GB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71" y="1556792"/>
            <a:ext cx="8953500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1972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1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2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166</TotalTime>
  <Words>654</Words>
  <Application>Microsoft Office PowerPoint</Application>
  <PresentationFormat>On-screen Show (4:3)</PresentationFormat>
  <Paragraphs>110</Paragraphs>
  <Slides>19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16</vt:i4>
      </vt:variant>
      <vt:variant>
        <vt:lpstr>Slide Titles</vt:lpstr>
      </vt:variant>
      <vt:variant>
        <vt:i4>19</vt:i4>
      </vt:variant>
    </vt:vector>
  </HeadingPairs>
  <TitlesOfParts>
    <vt:vector size="35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1_Archway</vt:lpstr>
      <vt:lpstr>Office Theme</vt:lpstr>
      <vt:lpstr>2_Archway</vt:lpstr>
      <vt:lpstr>PowerPoint Presentation</vt:lpstr>
      <vt:lpstr>PowerPoint Presentation</vt:lpstr>
      <vt:lpstr>PowerPoint Presentation</vt:lpstr>
      <vt:lpstr>Here is part of the circle x^2+y^2=68.   What is the gradient of the blue radius? </vt:lpstr>
      <vt:lpstr>Here is part of the circle x^2+y^2=68.   What is the gradient of the radius now? </vt:lpstr>
      <vt:lpstr>Here is part of the circle x^2+y^2=13.   What is the gradient of the tangent at the point (3,2)?</vt:lpstr>
      <vt:lpstr>PowerPoint Presentation</vt:lpstr>
      <vt:lpstr>The radius and tangent always meet at 90°</vt:lpstr>
      <vt:lpstr>Here is the circle x^2+y^2=25  On your whiteboards:  Work out gradient of the tangent at the point (-3,4)</vt:lpstr>
      <vt:lpstr>Here is the circle x^2+y^2=25  On your whiteboards:  Work out gradient of the tangent at the point (-3,4)</vt:lpstr>
      <vt:lpstr>Here is the circle x^2+y^2=25  On your whiteboards:  Work out gradient of the tangent at the point (-3,4)</vt:lpstr>
      <vt:lpstr>Here is the circle x^2+y^2=25  On your whiteboards:  Work out the equation of the tangent to the point (-3,4)</vt:lpstr>
      <vt:lpstr>Here is the circle x^2+y^2=10  In your books: Work out the equation of the tangent to the point (3, 1)</vt:lpstr>
      <vt:lpstr>Here is the circle x^2+y^2=10  In your books: Work out the equation of the tangent to the point (3, 1)</vt:lpstr>
      <vt:lpstr>PowerPoint Presentation</vt:lpstr>
      <vt:lpstr>PowerPoint Presentation</vt:lpstr>
      <vt:lpstr>Mark your work </vt:lpstr>
      <vt:lpstr>Mark your work </vt:lpstr>
      <vt:lpstr>Challenge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Collective Memory   The Parts of a Circle</dc:title>
  <dc:creator>Elder, L</dc:creator>
  <cp:lastModifiedBy>Elder, L</cp:lastModifiedBy>
  <cp:revision>16</cp:revision>
  <dcterms:created xsi:type="dcterms:W3CDTF">2018-11-20T11:12:22Z</dcterms:created>
  <dcterms:modified xsi:type="dcterms:W3CDTF">2018-11-21T14:42:05Z</dcterms:modified>
</cp:coreProperties>
</file>