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</p:sldMasterIdLst>
  <p:notesMasterIdLst>
    <p:notesMasterId r:id="rId23"/>
  </p:notesMasterIdLst>
  <p:sldIdLst>
    <p:sldId id="256" r:id="rId16"/>
    <p:sldId id="265" r:id="rId17"/>
    <p:sldId id="257" r:id="rId18"/>
    <p:sldId id="263" r:id="rId19"/>
    <p:sldId id="261" r:id="rId20"/>
    <p:sldId id="262" r:id="rId21"/>
    <p:sldId id="264" r:id="rId2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376B9D-F340-42D8-BDE8-FF68F4242A68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2DB4C-D300-42CD-945E-6026946791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195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 – </a:t>
            </a:r>
            <a:r>
              <a:rPr lang="en-GB" baseline="0" smtClean="0"/>
              <a:t>Ed Southall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B2DB4C-D300-42CD-945E-60269467914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956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Possible Scaffold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B2DB4C-D300-42CD-945E-60269467914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604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Another possible scaffold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B2DB4C-D300-42CD-945E-60269467914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259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834F03-C5B3-4158-A61F-785FCDF05729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6067C-F231-4AE1-A5D2-5922E2E59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834F03-C5B3-4158-A61F-785FCDF05729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6067C-F231-4AE1-A5D2-5922E2E59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834F03-C5B3-4158-A61F-785FCDF05729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6067C-F231-4AE1-A5D2-5922E2E59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834F03-C5B3-4158-A61F-785FCDF05729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6067C-F231-4AE1-A5D2-5922E2E59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834F03-C5B3-4158-A61F-785FCDF05729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6067C-F231-4AE1-A5D2-5922E2E59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834F03-C5B3-4158-A61F-785FCDF05729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6067C-F231-4AE1-A5D2-5922E2E59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834F03-C5B3-4158-A61F-785FCDF05729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6067C-F231-4AE1-A5D2-5922E2E59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834F03-C5B3-4158-A61F-785FCDF05729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6067C-F231-4AE1-A5D2-5922E2E59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834F03-C5B3-4158-A61F-785FCDF05729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6067C-F231-4AE1-A5D2-5922E2E59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834F03-C5B3-4158-A61F-785FCDF05729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6067C-F231-4AE1-A5D2-5922E2E59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834F03-C5B3-4158-A61F-785FCDF05729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6067C-F231-4AE1-A5D2-5922E2E59A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34472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692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9052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79847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07748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49924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43731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91695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66134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99659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15896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40766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942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74464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44914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32853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69281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71704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68756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55267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52983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51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4834F03-C5B3-4158-A61F-785FCDF05729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8D6067C-F231-4AE1-A5D2-5922E2E59AE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11/28/2018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11/28/2018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11/28/2018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645E5128-A120-4F8C-8E29-6A880D030CDD}" type="datetimeFigureOut">
              <a:rPr lang="en-GB" smtClean="0">
                <a:solidFill>
                  <a:srgbClr val="000000"/>
                </a:solidFill>
              </a:rPr>
              <a:pPr/>
              <a:t>28/11/2018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41D3F11-7527-45F1-BD61-F88A626457C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878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8" t="54313" r="12120"/>
          <a:stretch/>
        </p:blipFill>
        <p:spPr bwMode="auto">
          <a:xfrm>
            <a:off x="1039543" y="756452"/>
            <a:ext cx="7330540" cy="547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9200" y="260648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Here is a circle and a right-angled triangle inside a rectangle. </a:t>
            </a:r>
          </a:p>
          <a:p>
            <a:r>
              <a:rPr lang="en-GB" sz="2400" dirty="0" smtClean="0"/>
              <a:t>The measurements are in centimetres. 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594928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Work out as many things as you can!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5184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8" t="54313" r="12120"/>
          <a:stretch/>
        </p:blipFill>
        <p:spPr bwMode="auto">
          <a:xfrm>
            <a:off x="107504" y="756452"/>
            <a:ext cx="7330540" cy="547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2306" y="294787"/>
            <a:ext cx="5304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The radius and tangent meet at 90</a:t>
            </a:r>
            <a:r>
              <a:rPr lang="en-GB" sz="2400" baseline="30000" dirty="0" smtClean="0">
                <a:solidFill>
                  <a:srgbClr val="000000"/>
                </a:solidFill>
              </a:rPr>
              <a:t>0</a:t>
            </a:r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516216" y="273029"/>
                <a:ext cx="22322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 smtClean="0">
                    <a:solidFill>
                      <a:srgbClr val="000000"/>
                    </a:solidFill>
                  </a:rPr>
                  <a:t> </a:t>
                </a:r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273029"/>
                <a:ext cx="223224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35106" y="5768951"/>
                <a:ext cx="2220670" cy="789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tan</m:t>
                          </m:r>
                        </m:fName>
                        <m:e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GB" sz="24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𝑜𝑝𝑝</m:t>
                              </m:r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𝑎𝑑𝑗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06" y="5768951"/>
                <a:ext cx="2220670" cy="78964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196662" y="5932938"/>
                <a:ext cx="47525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−2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𝑏𝑐𝑐𝑜𝑠𝐴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6662" y="5932938"/>
                <a:ext cx="4752528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68616" y="1700808"/>
                <a:ext cx="2232248" cy="822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𝐴𝑟𝑒𝑎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𝑜𝑓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𝑐𝑖𝑟𝑐𝑙𝑒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l-GR" sz="240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π</m:t>
                      </m:r>
                      <m:sSup>
                        <m:sSupPr>
                          <m:ctrlPr>
                            <a:rPr lang="el-GR" sz="240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616" y="1700808"/>
                <a:ext cx="2232248" cy="822469"/>
              </a:xfrm>
              <a:prstGeom prst="rect">
                <a:avLst/>
              </a:prstGeom>
              <a:blipFill rotWithShape="1">
                <a:blip r:embed="rId7"/>
                <a:stretch>
                  <a:fillRect l="-3005" r="-35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697869" y="3849343"/>
                <a:ext cx="2232248" cy="1176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𝐴𝑟𝑒𝑎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𝑜𝑓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𝑡𝑟𝑖𝑎𝑛𝑔𝑙𝑒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𝑏h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7869" y="3849343"/>
                <a:ext cx="2232248" cy="1176476"/>
              </a:xfrm>
              <a:prstGeom prst="rect">
                <a:avLst/>
              </a:prstGeom>
              <a:blipFill rotWithShape="1">
                <a:blip r:embed="rId8"/>
                <a:stretch>
                  <a:fillRect l="-11475" r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976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8" t="54313" r="12120"/>
          <a:stretch/>
        </p:blipFill>
        <p:spPr bwMode="auto">
          <a:xfrm>
            <a:off x="1325288" y="188640"/>
            <a:ext cx="7330540" cy="547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08104" y="3501008"/>
            <a:ext cx="223224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000000"/>
                </a:solidFill>
              </a:rPr>
              <a:t>What fraction is shaded?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6136" y="5262845"/>
            <a:ext cx="273630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000000"/>
                </a:solidFill>
              </a:rPr>
              <a:t>Area of the Circle? Triangle?</a:t>
            </a:r>
          </a:p>
          <a:p>
            <a:pPr algn="ctr"/>
            <a:r>
              <a:rPr lang="en-GB" sz="2000" b="1" dirty="0" smtClean="0">
                <a:solidFill>
                  <a:srgbClr val="000000"/>
                </a:solidFill>
              </a:rPr>
              <a:t>Rectangle? 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31840" y="5212396"/>
            <a:ext cx="223224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000000"/>
                </a:solidFill>
              </a:rPr>
              <a:t>What are the angles in the Triangle? 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23728" y="2132856"/>
            <a:ext cx="223224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000000"/>
                </a:solidFill>
              </a:rPr>
              <a:t>How long is the chord? 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5229200"/>
            <a:ext cx="223224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000000"/>
                </a:solidFill>
              </a:rPr>
              <a:t>What is the area of the minor segment? 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9164" y="188640"/>
            <a:ext cx="2232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0000"/>
                </a:solidFill>
              </a:rPr>
              <a:t>Some ideas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60032" y="836928"/>
            <a:ext cx="273630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000000"/>
                </a:solidFill>
              </a:rPr>
              <a:t>Work out the length of the</a:t>
            </a:r>
          </a:p>
          <a:p>
            <a:pPr algn="ctr"/>
            <a:r>
              <a:rPr lang="en-GB" sz="2000" b="1" dirty="0" smtClean="0">
                <a:solidFill>
                  <a:srgbClr val="000000"/>
                </a:solidFill>
              </a:rPr>
              <a:t> hypotenuse. 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559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r>
              <a:rPr lang="en-GB" dirty="0" smtClean="0"/>
              <a:t>Mark your work</a:t>
            </a:r>
            <a:br>
              <a:rPr lang="en-GB" dirty="0" smtClean="0"/>
            </a:b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Triangle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4525963"/>
          </a:xfrm>
        </p:spPr>
        <p:txBody>
          <a:bodyPr/>
          <a:lstStyle/>
          <a:p>
            <a:r>
              <a:rPr lang="en-GB" dirty="0" smtClean="0"/>
              <a:t>Hypotenuse = 5cm </a:t>
            </a:r>
          </a:p>
          <a:p>
            <a:r>
              <a:rPr lang="en-GB" dirty="0" smtClean="0"/>
              <a:t>Area = 6cm</a:t>
            </a:r>
            <a:r>
              <a:rPr lang="en-GB" baseline="30000" dirty="0" smtClean="0"/>
              <a:t>2</a:t>
            </a:r>
            <a:endParaRPr lang="en-GB" dirty="0" smtClean="0"/>
          </a:p>
          <a:p>
            <a:r>
              <a:rPr lang="en-GB" dirty="0" smtClean="0"/>
              <a:t>Angles 90, 36.9 and 53.1 degrees </a:t>
            </a:r>
          </a:p>
        </p:txBody>
      </p:sp>
    </p:spTree>
    <p:extLst>
      <p:ext uri="{BB962C8B-B14F-4D97-AF65-F5344CB8AC3E}">
        <p14:creationId xmlns:p14="http://schemas.microsoft.com/office/powerpoint/2010/main" val="418398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Circle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Radius = 2cm </a:t>
            </a:r>
          </a:p>
          <a:p>
            <a:r>
              <a:rPr lang="en-GB" dirty="0" smtClean="0"/>
              <a:t>Area = 12.6cm</a:t>
            </a:r>
            <a:r>
              <a:rPr lang="en-GB" baseline="30000" dirty="0" smtClean="0"/>
              <a:t>2</a:t>
            </a:r>
            <a:r>
              <a:rPr lang="en-GB" dirty="0" smtClean="0"/>
              <a:t> (1 dp) </a:t>
            </a:r>
          </a:p>
          <a:p>
            <a:r>
              <a:rPr lang="en-GB" dirty="0" smtClean="0"/>
              <a:t>Chord = 3.6cm (1dp) </a:t>
            </a:r>
          </a:p>
          <a:p>
            <a:r>
              <a:rPr lang="en-GB" dirty="0" smtClean="0"/>
              <a:t>Area of Minor Segment = 2.8</a:t>
            </a:r>
            <a:r>
              <a:rPr lang="en-GB" dirty="0"/>
              <a:t>cm</a:t>
            </a:r>
            <a:r>
              <a:rPr lang="en-GB" baseline="30000" dirty="0"/>
              <a:t>2</a:t>
            </a:r>
            <a:r>
              <a:rPr lang="en-GB" dirty="0" smtClean="0"/>
              <a:t> (1 dp)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988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Rectangle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Length = 6cm</a:t>
            </a:r>
          </a:p>
          <a:p>
            <a:r>
              <a:rPr lang="en-GB" dirty="0" smtClean="0"/>
              <a:t>Area = 24cm</a:t>
            </a:r>
            <a:r>
              <a:rPr lang="en-GB" baseline="30000" dirty="0" smtClean="0"/>
              <a:t>2</a:t>
            </a:r>
            <a:endParaRPr lang="en-GB" dirty="0" smtClean="0"/>
          </a:p>
          <a:p>
            <a:r>
              <a:rPr lang="en-GB" dirty="0" smtClean="0"/>
              <a:t>Fraction of rectangle shaded = ¼ </a:t>
            </a:r>
          </a:p>
        </p:txBody>
      </p:sp>
    </p:spTree>
    <p:extLst>
      <p:ext uri="{BB962C8B-B14F-4D97-AF65-F5344CB8AC3E}">
        <p14:creationId xmlns:p14="http://schemas.microsoft.com/office/powerpoint/2010/main" val="238909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8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34"/>
          <a:stretch/>
        </p:blipFill>
        <p:spPr bwMode="auto">
          <a:xfrm rot="5400000">
            <a:off x="2010253" y="-1464675"/>
            <a:ext cx="5153837" cy="871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04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53</TotalTime>
  <Words>218</Words>
  <Application>Microsoft Office PowerPoint</Application>
  <PresentationFormat>On-screen Show (4:3)</PresentationFormat>
  <Paragraphs>44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7</vt:i4>
      </vt:variant>
    </vt:vector>
  </HeadingPairs>
  <TitlesOfParts>
    <vt:vector size="22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2_Archway</vt:lpstr>
      <vt:lpstr>PowerPoint Presentation</vt:lpstr>
      <vt:lpstr>PowerPoint Presentation</vt:lpstr>
      <vt:lpstr>PowerPoint Presentation</vt:lpstr>
      <vt:lpstr>Mark your work   Triangle</vt:lpstr>
      <vt:lpstr>Circle</vt:lpstr>
      <vt:lpstr>Rectangle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5</cp:revision>
  <cp:lastPrinted>2018-11-28T13:28:47Z</cp:lastPrinted>
  <dcterms:created xsi:type="dcterms:W3CDTF">2018-11-28T13:12:19Z</dcterms:created>
  <dcterms:modified xsi:type="dcterms:W3CDTF">2018-11-28T14:15:58Z</dcterms:modified>
</cp:coreProperties>
</file>