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8" r:id="rId3"/>
    <p:sldId id="272" r:id="rId4"/>
    <p:sldId id="259" r:id="rId5"/>
    <p:sldId id="273" r:id="rId6"/>
    <p:sldId id="269" r:id="rId7"/>
    <p:sldId id="274" r:id="rId8"/>
    <p:sldId id="270" r:id="rId9"/>
    <p:sldId id="271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41" autoAdjust="0"/>
    <p:restoredTop sz="94660"/>
  </p:normalViewPr>
  <p:slideViewPr>
    <p:cSldViewPr snapToGrid="0">
      <p:cViewPr>
        <p:scale>
          <a:sx n="90" d="100"/>
          <a:sy n="90" d="100"/>
        </p:scale>
        <p:origin x="-2370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42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8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6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76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16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486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6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39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62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46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3CCF8-7474-428C-8122-92BB947B70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04/10/2018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49679-D923-4C31-A1E1-0983AE94A5C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6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835" y="1298645"/>
            <a:ext cx="839096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Euphemia" panose="020B0503040102020104" pitchFamily="34" charset="0"/>
              </a:rPr>
              <a:t>Dad wants to buy a laptop for his son for Christmas. He uses the internet to compare the price in various stores. In PC Express the laptop is priced at </a:t>
            </a:r>
            <a:r>
              <a:rPr lang="en-GB" sz="2000" b="1" dirty="0" smtClean="0">
                <a:latin typeface="Euphemia" panose="020B0503040102020104" pitchFamily="34" charset="0"/>
              </a:rPr>
              <a:t>£479</a:t>
            </a:r>
            <a:r>
              <a:rPr lang="en-GB" sz="2000" dirty="0" smtClean="0">
                <a:latin typeface="Euphemia" panose="020B0503040102020104" pitchFamily="34" charset="0"/>
              </a:rPr>
              <a:t>, whereas LAP Gear are offering the same laptop for </a:t>
            </a:r>
            <a:r>
              <a:rPr lang="en-GB" sz="2000" b="1" dirty="0" smtClean="0">
                <a:latin typeface="Euphemia" panose="020B0503040102020104" pitchFamily="34" charset="0"/>
              </a:rPr>
              <a:t>£520 </a:t>
            </a:r>
            <a:r>
              <a:rPr lang="en-GB" sz="2000" dirty="0" smtClean="0">
                <a:latin typeface="Euphemia" panose="020B0503040102020104" pitchFamily="34" charset="0"/>
              </a:rPr>
              <a:t>with a </a:t>
            </a:r>
            <a:r>
              <a:rPr lang="en-GB" sz="2000" b="1" dirty="0" smtClean="0">
                <a:latin typeface="Euphemia" panose="020B0503040102020104" pitchFamily="34" charset="0"/>
              </a:rPr>
              <a:t>12.5% reduction.</a:t>
            </a:r>
          </a:p>
          <a:p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>Dad sketches a ratio table to help him work out the price in LAP Gear. He starts like this:</a:t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endParaRPr lang="en-GB" sz="2000" dirty="0">
              <a:latin typeface="Euphemia" panose="020B05030401020201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Sale Prices</a:t>
            </a:r>
            <a:endParaRPr lang="en-GB" sz="4000" dirty="0">
              <a:latin typeface="Euphemia" panose="020B05030401020201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678337"/>
              </p:ext>
            </p:extLst>
          </p:nvPr>
        </p:nvGraphicFramePr>
        <p:xfrm>
          <a:off x="1213449" y="4166080"/>
          <a:ext cx="60960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2.5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Price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9654" y="5367234"/>
            <a:ext cx="4569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Euphemia" panose="020B0503040102020104" pitchFamily="34" charset="0"/>
              </a:rPr>
              <a:t>Which company sells the laptop cheaper?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330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GB" sz="3000" b="1" dirty="0">
                <a:latin typeface="Euphemia" panose="020B0503040102020104" pitchFamily="34" charset="0"/>
              </a:rPr>
              <a:t>Draw </a:t>
            </a:r>
            <a:r>
              <a:rPr lang="en-GB" sz="3000" b="1" dirty="0" smtClean="0">
                <a:latin typeface="Euphemia" panose="020B0503040102020104" pitchFamily="34" charset="0"/>
              </a:rPr>
              <a:t>ratio tables </a:t>
            </a:r>
            <a:r>
              <a:rPr lang="en-GB" sz="3000" b="1" dirty="0">
                <a:latin typeface="Euphemia" panose="020B0503040102020104" pitchFamily="34" charset="0"/>
              </a:rPr>
              <a:t>to help you work out 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/>
              <a:tabLst>
                <a:tab pos="901700" algn="l"/>
              </a:tabLst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£1500 computer after a 15% </a:t>
            </a:r>
            <a:r>
              <a:rPr lang="en-GB" sz="2800" dirty="0" smtClean="0">
                <a:latin typeface="Euphemia" panose="020B0503040102020104" pitchFamily="34" charset="0"/>
              </a:rPr>
              <a:t>reduction</a:t>
            </a: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b)    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</a:t>
            </a:r>
            <a:r>
              <a:rPr lang="en-GB" sz="2800" dirty="0">
                <a:latin typeface="Euphemia" panose="020B0503040102020104" pitchFamily="34" charset="0"/>
              </a:rPr>
              <a:t>600 </a:t>
            </a:r>
            <a:r>
              <a:rPr lang="en-GB" sz="2800" dirty="0" smtClean="0">
                <a:latin typeface="Euphemia" panose="020B0503040102020104" pitchFamily="34" charset="0"/>
              </a:rPr>
              <a:t>dishwasher after </a:t>
            </a:r>
            <a:r>
              <a:rPr lang="en-GB" sz="2800" dirty="0">
                <a:latin typeface="Euphemia" panose="020B0503040102020104" pitchFamily="34" charset="0"/>
              </a:rPr>
              <a:t>a 12% </a:t>
            </a:r>
            <a:r>
              <a:rPr lang="en-GB" sz="2800" dirty="0" smtClean="0">
                <a:latin typeface="Euphemia" panose="020B0503040102020104" pitchFamily="34" charset="0"/>
              </a:rPr>
              <a:t> reduction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c)    The </a:t>
            </a:r>
            <a:r>
              <a:rPr lang="en-GB" sz="2800" dirty="0">
                <a:latin typeface="Euphemia" panose="020B0503040102020104" pitchFamily="34" charset="0"/>
              </a:rPr>
              <a:t>price of a £ 1250 holiday with 8% off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d)    The </a:t>
            </a:r>
            <a:r>
              <a:rPr lang="en-GB" sz="2800" dirty="0">
                <a:latin typeface="Euphemia" panose="020B0503040102020104" pitchFamily="34" charset="0"/>
              </a:rPr>
              <a:t>price of a £2500 car with 21% off</a:t>
            </a:r>
          </a:p>
          <a:p>
            <a:pPr mar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Sale Prices</a:t>
            </a:r>
            <a:endParaRPr lang="en-GB" sz="4000" dirty="0">
              <a:latin typeface="Euphemia" panose="020B05030401020201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3151" y="5881208"/>
            <a:ext cx="3979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 smtClean="0">
                <a:latin typeface="Euphemia" panose="020B0503040102020104" pitchFamily="34" charset="0"/>
              </a:rPr>
              <a:t>Now do these in your book</a:t>
            </a:r>
            <a:endParaRPr lang="en-GB" sz="24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166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GB" sz="3000" b="1" dirty="0">
                <a:latin typeface="Euphemia" panose="020B0503040102020104" pitchFamily="34" charset="0"/>
              </a:rPr>
              <a:t>Draw </a:t>
            </a:r>
            <a:r>
              <a:rPr lang="en-GB" sz="3000" b="1" dirty="0" smtClean="0">
                <a:latin typeface="Euphemia" panose="020B0503040102020104" pitchFamily="34" charset="0"/>
              </a:rPr>
              <a:t>ratio tables </a:t>
            </a:r>
            <a:r>
              <a:rPr lang="en-GB" sz="3000" b="1" dirty="0">
                <a:latin typeface="Euphemia" panose="020B0503040102020104" pitchFamily="34" charset="0"/>
              </a:rPr>
              <a:t>to help you work out 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/>
              <a:tabLst>
                <a:tab pos="901700" algn="l"/>
              </a:tabLst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£1500 computer after a 15% </a:t>
            </a:r>
            <a:r>
              <a:rPr lang="en-GB" sz="2800" dirty="0" smtClean="0">
                <a:latin typeface="Euphemia" panose="020B0503040102020104" pitchFamily="34" charset="0"/>
              </a:rPr>
              <a:t>reduction 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£1257</a:t>
            </a:r>
            <a:endParaRPr lang="en-GB" sz="2800" dirty="0" smtClean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b)    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</a:t>
            </a:r>
            <a:r>
              <a:rPr lang="en-GB" sz="2800" dirty="0">
                <a:latin typeface="Euphemia" panose="020B0503040102020104" pitchFamily="34" charset="0"/>
              </a:rPr>
              <a:t>600 </a:t>
            </a:r>
            <a:r>
              <a:rPr lang="en-GB" sz="2800" dirty="0" smtClean="0">
                <a:latin typeface="Euphemia" panose="020B0503040102020104" pitchFamily="34" charset="0"/>
              </a:rPr>
              <a:t>dishwasher after </a:t>
            </a:r>
            <a:r>
              <a:rPr lang="en-GB" sz="2800" dirty="0">
                <a:latin typeface="Euphemia" panose="020B0503040102020104" pitchFamily="34" charset="0"/>
              </a:rPr>
              <a:t>a 12% </a:t>
            </a:r>
            <a:r>
              <a:rPr lang="en-GB" sz="2800" dirty="0" smtClean="0">
                <a:latin typeface="Euphemia" panose="020B0503040102020104" pitchFamily="34" charset="0"/>
              </a:rPr>
              <a:t> reduction  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£528</a:t>
            </a:r>
            <a:endParaRPr lang="en-GB" sz="2800" b="1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514350" lvl="0" indent="-514350">
              <a:buAutoNum type="alphaLcParenR" startAt="3"/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£ 1250 holiday with 8% </a:t>
            </a:r>
            <a:r>
              <a:rPr lang="en-GB" sz="2800" dirty="0" smtClean="0">
                <a:latin typeface="Euphemia" panose="020B0503040102020104" pitchFamily="34" charset="0"/>
              </a:rPr>
              <a:t>off 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£1150</a:t>
            </a:r>
            <a:endParaRPr lang="en-GB" sz="2800" b="1" dirty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r>
              <a:rPr lang="en-GB" sz="2800" dirty="0" smtClean="0">
                <a:latin typeface="Euphemia" panose="020B0503040102020104" pitchFamily="34" charset="0"/>
              </a:rPr>
              <a:t>d)    The </a:t>
            </a:r>
            <a:r>
              <a:rPr lang="en-GB" sz="2800" dirty="0">
                <a:latin typeface="Euphemia" panose="020B0503040102020104" pitchFamily="34" charset="0"/>
              </a:rPr>
              <a:t>price of a £2500 car with 21% </a:t>
            </a:r>
            <a:r>
              <a:rPr lang="en-GB" sz="2800" dirty="0" smtClean="0">
                <a:latin typeface="Euphemia" panose="020B0503040102020104" pitchFamily="34" charset="0"/>
              </a:rPr>
              <a:t>off 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£1975</a:t>
            </a:r>
            <a:endParaRPr lang="en-GB" sz="2800" b="1" dirty="0">
              <a:solidFill>
                <a:srgbClr val="FF0000"/>
              </a:solidFill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Sale Prices</a:t>
            </a:r>
            <a:endParaRPr lang="en-GB" sz="4000" dirty="0">
              <a:latin typeface="Euphemia" panose="020B05030401020201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3151" y="5881208"/>
            <a:ext cx="3979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 smtClean="0">
                <a:latin typeface="Euphemia" panose="020B0503040102020104" pitchFamily="34" charset="0"/>
              </a:rPr>
              <a:t>Now do these in your book</a:t>
            </a:r>
            <a:endParaRPr lang="en-GB" sz="2400" b="1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8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4" y="1600199"/>
            <a:ext cx="8337176" cy="51636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Which </a:t>
            </a:r>
            <a:r>
              <a:rPr lang="en-GB" sz="2800" dirty="0"/>
              <a:t>store is the cheapest for this scooter?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77" y="947755"/>
            <a:ext cx="7726352" cy="2506290"/>
          </a:xfrm>
        </p:spPr>
        <p:txBody>
          <a:bodyPr>
            <a:noAutofit/>
          </a:bodyPr>
          <a:lstStyle/>
          <a:p>
            <a:pPr marL="0" lvl="0" indent="0" algn="l"/>
            <a:r>
              <a:rPr lang="en-GB" sz="2000" dirty="0" smtClean="0">
                <a:latin typeface="Euphemia" panose="020B0503040102020104" pitchFamily="34" charset="0"/>
              </a:rPr>
              <a:t>Sue </a:t>
            </a:r>
            <a:r>
              <a:rPr lang="en-GB" sz="2000" dirty="0">
                <a:latin typeface="Euphemia" panose="020B0503040102020104" pitchFamily="34" charset="0"/>
              </a:rPr>
              <a:t>is looking to buy a scooter for her </a:t>
            </a:r>
            <a:r>
              <a:rPr lang="en-GB" sz="2000" dirty="0" smtClean="0">
                <a:latin typeface="Euphemia" panose="020B0503040102020104" pitchFamily="34" charset="0"/>
              </a:rPr>
              <a:t>daughter.</a:t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>She </a:t>
            </a:r>
            <a:r>
              <a:rPr lang="en-GB" sz="2000" dirty="0">
                <a:latin typeface="Euphemia" panose="020B0503040102020104" pitchFamily="34" charset="0"/>
              </a:rPr>
              <a:t>finds the one she wants on offer in </a:t>
            </a:r>
            <a:r>
              <a:rPr lang="en-GB" sz="2000" dirty="0" smtClean="0">
                <a:latin typeface="Euphemia" panose="020B0503040102020104" pitchFamily="34" charset="0"/>
              </a:rPr>
              <a:t>two </a:t>
            </a:r>
            <a:r>
              <a:rPr lang="en-GB" sz="2000" dirty="0">
                <a:latin typeface="Euphemia" panose="020B0503040102020104" pitchFamily="34" charset="0"/>
              </a:rPr>
              <a:t>different on line stores. </a:t>
            </a:r>
            <a:br>
              <a:rPr lang="en-GB" sz="2000" dirty="0">
                <a:latin typeface="Euphemia" panose="020B0503040102020104" pitchFamily="34" charset="0"/>
              </a:rPr>
            </a:br>
            <a:r>
              <a:rPr lang="en-GB" sz="2000" dirty="0">
                <a:latin typeface="Euphemia" panose="020B0503040102020104" pitchFamily="34" charset="0"/>
              </a:rPr>
              <a:t>The offers are as follows:</a:t>
            </a:r>
            <a:br>
              <a:rPr lang="en-GB" sz="2000" dirty="0">
                <a:latin typeface="Euphemia" panose="020B0503040102020104" pitchFamily="34" charset="0"/>
              </a:rPr>
            </a:br>
            <a:endParaRPr lang="en-GB" sz="2000" b="1" dirty="0">
              <a:latin typeface="Euphemia" panose="020B05030401020201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57" y="242208"/>
            <a:ext cx="1255115" cy="222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129" y="3093567"/>
            <a:ext cx="2160240" cy="242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493" y="2997795"/>
            <a:ext cx="2000424" cy="294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 bwMode="auto">
          <a:xfrm>
            <a:off x="159810" y="769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4000" dirty="0" smtClean="0">
                <a:latin typeface="Euphemia" panose="020B0503040102020104" pitchFamily="34" charset="0"/>
              </a:rPr>
              <a:t>Sale Prices - challenge</a:t>
            </a:r>
            <a:endParaRPr lang="en-GB" sz="40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1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4" y="1600199"/>
            <a:ext cx="8337176" cy="51636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Which </a:t>
            </a:r>
            <a:r>
              <a:rPr lang="en-GB" sz="2800" dirty="0"/>
              <a:t>store is the cheapest for this scooter?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77" y="947755"/>
            <a:ext cx="7726352" cy="2506290"/>
          </a:xfrm>
        </p:spPr>
        <p:txBody>
          <a:bodyPr>
            <a:noAutofit/>
          </a:bodyPr>
          <a:lstStyle/>
          <a:p>
            <a:pPr marL="0" lvl="0" indent="0" algn="l"/>
            <a:r>
              <a:rPr lang="en-GB" sz="2000" dirty="0" smtClean="0">
                <a:latin typeface="Euphemia" panose="020B0503040102020104" pitchFamily="34" charset="0"/>
              </a:rPr>
              <a:t>Sue </a:t>
            </a:r>
            <a:r>
              <a:rPr lang="en-GB" sz="2000" dirty="0">
                <a:latin typeface="Euphemia" panose="020B0503040102020104" pitchFamily="34" charset="0"/>
              </a:rPr>
              <a:t>is looking to buy a scooter for her </a:t>
            </a:r>
            <a:r>
              <a:rPr lang="en-GB" sz="2000" dirty="0" smtClean="0">
                <a:latin typeface="Euphemia" panose="020B0503040102020104" pitchFamily="34" charset="0"/>
              </a:rPr>
              <a:t>daughter.</a:t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/>
            </a:r>
            <a:br>
              <a:rPr lang="en-GB" sz="2000" dirty="0" smtClean="0">
                <a:latin typeface="Euphemia" panose="020B0503040102020104" pitchFamily="34" charset="0"/>
              </a:rPr>
            </a:br>
            <a:r>
              <a:rPr lang="en-GB" sz="2000" dirty="0" smtClean="0">
                <a:latin typeface="Euphemia" panose="020B0503040102020104" pitchFamily="34" charset="0"/>
              </a:rPr>
              <a:t>She </a:t>
            </a:r>
            <a:r>
              <a:rPr lang="en-GB" sz="2000" dirty="0">
                <a:latin typeface="Euphemia" panose="020B0503040102020104" pitchFamily="34" charset="0"/>
              </a:rPr>
              <a:t>finds the one she wants on offer in </a:t>
            </a:r>
            <a:r>
              <a:rPr lang="en-GB" sz="2000" dirty="0" smtClean="0">
                <a:latin typeface="Euphemia" panose="020B0503040102020104" pitchFamily="34" charset="0"/>
              </a:rPr>
              <a:t>two </a:t>
            </a:r>
            <a:r>
              <a:rPr lang="en-GB" sz="2000" dirty="0">
                <a:latin typeface="Euphemia" panose="020B0503040102020104" pitchFamily="34" charset="0"/>
              </a:rPr>
              <a:t>different on line stores. </a:t>
            </a:r>
            <a:br>
              <a:rPr lang="en-GB" sz="2000" dirty="0">
                <a:latin typeface="Euphemia" panose="020B0503040102020104" pitchFamily="34" charset="0"/>
              </a:rPr>
            </a:br>
            <a:r>
              <a:rPr lang="en-GB" sz="2000" dirty="0">
                <a:latin typeface="Euphemia" panose="020B0503040102020104" pitchFamily="34" charset="0"/>
              </a:rPr>
              <a:t>The offers are as follows:</a:t>
            </a:r>
            <a:br>
              <a:rPr lang="en-GB" sz="2000" dirty="0">
                <a:latin typeface="Euphemia" panose="020B0503040102020104" pitchFamily="34" charset="0"/>
              </a:rPr>
            </a:br>
            <a:endParaRPr lang="en-GB" sz="2000" b="1" dirty="0">
              <a:latin typeface="Euphemia" panose="020B05030401020201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57" y="242208"/>
            <a:ext cx="1255115" cy="222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129" y="3093567"/>
            <a:ext cx="2160240" cy="242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493" y="2997795"/>
            <a:ext cx="2000424" cy="294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 bwMode="auto">
          <a:xfrm>
            <a:off x="159810" y="769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4000" dirty="0" smtClean="0">
                <a:latin typeface="Euphemia" panose="020B0503040102020104" pitchFamily="34" charset="0"/>
              </a:rPr>
              <a:t>Sale Prices - challenge</a:t>
            </a:r>
            <a:endParaRPr lang="en-GB" sz="4000" dirty="0">
              <a:latin typeface="Euphemia" panose="020B05030401020201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811634" y="2562447"/>
            <a:ext cx="2971399" cy="35512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321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1938"/>
          <a:stretch/>
        </p:blipFill>
        <p:spPr>
          <a:xfrm>
            <a:off x="1815352" y="998896"/>
            <a:ext cx="6172480" cy="4828162"/>
          </a:xfrm>
          <a:prstGeom prst="rect">
            <a:avLst/>
          </a:prstGeom>
        </p:spPr>
      </p:pic>
      <p:sp>
        <p:nvSpPr>
          <p:cNvPr id="3" name="Title 2"/>
          <p:cNvSpPr txBox="1">
            <a:spLocks/>
          </p:cNvSpPr>
          <p:nvPr/>
        </p:nvSpPr>
        <p:spPr bwMode="auto">
          <a:xfrm>
            <a:off x="497541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4000" dirty="0" smtClean="0"/>
              <a:t>Sale Prices - challenge</a:t>
            </a:r>
            <a:endParaRPr lang="en-GB" sz="4000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685799" y="574637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/>
              <a:t>Is it the best deal for any starting price?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/>
              <a:t>How do you know?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218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1938"/>
          <a:stretch/>
        </p:blipFill>
        <p:spPr>
          <a:xfrm>
            <a:off x="1815352" y="998896"/>
            <a:ext cx="6172480" cy="4828162"/>
          </a:xfrm>
          <a:prstGeom prst="rect">
            <a:avLst/>
          </a:prstGeom>
        </p:spPr>
      </p:pic>
      <p:sp>
        <p:nvSpPr>
          <p:cNvPr id="3" name="Title 2"/>
          <p:cNvSpPr txBox="1">
            <a:spLocks/>
          </p:cNvSpPr>
          <p:nvPr/>
        </p:nvSpPr>
        <p:spPr bwMode="auto">
          <a:xfrm>
            <a:off x="497541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4000" dirty="0" smtClean="0"/>
              <a:t>Sale Prices - challenge</a:t>
            </a:r>
            <a:endParaRPr lang="en-GB" sz="4000" dirty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685799" y="574637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/>
              <a:t>Is it the best deal for any starting price?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 smtClean="0"/>
              <a:t>How do you know?</a:t>
            </a:r>
            <a:endParaRPr lang="en-GB" sz="2400" dirty="0"/>
          </a:p>
        </p:txBody>
      </p:sp>
      <p:sp>
        <p:nvSpPr>
          <p:cNvPr id="6" name="Oval 5"/>
          <p:cNvSpPr/>
          <p:nvPr/>
        </p:nvSpPr>
        <p:spPr>
          <a:xfrm>
            <a:off x="4901592" y="3412977"/>
            <a:ext cx="2971399" cy="25943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762857" y="776177"/>
            <a:ext cx="2971399" cy="2414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188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Question:</a:t>
            </a:r>
          </a:p>
          <a:p>
            <a:pPr marL="0" indent="0">
              <a:buNone/>
            </a:pPr>
            <a:endParaRPr lang="en-GB" sz="20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In a sale, a television has 25% off.  The sale price is £600. </a:t>
            </a: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What was the price </a:t>
            </a:r>
            <a:r>
              <a:rPr lang="en-GB" sz="2000" b="1" dirty="0" smtClean="0">
                <a:latin typeface="Euphemia" panose="020B0503040102020104" pitchFamily="34" charset="0"/>
              </a:rPr>
              <a:t>before</a:t>
            </a:r>
            <a:r>
              <a:rPr lang="en-GB" sz="2000" dirty="0" smtClean="0">
                <a:latin typeface="Euphemia" panose="020B0503040102020104" pitchFamily="34" charset="0"/>
              </a:rPr>
              <a:t> the sale?</a:t>
            </a:r>
          </a:p>
          <a:p>
            <a:pPr mar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A student says the answer is £750 and explains:</a:t>
            </a:r>
          </a:p>
          <a:p>
            <a:pPr marL="0" indent="0">
              <a:buNone/>
            </a:pPr>
            <a:endParaRPr lang="en-GB" sz="20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“If 25% was taken off, then 25% must be added on.</a:t>
            </a: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25% of £600 is a quarter of £600, which is £150, so if you add that on, it is £750.”</a:t>
            </a:r>
          </a:p>
          <a:p>
            <a:pPr marL="0" indent="0">
              <a:buNone/>
            </a:pPr>
            <a:endParaRPr lang="en-GB" sz="20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The teacher says this is incorrect.</a:t>
            </a:r>
          </a:p>
          <a:p>
            <a:pPr marL="0" indent="0">
              <a:buNone/>
            </a:pPr>
            <a:r>
              <a:rPr lang="en-GB" sz="2000" dirty="0" smtClean="0">
                <a:latin typeface="Euphemia" panose="020B0503040102020104" pitchFamily="34" charset="0"/>
              </a:rPr>
              <a:t>Can you use a ratio table to show why it is incorrect, and find the correct answer?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Find the error…</a:t>
            </a:r>
            <a:endParaRPr lang="en-GB" sz="40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319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GB" sz="3000" b="1" dirty="0">
                <a:latin typeface="Euphemia" panose="020B0503040102020104" pitchFamily="34" charset="0"/>
              </a:rPr>
              <a:t>Draw </a:t>
            </a:r>
            <a:r>
              <a:rPr lang="en-GB" sz="3000" b="1" dirty="0" smtClean="0">
                <a:latin typeface="Euphemia" panose="020B0503040102020104" pitchFamily="34" charset="0"/>
              </a:rPr>
              <a:t>ratio tables to </a:t>
            </a:r>
            <a:r>
              <a:rPr lang="en-GB" sz="3000" b="1" dirty="0">
                <a:latin typeface="Euphemia" panose="020B0503040102020104" pitchFamily="34" charset="0"/>
              </a:rPr>
              <a:t>help you work out 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/>
              <a:tabLst>
                <a:tab pos="901700" algn="l"/>
              </a:tabLst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     computer </a:t>
            </a:r>
            <a:r>
              <a:rPr lang="en-GB" sz="2800" dirty="0">
                <a:latin typeface="Euphemia" panose="020B0503040102020104" pitchFamily="34" charset="0"/>
              </a:rPr>
              <a:t>after a </a:t>
            </a:r>
            <a:r>
              <a:rPr lang="en-GB" sz="2800" dirty="0" smtClean="0">
                <a:latin typeface="Euphemia" panose="020B0503040102020104" pitchFamily="34" charset="0"/>
              </a:rPr>
              <a:t>40% </a:t>
            </a:r>
          </a:p>
          <a:p>
            <a:pPr marL="0" lvl="0" indent="0">
              <a:buNone/>
              <a:tabLst>
                <a:tab pos="901700" algn="l"/>
              </a:tabLst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 reduction is £450</a:t>
            </a: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 startAt="2"/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      dishwasher after </a:t>
            </a:r>
            <a:r>
              <a:rPr lang="en-GB" sz="2800" dirty="0">
                <a:latin typeface="Euphemia" panose="020B0503040102020104" pitchFamily="34" charset="0"/>
              </a:rPr>
              <a:t>a </a:t>
            </a:r>
            <a:r>
              <a:rPr lang="en-GB" sz="2800" dirty="0" smtClean="0">
                <a:latin typeface="Euphemia" panose="020B0503040102020104" pitchFamily="34" charset="0"/>
              </a:rPr>
              <a:t>20%  </a:t>
            </a:r>
          </a:p>
          <a:p>
            <a:pPr marL="0" lvl="0" indent="0">
              <a:buNone/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 reduction is £480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514350" lvl="0" indent="-514350">
              <a:buAutoNum type="alphaLcParenR" startAt="3"/>
            </a:pPr>
            <a:r>
              <a:rPr lang="en-GB" sz="2800" dirty="0" smtClean="0">
                <a:latin typeface="Euphemia" panose="020B0503040102020104" pitchFamily="34" charset="0"/>
              </a:rPr>
              <a:t>  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      holiday </a:t>
            </a:r>
            <a:r>
              <a:rPr lang="en-GB" sz="2800" dirty="0">
                <a:latin typeface="Euphemia" panose="020B0503040102020104" pitchFamily="34" charset="0"/>
              </a:rPr>
              <a:t>with </a:t>
            </a:r>
            <a:r>
              <a:rPr lang="en-GB" sz="2800" dirty="0" smtClean="0">
                <a:latin typeface="Euphemia" panose="020B0503040102020104" pitchFamily="34" charset="0"/>
              </a:rPr>
              <a:t>15% off </a:t>
            </a:r>
          </a:p>
          <a:p>
            <a:pPr marL="0" lvl="0" indent="0">
              <a:buNone/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is now £680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Working backwards</a:t>
            </a:r>
            <a:endParaRPr lang="en-GB" sz="4000" dirty="0">
              <a:latin typeface="Euphemia" panose="020B05030401020201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6064" y="2348333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476064" y="3637058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476063" y="4929287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869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0" y="1417638"/>
            <a:ext cx="8646459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GB" sz="3000" b="1" dirty="0">
                <a:latin typeface="Euphemia" panose="020B0503040102020104" pitchFamily="34" charset="0"/>
              </a:rPr>
              <a:t>Draw </a:t>
            </a:r>
            <a:r>
              <a:rPr lang="en-GB" sz="3000" b="1" dirty="0" smtClean="0">
                <a:latin typeface="Euphemia" panose="020B0503040102020104" pitchFamily="34" charset="0"/>
              </a:rPr>
              <a:t>ratio tables to </a:t>
            </a:r>
            <a:r>
              <a:rPr lang="en-GB" sz="3000" b="1" dirty="0">
                <a:latin typeface="Euphemia" panose="020B0503040102020104" pitchFamily="34" charset="0"/>
              </a:rPr>
              <a:t>help you work out </a:t>
            </a: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/>
              <a:tabLst>
                <a:tab pos="901700" algn="l"/>
              </a:tabLst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750</a:t>
            </a:r>
            <a:r>
              <a:rPr lang="en-GB" sz="2800" dirty="0" smtClean="0">
                <a:latin typeface="Euphemia" panose="020B0503040102020104" pitchFamily="34" charset="0"/>
              </a:rPr>
              <a:t>  computer </a:t>
            </a:r>
            <a:r>
              <a:rPr lang="en-GB" sz="2800" dirty="0">
                <a:latin typeface="Euphemia" panose="020B0503040102020104" pitchFamily="34" charset="0"/>
              </a:rPr>
              <a:t>after a </a:t>
            </a:r>
            <a:r>
              <a:rPr lang="en-GB" sz="2800" dirty="0" smtClean="0">
                <a:latin typeface="Euphemia" panose="020B0503040102020104" pitchFamily="34" charset="0"/>
              </a:rPr>
              <a:t>40% </a:t>
            </a:r>
          </a:p>
          <a:p>
            <a:pPr marL="0" lvl="0" indent="0">
              <a:buNone/>
              <a:tabLst>
                <a:tab pos="901700" algn="l"/>
              </a:tabLst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 reduction is £450</a:t>
            </a:r>
          </a:p>
          <a:p>
            <a:pPr marL="0" lv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901700" lvl="0" indent="-901700">
              <a:buAutoNum type="alphaLcParenR" startAt="2"/>
            </a:pPr>
            <a:r>
              <a:rPr lang="en-GB" sz="2800" dirty="0" smtClean="0">
                <a:latin typeface="Euphemia" panose="020B0503040102020104" pitchFamily="34" charset="0"/>
              </a:rPr>
              <a:t>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600</a:t>
            </a:r>
            <a:r>
              <a:rPr lang="en-GB" sz="2800" dirty="0" smtClean="0">
                <a:latin typeface="Euphemia" panose="020B0503040102020104" pitchFamily="34" charset="0"/>
              </a:rPr>
              <a:t>  dishwasher after </a:t>
            </a:r>
            <a:r>
              <a:rPr lang="en-GB" sz="2800" dirty="0">
                <a:latin typeface="Euphemia" panose="020B0503040102020104" pitchFamily="34" charset="0"/>
              </a:rPr>
              <a:t>a </a:t>
            </a:r>
            <a:r>
              <a:rPr lang="en-GB" sz="2800" dirty="0" smtClean="0">
                <a:latin typeface="Euphemia" panose="020B0503040102020104" pitchFamily="34" charset="0"/>
              </a:rPr>
              <a:t>20%  </a:t>
            </a:r>
          </a:p>
          <a:p>
            <a:pPr marL="0" lvl="0" indent="0">
              <a:buNone/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 reduction is £480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514350" lvl="0" indent="-514350">
              <a:buAutoNum type="alphaLcParenR" startAt="3"/>
            </a:pPr>
            <a:r>
              <a:rPr lang="en-GB" sz="2800" dirty="0" smtClean="0">
                <a:latin typeface="Euphemia" panose="020B0503040102020104" pitchFamily="34" charset="0"/>
              </a:rPr>
              <a:t>  The </a:t>
            </a:r>
            <a:r>
              <a:rPr lang="en-GB" sz="2800" dirty="0">
                <a:latin typeface="Euphemia" panose="020B0503040102020104" pitchFamily="34" charset="0"/>
              </a:rPr>
              <a:t>price of a </a:t>
            </a:r>
            <a:r>
              <a:rPr lang="en-GB" sz="2800" dirty="0" smtClean="0">
                <a:latin typeface="Euphemia" panose="020B0503040102020104" pitchFamily="34" charset="0"/>
              </a:rPr>
              <a:t>£ </a:t>
            </a:r>
            <a:r>
              <a:rPr lang="en-GB" sz="2800" b="1" dirty="0" smtClean="0">
                <a:solidFill>
                  <a:srgbClr val="FF0000"/>
                </a:solidFill>
                <a:latin typeface="Euphemia" panose="020B0503040102020104" pitchFamily="34" charset="0"/>
              </a:rPr>
              <a:t>800</a:t>
            </a:r>
            <a:r>
              <a:rPr lang="en-GB" sz="2800" dirty="0" smtClean="0">
                <a:latin typeface="Euphemia" panose="020B0503040102020104" pitchFamily="34" charset="0"/>
              </a:rPr>
              <a:t>      holiday </a:t>
            </a:r>
            <a:r>
              <a:rPr lang="en-GB" sz="2800" dirty="0">
                <a:latin typeface="Euphemia" panose="020B0503040102020104" pitchFamily="34" charset="0"/>
              </a:rPr>
              <a:t>with </a:t>
            </a:r>
            <a:r>
              <a:rPr lang="en-GB" sz="2800" dirty="0" smtClean="0">
                <a:latin typeface="Euphemia" panose="020B0503040102020104" pitchFamily="34" charset="0"/>
              </a:rPr>
              <a:t>15% off </a:t>
            </a:r>
          </a:p>
          <a:p>
            <a:pPr marL="0" lvl="0" indent="0">
              <a:buNone/>
            </a:pPr>
            <a:r>
              <a:rPr lang="en-GB" sz="2800" dirty="0">
                <a:latin typeface="Euphemia" panose="020B0503040102020104" pitchFamily="34" charset="0"/>
              </a:rPr>
              <a:t> </a:t>
            </a:r>
            <a:r>
              <a:rPr lang="en-GB" sz="2800" dirty="0" smtClean="0">
                <a:latin typeface="Euphemia" panose="020B0503040102020104" pitchFamily="34" charset="0"/>
              </a:rPr>
              <a:t>    is now £680</a:t>
            </a:r>
            <a:endParaRPr lang="en-GB" sz="2800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sz="2800" dirty="0">
              <a:latin typeface="Euphemia" panose="020B0503040102020104" pitchFamily="34" charset="0"/>
            </a:endParaRPr>
          </a:p>
          <a:p>
            <a:pPr marL="0" lvl="0" indent="0">
              <a:buNone/>
            </a:pPr>
            <a:endParaRPr lang="en-GB" sz="2000" dirty="0" smtClean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en-GB" dirty="0">
              <a:latin typeface="Euphemia" panose="020B0503040102020104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Euphemia" panose="020B0503040102020104" pitchFamily="34" charset="0"/>
              </a:rPr>
              <a:t>Working backwards</a:t>
            </a:r>
            <a:endParaRPr lang="en-GB" sz="4000" dirty="0">
              <a:latin typeface="Euphemia" panose="020B05030401020201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6064" y="2348333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476064" y="3637058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476063" y="4929287"/>
            <a:ext cx="1210235" cy="424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162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GSA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525</Words>
  <Application>Microsoft Office PowerPoint</Application>
  <PresentationFormat>On-screen Show (4:3)</PresentationFormat>
  <Paragraphs>108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GSA Theme</vt:lpstr>
      <vt:lpstr>Sale Prices</vt:lpstr>
      <vt:lpstr>Sale Prices</vt:lpstr>
      <vt:lpstr>Sale Prices</vt:lpstr>
      <vt:lpstr>Sue is looking to buy a scooter for her daughter.  She finds the one she wants on offer in two different on line stores.  The offers are as follows: </vt:lpstr>
      <vt:lpstr>Sue is looking to buy a scooter for her daughter.  She finds the one she wants on offer in two different on line stores.  The offers are as follows: </vt:lpstr>
      <vt:lpstr>PowerPoint Presentation</vt:lpstr>
      <vt:lpstr>PowerPoint Presentation</vt:lpstr>
      <vt:lpstr>Find the error…</vt:lpstr>
      <vt:lpstr>Working backwards</vt:lpstr>
      <vt:lpstr>Working backwards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 Prices</dc:title>
  <dc:creator>staff</dc:creator>
  <cp:lastModifiedBy>Elder, L</cp:lastModifiedBy>
  <cp:revision>17</cp:revision>
  <dcterms:created xsi:type="dcterms:W3CDTF">2016-02-18T10:22:36Z</dcterms:created>
  <dcterms:modified xsi:type="dcterms:W3CDTF">2018-10-04T10:22:26Z</dcterms:modified>
</cp:coreProperties>
</file>