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4" r:id="rId2"/>
    <p:sldId id="256" r:id="rId3"/>
    <p:sldId id="262" r:id="rId4"/>
    <p:sldId id="272" r:id="rId5"/>
    <p:sldId id="265" r:id="rId6"/>
    <p:sldId id="257" r:id="rId7"/>
    <p:sldId id="258" r:id="rId8"/>
    <p:sldId id="273" r:id="rId9"/>
    <p:sldId id="266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82853" autoAdjust="0"/>
  </p:normalViewPr>
  <p:slideViewPr>
    <p:cSldViewPr>
      <p:cViewPr varScale="1">
        <p:scale>
          <a:sx n="36" d="100"/>
          <a:sy n="36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14/10/2018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lesson runs</a:t>
            </a:r>
            <a:r>
              <a:rPr lang="en-GB" baseline="0" dirty="0"/>
              <a:t> fine without the bits in books however, for a more fidgety group that doesn’t cope well with a 100% whiteboard lesson and discussion, break it up with an example question following each activity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0638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Upper groups may attempt to divide</a:t>
            </a:r>
            <a:r>
              <a:rPr lang="en-GB" baseline="0" dirty="0"/>
              <a:t> the width by 2 for the smaller lengths – if they do, let them carry on! Use it as an example to demonstrate to the rest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003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893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lesson runs</a:t>
            </a:r>
            <a:r>
              <a:rPr lang="en-GB" baseline="0" dirty="0"/>
              <a:t> fine without the bits in books however, for a more fidgety group that doesn’t cope well with a 100% whiteboard lesson and discussion, break it up with an example question following each activity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482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8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8.gif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688975"/>
          </a:xfrm>
        </p:spPr>
        <p:txBody>
          <a:bodyPr/>
          <a:lstStyle/>
          <a:p>
            <a:r>
              <a:rPr lang="en-GB" sz="4000" dirty="0">
                <a:latin typeface="Trebuchet MS" panose="020B0603020202020204" pitchFamily="34" charset="0"/>
              </a:rPr>
              <a:t>Find the odd one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43000" y="2207471"/>
                <a:ext cx="1524000" cy="935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207471"/>
                <a:ext cx="1524000" cy="9357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52800" y="2133600"/>
                <a:ext cx="1981200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2133600"/>
                <a:ext cx="1981200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91200" y="2182877"/>
                <a:ext cx="1981200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182877"/>
                <a:ext cx="1981200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81000" y="4114800"/>
            <a:ext cx="8305800" cy="181588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Extension: </a:t>
            </a:r>
            <a:endParaRPr lang="en-GB" sz="2800" dirty="0" smtClean="0">
              <a:latin typeface="Trebuchet MS" panose="020B0603020202020204" pitchFamily="34" charset="0"/>
            </a:endParaRPr>
          </a:p>
          <a:p>
            <a:endParaRPr lang="en-GB" sz="2800" dirty="0">
              <a:latin typeface="Trebuchet MS" panose="020B0603020202020204" pitchFamily="34" charset="0"/>
            </a:endParaRPr>
          </a:p>
          <a:p>
            <a:r>
              <a:rPr lang="en-GB" sz="2800" dirty="0" smtClean="0">
                <a:latin typeface="Trebuchet MS" panose="020B0603020202020204" pitchFamily="34" charset="0"/>
              </a:rPr>
              <a:t>Can </a:t>
            </a:r>
            <a:r>
              <a:rPr lang="en-GB" sz="2800" dirty="0">
                <a:latin typeface="Trebuchet MS" panose="020B0603020202020204" pitchFamily="34" charset="0"/>
              </a:rPr>
              <a:t>you make another question that would give the same answer?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0906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485900" y="838200"/>
            <a:ext cx="6172200" cy="180000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7400" y="3243876"/>
                <a:ext cx="7620000" cy="669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latin typeface="Trebuchet MS" panose="020B0603020202020204" pitchFamily="34" charset="0"/>
                  </a:rPr>
                  <a:t>A rectangle has width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800" dirty="0">
                    <a:latin typeface="Trebuchet MS" panose="020B0603020202020204" pitchFamily="34" charset="0"/>
                  </a:rPr>
                  <a:t> and height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00" y="3243876"/>
                <a:ext cx="7620000" cy="669222"/>
              </a:xfrm>
              <a:prstGeom prst="rect">
                <a:avLst/>
              </a:prstGeom>
              <a:blipFill rotWithShape="1">
                <a:blip r:embed="rId3"/>
                <a:stretch>
                  <a:fillRect t="-1818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5400" y="431358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Label a diagram with the information you have been given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" y="5304189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Are there any other lengths you know?</a:t>
            </a:r>
          </a:p>
          <a:p>
            <a:pPr algn="ctr"/>
            <a:endParaRPr lang="en-GB" sz="2800" dirty="0">
              <a:latin typeface="Trebuchet MS" panose="020B0603020202020204" pitchFamily="34" charset="0"/>
            </a:endParaRPr>
          </a:p>
          <a:p>
            <a:pPr algn="ctr"/>
            <a:r>
              <a:rPr lang="en-GB" sz="2800" dirty="0">
                <a:latin typeface="Trebuchet MS" panose="020B0603020202020204" pitchFamily="34" charset="0"/>
              </a:rPr>
              <a:t>Add them to your diagram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679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485900" y="838200"/>
            <a:ext cx="6172200" cy="180000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20564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How could we calculate the perimeter of this shape?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1917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Write an expression for the perimeter of the shape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877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Give your answer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7400" y="3243876"/>
                <a:ext cx="7620000" cy="669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latin typeface="Trebuchet MS" panose="020B0603020202020204" pitchFamily="34" charset="0"/>
                  </a:rPr>
                  <a:t>A rectangle has width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800" dirty="0">
                    <a:latin typeface="Trebuchet MS" panose="020B0603020202020204" pitchFamily="34" charset="0"/>
                  </a:rPr>
                  <a:t> and height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00" y="3243876"/>
                <a:ext cx="7620000" cy="669222"/>
              </a:xfrm>
              <a:prstGeom prst="rect">
                <a:avLst/>
              </a:prstGeom>
              <a:blipFill rotWithShape="1">
                <a:blip r:embed="rId3"/>
                <a:stretch>
                  <a:fillRect t="-1818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3686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64052"/>
          <a:stretch/>
        </p:blipFill>
        <p:spPr>
          <a:xfrm>
            <a:off x="279797" y="4220267"/>
            <a:ext cx="3911203" cy="1390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8079"/>
          <a:stretch/>
        </p:blipFill>
        <p:spPr>
          <a:xfrm rot="16200000">
            <a:off x="6096794" y="304007"/>
            <a:ext cx="1295400" cy="4344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53712"/>
          <a:stretch/>
        </p:blipFill>
        <p:spPr>
          <a:xfrm rot="16200000">
            <a:off x="6107863" y="2803381"/>
            <a:ext cx="1390650" cy="4224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58416" b="10130"/>
          <a:stretch/>
        </p:blipFill>
        <p:spPr>
          <a:xfrm>
            <a:off x="152400" y="1828800"/>
            <a:ext cx="4163785" cy="12954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304801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In pairs compare the following methods, how have they formed their expression?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6096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Think – are all the brackets necessary?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083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0" y="1828800"/>
                <a:ext cx="7620000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latin typeface="Trebuchet MS" panose="020B0603020202020204" pitchFamily="34" charset="0"/>
                  </a:rPr>
                  <a:t>A rectangle has width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800" dirty="0">
                    <a:latin typeface="Trebuchet MS" panose="020B0603020202020204" pitchFamily="34" charset="0"/>
                  </a:rPr>
                  <a:t> and height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828800"/>
                <a:ext cx="7620000" cy="704295"/>
              </a:xfrm>
              <a:prstGeom prst="rect">
                <a:avLst/>
              </a:prstGeom>
              <a:blipFill rotWithShape="1">
                <a:blip r:embed="rId4"/>
                <a:stretch>
                  <a:fillRect b="-94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28194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By drawing a diagram to represent the question, write an expression for the perimeter of the shape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418653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Give your answer as a single fraction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7700" y="35296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Trebuchet MS" panose="020B0603020202020204" pitchFamily="34" charset="0"/>
              </a:rPr>
              <a:t>In your </a:t>
            </a:r>
            <a:r>
              <a:rPr lang="en-GB" sz="4000" dirty="0" smtClean="0">
                <a:latin typeface="Trebuchet MS" panose="020B0603020202020204" pitchFamily="34" charset="0"/>
              </a:rPr>
              <a:t>books</a:t>
            </a:r>
          </a:p>
          <a:p>
            <a:pPr algn="ctr"/>
            <a:r>
              <a:rPr lang="en-GB" sz="3200" dirty="0" smtClean="0">
                <a:latin typeface="Trebuchet MS" panose="020B0603020202020204" pitchFamily="34" charset="0"/>
              </a:rPr>
              <a:t>Title: Perimeters with algebraic fractions</a:t>
            </a:r>
            <a:endParaRPr lang="en-GB" sz="32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252" y="5317067"/>
            <a:ext cx="9177867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rebuchet MS" panose="020B0603020202020204" pitchFamily="34" charset="0"/>
              </a:rPr>
              <a:t>Extension: What is the area of the rectangle?</a:t>
            </a:r>
          </a:p>
        </p:txBody>
      </p:sp>
      <p:pic>
        <p:nvPicPr>
          <p:cNvPr id="8" name="Picture 14" descr="j0213507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44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9800" y="1219200"/>
            <a:ext cx="4724400" cy="1676400"/>
            <a:chOff x="1828800" y="3124200"/>
            <a:chExt cx="4724400" cy="16764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828800" y="39624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4191000" y="39624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048000" y="31242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04800" y="228600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This shape is made from three identical rectangles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000" y="3276600"/>
                <a:ext cx="7620000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latin typeface="Trebuchet MS" panose="020B0603020202020204" pitchFamily="34" charset="0"/>
                  </a:rPr>
                  <a:t>The rectangles have width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800" dirty="0">
                    <a:latin typeface="Trebuchet MS" panose="020B0603020202020204" pitchFamily="34" charset="0"/>
                  </a:rPr>
                  <a:t> and height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276600"/>
                <a:ext cx="7620000" cy="704295"/>
              </a:xfrm>
              <a:prstGeom prst="rect">
                <a:avLst/>
              </a:prstGeom>
              <a:blipFill rotWithShape="1">
                <a:blip r:embed="rId4"/>
                <a:stretch>
                  <a:fillRect b="-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0" y="434631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Label your diagram with the information you have been given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5336913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Are there any other lengths you know?</a:t>
            </a:r>
          </a:p>
          <a:p>
            <a:pPr algn="ctr"/>
            <a:endParaRPr lang="en-GB" sz="2800" dirty="0">
              <a:latin typeface="Trebuchet MS" panose="020B0603020202020204" pitchFamily="34" charset="0"/>
            </a:endParaRPr>
          </a:p>
          <a:p>
            <a:pPr algn="ctr"/>
            <a:r>
              <a:rPr lang="en-GB" sz="2800" dirty="0">
                <a:latin typeface="Trebuchet MS" panose="020B0603020202020204" pitchFamily="34" charset="0"/>
              </a:rPr>
              <a:t>Add them to your diagram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628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9800" y="1219200"/>
            <a:ext cx="4724400" cy="1676400"/>
            <a:chOff x="1828800" y="3124200"/>
            <a:chExt cx="4724400" cy="16764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828800" y="39624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4191000" y="39624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048000" y="31242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6200" y="4267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How could we calculate the perimeter of this shape?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" y="525333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Write an expression for the perimeter of the shape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593913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Give your answer as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2000" y="3276600"/>
                <a:ext cx="7620000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latin typeface="Trebuchet MS" panose="020B0603020202020204" pitchFamily="34" charset="0"/>
                  </a:rPr>
                  <a:t>The rectangles have width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800" dirty="0">
                    <a:latin typeface="Trebuchet MS" panose="020B0603020202020204" pitchFamily="34" charset="0"/>
                  </a:rPr>
                  <a:t> and height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276600"/>
                <a:ext cx="7620000" cy="704295"/>
              </a:xfrm>
              <a:prstGeom prst="rect">
                <a:avLst/>
              </a:prstGeom>
              <a:blipFill rotWithShape="1">
                <a:blip r:embed="rId4"/>
                <a:stretch>
                  <a:fillRect b="-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04800" y="228600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This shape is made from three identical rectangles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50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1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latin typeface="Trebuchet MS" panose="020B0603020202020204" pitchFamily="34" charset="0"/>
              </a:rPr>
              <a:t>Comparing methods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What measurements did you add together to find the perimeter?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Did we all add the same lengths?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Are we all correct?</a:t>
            </a:r>
          </a:p>
          <a:p>
            <a:pPr marL="0" indent="0" algn="ctr">
              <a:buNone/>
            </a:pPr>
            <a:endParaRPr lang="en-GB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latin typeface="Trebuchet MS" panose="020B0603020202020204" pitchFamily="34" charset="0"/>
              </a:rPr>
              <a:t>Which was the most efficient method?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850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0" y="3345436"/>
                <a:ext cx="7620000" cy="701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latin typeface="Trebuchet MS" panose="020B0603020202020204" pitchFamily="34" charset="0"/>
                  </a:rPr>
                  <a:t>Each rectangle has width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>
                    <a:latin typeface="Trebuchet MS" panose="020B0603020202020204" pitchFamily="34" charset="0"/>
                  </a:rPr>
                  <a:t> and height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28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345436"/>
                <a:ext cx="7620000" cy="701602"/>
              </a:xfrm>
              <a:prstGeom prst="rect">
                <a:avLst/>
              </a:prstGeom>
              <a:blipFill rotWithShape="1">
                <a:blip r:embed="rId4"/>
                <a:stretch>
                  <a:fillRect b="-1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4191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By drawing a diagram to represent the question, write an expression for the perimeter of the shape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32953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Give your answer as a single fraction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1600" y="2286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Trebuchet MS" panose="020B0603020202020204" pitchFamily="34" charset="0"/>
              </a:rPr>
              <a:t>In your </a:t>
            </a:r>
            <a:r>
              <a:rPr lang="en-GB" sz="3600" dirty="0" smtClean="0">
                <a:latin typeface="Trebuchet MS" panose="020B0603020202020204" pitchFamily="34" charset="0"/>
              </a:rPr>
              <a:t>books</a:t>
            </a:r>
            <a:endParaRPr lang="en-GB" sz="3600" dirty="0"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6167735"/>
            <a:ext cx="8305800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Trebuchet MS" panose="020B0603020202020204" pitchFamily="34" charset="0"/>
              </a:rPr>
              <a:t>Extension: What is the area of the shape?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209800" y="1219200"/>
            <a:ext cx="4724400" cy="1676400"/>
            <a:chOff x="1828800" y="3124200"/>
            <a:chExt cx="4724400" cy="1676400"/>
          </a:xfrm>
        </p:grpSpPr>
        <p:sp>
          <p:nvSpPr>
            <p:cNvPr id="8" name="Rectangle 7"/>
            <p:cNvSpPr/>
            <p:nvPr/>
          </p:nvSpPr>
          <p:spPr bwMode="auto">
            <a:xfrm>
              <a:off x="1828800" y="39624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191000" y="39624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048000" y="3124200"/>
              <a:ext cx="2362200" cy="838200"/>
            </a:xfrm>
            <a:prstGeom prst="rect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pic>
        <p:nvPicPr>
          <p:cNvPr id="14" name="Picture 14" descr="j0213507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27013"/>
            <a:ext cx="1213843" cy="86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453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</TotalTime>
  <Words>521</Words>
  <Application>Microsoft Office PowerPoint</Application>
  <PresentationFormat>On-screen Show (4:3)</PresentationFormat>
  <Paragraphs>55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1_Default Design</vt:lpstr>
      <vt:lpstr>Find the odd one 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Comparing methods 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Elder, L</cp:lastModifiedBy>
  <cp:revision>127</cp:revision>
  <cp:lastPrinted>1601-01-01T00:00:00Z</cp:lastPrinted>
  <dcterms:created xsi:type="dcterms:W3CDTF">1601-01-01T00:00:00Z</dcterms:created>
  <dcterms:modified xsi:type="dcterms:W3CDTF">2018-10-14T18:43:20Z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