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780" r:id="rId11"/>
    <p:sldMasterId id="2147483792" r:id="rId12"/>
    <p:sldMasterId id="2147483804" r:id="rId13"/>
    <p:sldMasterId id="2147483816" r:id="rId14"/>
    <p:sldMasterId id="2147483828" r:id="rId15"/>
    <p:sldMasterId id="2147483876" r:id="rId16"/>
  </p:sldMasterIdLst>
  <p:notesMasterIdLst>
    <p:notesMasterId r:id="rId46"/>
  </p:notesMasterIdLst>
  <p:handoutMasterIdLst>
    <p:handoutMasterId r:id="rId47"/>
  </p:handoutMasterIdLst>
  <p:sldIdLst>
    <p:sldId id="390" r:id="rId17"/>
    <p:sldId id="392" r:id="rId18"/>
    <p:sldId id="258" r:id="rId19"/>
    <p:sldId id="302" r:id="rId20"/>
    <p:sldId id="303" r:id="rId21"/>
    <p:sldId id="304" r:id="rId22"/>
    <p:sldId id="393" r:id="rId23"/>
    <p:sldId id="394" r:id="rId24"/>
    <p:sldId id="395" r:id="rId25"/>
    <p:sldId id="260" r:id="rId26"/>
    <p:sldId id="261" r:id="rId27"/>
    <p:sldId id="262" r:id="rId28"/>
    <p:sldId id="305" r:id="rId29"/>
    <p:sldId id="264" r:id="rId30"/>
    <p:sldId id="353" r:id="rId31"/>
    <p:sldId id="265" r:id="rId32"/>
    <p:sldId id="351" r:id="rId33"/>
    <p:sldId id="306" r:id="rId34"/>
    <p:sldId id="389" r:id="rId35"/>
    <p:sldId id="266" r:id="rId36"/>
    <p:sldId id="267" r:id="rId37"/>
    <p:sldId id="268" r:id="rId38"/>
    <p:sldId id="269" r:id="rId39"/>
    <p:sldId id="270" r:id="rId40"/>
    <p:sldId id="271" r:id="rId41"/>
    <p:sldId id="272" r:id="rId42"/>
    <p:sldId id="275" r:id="rId43"/>
    <p:sldId id="276" r:id="rId44"/>
    <p:sldId id="277" r:id="rId4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944" y="-4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notesMaster" Target="notesMasters/notesMaster1.xml"/><Relationship Id="rId20" Type="http://schemas.openxmlformats.org/officeDocument/2006/relationships/slide" Target="slides/slide4.xml"/><Relationship Id="rId41"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A959D0E-3C90-4330-B794-3BE2D6F880FA}" type="datetimeFigureOut">
              <a:rPr lang="en-GB" smtClean="0"/>
              <a:t>26/10/2018</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556224FD-8FC7-40AB-B36A-714408BCFD31}" type="slidenum">
              <a:rPr lang="en-GB" smtClean="0"/>
              <a:t>‹#›</a:t>
            </a:fld>
            <a:endParaRPr lang="en-GB"/>
          </a:p>
        </p:txBody>
      </p:sp>
    </p:spTree>
    <p:extLst>
      <p:ext uri="{BB962C8B-B14F-4D97-AF65-F5344CB8AC3E}">
        <p14:creationId xmlns:p14="http://schemas.microsoft.com/office/powerpoint/2010/main" val="3558354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55E5FC9-55C2-4B57-B772-84DD5225D0B7}" type="datetimeFigureOut">
              <a:rPr lang="en-GB" smtClean="0"/>
              <a:t>26/10/2018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24C1A6B-DC1E-4EA5-91F9-C12F9234AB55}" type="slidenum">
              <a:rPr lang="en-GB" smtClean="0"/>
              <a:t>‹#›</a:t>
            </a:fld>
            <a:endParaRPr lang="en-GB"/>
          </a:p>
        </p:txBody>
      </p:sp>
    </p:spTree>
    <p:extLst>
      <p:ext uri="{BB962C8B-B14F-4D97-AF65-F5344CB8AC3E}">
        <p14:creationId xmlns:p14="http://schemas.microsoft.com/office/powerpoint/2010/main" val="1697737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628C"/>
                </a:solidFill>
              </a:rPr>
              <a:t>The essential idea behind mastery is that </a:t>
            </a:r>
            <a:r>
              <a:rPr lang="en-GB" sz="1200" b="1" i="1" dirty="0">
                <a:solidFill>
                  <a:srgbClr val="00628C"/>
                </a:solidFill>
              </a:rPr>
              <a:t>all children </a:t>
            </a:r>
            <a:r>
              <a:rPr lang="en-GB" sz="1200" dirty="0">
                <a:solidFill>
                  <a:srgbClr val="00628C"/>
                </a:solidFill>
              </a:rPr>
              <a:t>need a </a:t>
            </a:r>
            <a:r>
              <a:rPr lang="en-GB" sz="1200" b="1" i="1" dirty="0">
                <a:solidFill>
                  <a:srgbClr val="00628C"/>
                </a:solidFill>
              </a:rPr>
              <a:t>deep understanding of the mathematics they </a:t>
            </a:r>
            <a:r>
              <a:rPr lang="en-GB" sz="1200" dirty="0">
                <a:solidFill>
                  <a:srgbClr val="00628C"/>
                </a:solidFill>
              </a:rPr>
              <a:t>are learning.</a:t>
            </a:r>
          </a:p>
          <a:p>
            <a:endParaRPr lang="en-GB" dirty="0"/>
          </a:p>
          <a:p>
            <a:pPr marL="514350" indent="-514350">
              <a:buAutoNum type="arabicPeriod"/>
            </a:pPr>
            <a:r>
              <a:rPr lang="en-GB" sz="1200" b="1" dirty="0">
                <a:solidFill>
                  <a:srgbClr val="00628C"/>
                </a:solidFill>
              </a:rPr>
              <a:t>	A mastery approach; a set of principles and beliefs.</a:t>
            </a:r>
          </a:p>
          <a:p>
            <a:pPr marL="446088" indent="0"/>
            <a:r>
              <a:rPr lang="en-GB" sz="1200" dirty="0">
                <a:solidFill>
                  <a:srgbClr val="00628C"/>
                </a:solidFill>
              </a:rPr>
              <a:t>This includes a belief that all pupils are capable of understanding and doing mathematics, given sufficient time. Pupils are neither ‘born with the maths gene’ nor ‘just no good at maths.’ With good teaching, appropriate resources, effort and a ‘can do’ attitude all children can achieve in and enjoy mathematics.</a:t>
            </a:r>
          </a:p>
          <a:p>
            <a:endParaRPr lang="en-GB" dirty="0"/>
          </a:p>
          <a:p>
            <a:pPr marL="0" indent="0"/>
            <a:r>
              <a:rPr lang="en-GB" sz="1200" b="1" dirty="0">
                <a:solidFill>
                  <a:srgbClr val="00628C"/>
                </a:solidFill>
              </a:rPr>
              <a:t>2. 	A mastery curriculum</a:t>
            </a:r>
          </a:p>
          <a:p>
            <a:pPr marL="358775" indent="0"/>
            <a:r>
              <a:rPr lang="en-GB" sz="1200" dirty="0">
                <a:solidFill>
                  <a:srgbClr val="00628C"/>
                </a:solidFill>
              </a:rPr>
              <a:t>One set of mathematical concepts and big ideas for all. All pupils need access to these concepts and ideas and to the rich connections between them. There is no such thing as ‘special needs mathematics’ or ‘gifted and talented mathematics’. Mathematics is mathematics and the key ideas and building blocks are important for everyone.</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628C"/>
                </a:solidFill>
              </a:rPr>
              <a:t>3. 	Teaching for mastery: a set of pedagogic practices </a:t>
            </a:r>
            <a:r>
              <a:rPr lang="en-GB" sz="1200" dirty="0">
                <a:solidFill>
                  <a:srgbClr val="00628C"/>
                </a:solidFill>
              </a:rPr>
              <a:t>that keep the class working together on the same topic, whilst at the same time addressing the need for all pupils to master the curriculum. Challenge is provided through depth rather than acceleration into new content. More time is spent on teaching topics to allow for the development of depth. Carefully crafted lesson design provides a </a:t>
            </a:r>
            <a:r>
              <a:rPr lang="en-GB" sz="1200" dirty="0" err="1">
                <a:solidFill>
                  <a:srgbClr val="00628C"/>
                </a:solidFill>
              </a:rPr>
              <a:t>scaffolded</a:t>
            </a:r>
            <a:r>
              <a:rPr lang="en-GB" sz="1200" dirty="0">
                <a:solidFill>
                  <a:srgbClr val="00628C"/>
                </a:solidFill>
              </a:rPr>
              <a:t>, conceptual journey through the mathematics, engaging pupils in reasoning and the development of mathematical thinking.</a:t>
            </a:r>
          </a:p>
          <a:p>
            <a:endParaRPr lang="en-GB" dirty="0"/>
          </a:p>
          <a:p>
            <a:r>
              <a:rPr lang="en-GB" sz="1200" b="1" dirty="0">
                <a:solidFill>
                  <a:srgbClr val="00628C"/>
                </a:solidFill>
              </a:rPr>
              <a:t>4. 	Achieving mastery of particular topics and areas of mathematics.</a:t>
            </a:r>
          </a:p>
          <a:p>
            <a:pPr marL="358775" indent="0"/>
            <a:r>
              <a:rPr lang="en-GB" sz="1200" dirty="0">
                <a:solidFill>
                  <a:srgbClr val="00628C"/>
                </a:solidFill>
              </a:rPr>
              <a:t>Mastery is not just being able to memorise key facts and procedures and answer test questions accurately and quickly. It involves knowing ‘why’ as well as knowing ‘that’ and knowing ‘how.’ It means being able to use one’s knowledge appropriately, flexibly and creatively and to apply it in new and unfamiliar situations.</a:t>
            </a:r>
          </a:p>
          <a:p>
            <a:endParaRPr lang="en-GB" dirty="0"/>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917280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document is an attempt to distil some important aspects of what teaching for mastery at Key Stages 3 and 4 might look like and results from ideas generated during the planning of the Secondary Teaching for </a:t>
            </a:r>
            <a:r>
              <a:rPr lang="en-GB" sz="1200" kern="1200" dirty="0" smtClean="0">
                <a:solidFill>
                  <a:schemeClr val="tx1"/>
                </a:solidFill>
                <a:effectLst/>
                <a:latin typeface="+mn-lt"/>
                <a:ea typeface="+mn-ea"/>
                <a:cs typeface="+mn-cs"/>
              </a:rPr>
              <a:t>Mastery</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165294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4180068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 big ideas </a:t>
            </a:r>
            <a:r>
              <a:rPr lang="en-GB" dirty="0" smtClean="0"/>
              <a:t>from Mastery </a:t>
            </a:r>
            <a:r>
              <a:rPr lang="en-GB" dirty="0"/>
              <a:t>Specialist</a:t>
            </a:r>
            <a:r>
              <a:rPr lang="en-GB" baseline="0" dirty="0"/>
              <a:t> Programme</a:t>
            </a:r>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3073293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a:t>
            </a:r>
            <a:r>
              <a:rPr lang="en-GB" baseline="0" dirty="0" smtClean="0"/>
              <a:t> Year 10 Autumn 2 Lesson 2 </a:t>
            </a:r>
            <a:endParaRPr lang="en-GB" dirty="0"/>
          </a:p>
        </p:txBody>
      </p:sp>
      <p:sp>
        <p:nvSpPr>
          <p:cNvPr id="4" name="Slide Number Placeholder 3"/>
          <p:cNvSpPr>
            <a:spLocks noGrp="1"/>
          </p:cNvSpPr>
          <p:nvPr>
            <p:ph type="sldNum" sz="quarter" idx="10"/>
          </p:nvPr>
        </p:nvSpPr>
        <p:spPr/>
        <p:txBody>
          <a:bodyPr/>
          <a:lstStyle/>
          <a:p>
            <a:fld id="{F2261BCA-9E8D-47AE-B19E-2A056DF5B60B}"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1916295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161749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Reflect</a:t>
            </a:r>
            <a:r>
              <a:rPr lang="en-GB" baseline="0" dirty="0" smtClean="0"/>
              <a:t> </a:t>
            </a:r>
            <a:r>
              <a:rPr lang="en-GB" baseline="0" dirty="0"/>
              <a:t>on lesson – how does it differ to what would normally be taught?</a:t>
            </a:r>
          </a:p>
          <a:p>
            <a:endParaRPr lang="en-GB" dirty="0"/>
          </a:p>
        </p:txBody>
      </p:sp>
      <p:sp>
        <p:nvSpPr>
          <p:cNvPr id="4" name="Slide Number Placeholder 3"/>
          <p:cNvSpPr>
            <a:spLocks noGrp="1"/>
          </p:cNvSpPr>
          <p:nvPr>
            <p:ph type="sldNum" sz="quarter" idx="10"/>
          </p:nvPr>
        </p:nvSpPr>
        <p:spPr/>
        <p:txBody>
          <a:bodyPr/>
          <a:lstStyle/>
          <a:p>
            <a:fld id="{5E7E5CE8-4D9B-4B90-B04D-856B84F69FD8}"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2823267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Approaching Algebra Arithmetically ATM Publication 2010</a:t>
            </a:r>
          </a:p>
        </p:txBody>
      </p:sp>
      <p:sp>
        <p:nvSpPr>
          <p:cNvPr id="4" name="Slide Number Placeholder 3"/>
          <p:cNvSpPr>
            <a:spLocks noGrp="1"/>
          </p:cNvSpPr>
          <p:nvPr>
            <p:ph type="sldNum" sz="quarter" idx="10"/>
          </p:nvPr>
        </p:nvSpPr>
        <p:spPr/>
        <p:txBody>
          <a:bodyPr/>
          <a:lstStyle/>
          <a:p>
            <a:fld id="{6F5DF69B-DA99-41B7-9A8B-65D823850C18}"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489956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Ban </a:t>
            </a:r>
            <a:r>
              <a:rPr lang="en-GB" dirty="0" err="1"/>
              <a:t>Har</a:t>
            </a:r>
            <a:r>
              <a:rPr lang="en-GB" dirty="0"/>
              <a:t> : Bar Modelling a Problem Solving tool (2010)</a:t>
            </a:r>
          </a:p>
          <a:p>
            <a:endParaRPr lang="en-GB" dirty="0"/>
          </a:p>
        </p:txBody>
      </p:sp>
      <p:sp>
        <p:nvSpPr>
          <p:cNvPr id="4" name="Slide Number Placeholder 3"/>
          <p:cNvSpPr>
            <a:spLocks noGrp="1"/>
          </p:cNvSpPr>
          <p:nvPr>
            <p:ph type="sldNum" sz="quarter" idx="10"/>
          </p:nvPr>
        </p:nvSpPr>
        <p:spPr/>
        <p:txBody>
          <a:bodyPr/>
          <a:lstStyle/>
          <a:p>
            <a:fld id="{6F5DF69B-DA99-41B7-9A8B-65D823850C18}"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1562970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Kho, T.H. (1987) Mathematical models</a:t>
            </a:r>
            <a:r>
              <a:rPr lang="en-GB" baseline="0" dirty="0"/>
              <a:t> for solving arithmetic problems.</a:t>
            </a:r>
          </a:p>
          <a:p>
            <a:r>
              <a:rPr lang="en-GB" baseline="0" dirty="0"/>
              <a:t>In Proceedings of the Fourth South East Asian Conference on Mathematics (SEACME)</a:t>
            </a:r>
            <a:endParaRPr lang="en-GB" dirty="0"/>
          </a:p>
        </p:txBody>
      </p:sp>
      <p:sp>
        <p:nvSpPr>
          <p:cNvPr id="4" name="Slide Number Placeholder 3"/>
          <p:cNvSpPr>
            <a:spLocks noGrp="1"/>
          </p:cNvSpPr>
          <p:nvPr>
            <p:ph type="sldNum" sz="quarter" idx="10"/>
          </p:nvPr>
        </p:nvSpPr>
        <p:spPr/>
        <p:txBody>
          <a:bodyPr/>
          <a:lstStyle/>
          <a:p>
            <a:fld id="{6F5DF69B-DA99-41B7-9A8B-65D823850C18}"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3824987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endParaRPr lang="en-GB" altLang="en-US" dirty="0"/>
          </a:p>
        </p:txBody>
      </p:sp>
      <p:sp>
        <p:nvSpPr>
          <p:cNvPr id="30724"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6pPr>
            <a:lvl7pPr marL="29718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7pPr>
            <a:lvl8pPr marL="34290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8pPr>
            <a:lvl9pPr marL="38862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9pPr>
          </a:lstStyle>
          <a:p>
            <a:pPr eaLnBrk="1" hangingPunct="1"/>
            <a:endParaRPr lang="en-US" altLang="en-US" sz="1200">
              <a:solidFill>
                <a:prstClr val="black"/>
              </a:solidFill>
            </a:endParaRPr>
          </a:p>
        </p:txBody>
      </p:sp>
    </p:spTree>
    <p:extLst>
      <p:ext uri="{BB962C8B-B14F-4D97-AF65-F5344CB8AC3E}">
        <p14:creationId xmlns:p14="http://schemas.microsoft.com/office/powerpoint/2010/main" val="2034333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GB" altLang="en-US" baseline="0" dirty="0">
                <a:solidFill>
                  <a:schemeClr val="tx2"/>
                </a:solidFill>
              </a:rPr>
              <a:t>variable nature of some not all expressions or letters.</a:t>
            </a:r>
            <a:endParaRPr lang="en-US" altLang="en-US" dirty="0"/>
          </a:p>
        </p:txBody>
      </p:sp>
      <p:sp>
        <p:nvSpPr>
          <p:cNvPr id="29700"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6pPr>
            <a:lvl7pPr marL="29718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7pPr>
            <a:lvl8pPr marL="34290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8pPr>
            <a:lvl9pPr marL="38862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9pPr>
          </a:lstStyle>
          <a:p>
            <a:pPr eaLnBrk="1" hangingPunct="1"/>
            <a:endParaRPr lang="en-US" altLang="en-US" sz="1200">
              <a:solidFill>
                <a:prstClr val="black"/>
              </a:solidFill>
            </a:endParaRPr>
          </a:p>
        </p:txBody>
      </p:sp>
    </p:spTree>
    <p:extLst>
      <p:ext uri="{BB962C8B-B14F-4D97-AF65-F5344CB8AC3E}">
        <p14:creationId xmlns:p14="http://schemas.microsoft.com/office/powerpoint/2010/main" val="40774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(10</a:t>
            </a:r>
            <a:r>
              <a:rPr lang="en-US" baseline="0" dirty="0"/>
              <a:t> </a:t>
            </a:r>
            <a:r>
              <a:rPr lang="en-US" baseline="0" dirty="0" err="1"/>
              <a:t>mins</a:t>
            </a:r>
            <a:r>
              <a:rPr lang="en-US" baseline="0" dirty="0"/>
              <a:t>) </a:t>
            </a:r>
            <a:r>
              <a:rPr lang="mr-IN" baseline="0" dirty="0"/>
              <a:t>…</a:t>
            </a:r>
            <a:r>
              <a:rPr lang="en-GB" baseline="0" dirty="0"/>
              <a:t> two resources focusing on solving simultaneous equations</a:t>
            </a:r>
          </a:p>
          <a:p>
            <a:r>
              <a:rPr lang="en-GB" baseline="0" dirty="0"/>
              <a:t>What are these examples examples of?</a:t>
            </a:r>
          </a:p>
          <a:p>
            <a:r>
              <a:rPr lang="en-GB" baseline="0" dirty="0"/>
              <a:t>Which question is the easiest/hardest?</a:t>
            </a:r>
          </a:p>
          <a:p>
            <a:r>
              <a:rPr lang="en-GB" baseline="0" dirty="0"/>
              <a:t>What is the key learning point(s)?</a:t>
            </a:r>
          </a:p>
          <a:p>
            <a:r>
              <a:rPr lang="en-GB" baseline="0" dirty="0"/>
              <a:t>How many lessons?</a:t>
            </a:r>
          </a:p>
          <a:p>
            <a:endParaRPr lang="en-GB" baseline="0" dirty="0"/>
          </a:p>
          <a:p>
            <a:r>
              <a:rPr lang="en-GB" baseline="0" dirty="0"/>
              <a:t>Notice: They are all ‘standard’</a:t>
            </a:r>
            <a:endParaRPr lang="en-US" dirty="0"/>
          </a:p>
        </p:txBody>
      </p:sp>
      <p:sp>
        <p:nvSpPr>
          <p:cNvPr id="4" name="Slide Number Placeholder 3"/>
          <p:cNvSpPr>
            <a:spLocks noGrp="1"/>
          </p:cNvSpPr>
          <p:nvPr>
            <p:ph type="sldNum" sz="quarter" idx="10"/>
          </p:nvPr>
        </p:nvSpPr>
        <p:spPr/>
        <p:txBody>
          <a:bodyPr/>
          <a:lstStyle/>
          <a:p>
            <a:fld id="{0E458508-BA74-4644-9AEC-037C95805E5D}" type="slidenum">
              <a:rPr lang="en-GB" smtClean="0">
                <a:solidFill>
                  <a:prstClr val="black"/>
                </a:solidFill>
              </a:rPr>
              <a:pPr/>
              <a:t>28</a:t>
            </a:fld>
            <a:endParaRPr lang="en-GB" dirty="0">
              <a:solidFill>
                <a:prstClr val="black"/>
              </a:solidFill>
            </a:endParaRPr>
          </a:p>
        </p:txBody>
      </p:sp>
    </p:spTree>
    <p:extLst>
      <p:ext uri="{BB962C8B-B14F-4D97-AF65-F5344CB8AC3E}">
        <p14:creationId xmlns:p14="http://schemas.microsoft.com/office/powerpoint/2010/main" val="271523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Compare and contrast with these questions </a:t>
            </a:r>
            <a:r>
              <a:rPr lang="mr-IN" baseline="0" dirty="0"/>
              <a:t>…</a:t>
            </a:r>
            <a:endParaRPr lang="en-GB" baseline="0" dirty="0"/>
          </a:p>
          <a:p>
            <a:endParaRPr lang="en-GB" baseline="0" dirty="0"/>
          </a:p>
          <a:p>
            <a:r>
              <a:rPr lang="en-GB" baseline="0" dirty="0"/>
              <a:t>What are these examples examples of?</a:t>
            </a:r>
          </a:p>
          <a:p>
            <a:r>
              <a:rPr lang="en-GB" baseline="0" dirty="0"/>
              <a:t>Which question is the easiest/hardest?</a:t>
            </a:r>
          </a:p>
          <a:p>
            <a:r>
              <a:rPr lang="en-GB" baseline="0" dirty="0"/>
              <a:t>What is the key learning point(s)?</a:t>
            </a:r>
          </a:p>
          <a:p>
            <a:r>
              <a:rPr lang="en-GB" baseline="0" dirty="0"/>
              <a:t>How many lessons?</a:t>
            </a:r>
          </a:p>
          <a:p>
            <a:endParaRPr lang="en-GB" baseline="0" dirty="0"/>
          </a:p>
          <a:p>
            <a:r>
              <a:rPr lang="en-GB" baseline="0" dirty="0"/>
              <a:t>Notice: They are a mixture of ‘standard’ and non-standard (c, d, e, g)</a:t>
            </a:r>
            <a:endParaRPr lang="en-US" dirty="0"/>
          </a:p>
          <a:p>
            <a:endParaRPr lang="en-US" dirty="0"/>
          </a:p>
        </p:txBody>
      </p:sp>
      <p:sp>
        <p:nvSpPr>
          <p:cNvPr id="4" name="Slide Number Placeholder 3"/>
          <p:cNvSpPr>
            <a:spLocks noGrp="1"/>
          </p:cNvSpPr>
          <p:nvPr>
            <p:ph type="sldNum" sz="quarter" idx="10"/>
          </p:nvPr>
        </p:nvSpPr>
        <p:spPr/>
        <p:txBody>
          <a:bodyPr/>
          <a:lstStyle/>
          <a:p>
            <a:fld id="{0E458508-BA74-4644-9AEC-037C95805E5D}" type="slidenum">
              <a:rPr lang="en-GB" smtClean="0">
                <a:solidFill>
                  <a:prstClr val="black"/>
                </a:solidFill>
              </a:rPr>
              <a:pPr/>
              <a:t>29</a:t>
            </a:fld>
            <a:endParaRPr lang="en-GB" dirty="0">
              <a:solidFill>
                <a:prstClr val="black"/>
              </a:solidFill>
            </a:endParaRPr>
          </a:p>
        </p:txBody>
      </p:sp>
    </p:spTree>
    <p:extLst>
      <p:ext uri="{BB962C8B-B14F-4D97-AF65-F5344CB8AC3E}">
        <p14:creationId xmlns:p14="http://schemas.microsoft.com/office/powerpoint/2010/main" val="1386214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7938" y="-14288"/>
            <a:ext cx="9144000" cy="6858001"/>
          </a:xfrm>
          <a:prstGeom prst="rect">
            <a:avLst/>
          </a:prstGeom>
          <a:noFill/>
          <a:ln w="9525">
            <a:noFill/>
            <a:miter lim="800000"/>
            <a:headEnd/>
            <a:tailEnd/>
          </a:ln>
        </p:spPr>
      </p:pic>
      <p:pic>
        <p:nvPicPr>
          <p:cNvPr id="5" name="Picture 7" descr="C:\Users\mary.mackirdy\Documents\Maths hubs website\maths_hubs_logo.jpg"/>
          <p:cNvPicPr>
            <a:picLocks noChangeAspect="1" noChangeArrowheads="1"/>
          </p:cNvPicPr>
          <p:nvPr userDrawn="1"/>
        </p:nvPicPr>
        <p:blipFill>
          <a:blip r:embed="rId4" cstate="print"/>
          <a:srcRect/>
          <a:stretch>
            <a:fillRect/>
          </a:stretch>
        </p:blipFill>
        <p:spPr bwMode="auto">
          <a:xfrm>
            <a:off x="6012160" y="5209883"/>
            <a:ext cx="3131840" cy="1022642"/>
          </a:xfrm>
          <a:prstGeom prst="rect">
            <a:avLst/>
          </a:prstGeom>
          <a:noFill/>
          <a:ln w="9525">
            <a:noFill/>
            <a:miter lim="800000"/>
            <a:headEnd/>
            <a:tailEnd/>
          </a:ln>
        </p:spPr>
      </p:pic>
      <p:sp>
        <p:nvSpPr>
          <p:cNvPr id="44036" name="Rectangle 4"/>
          <p:cNvSpPr>
            <a:spLocks noGrp="1" noChangeArrowheads="1"/>
          </p:cNvSpPr>
          <p:nvPr>
            <p:ph type="ctrTitle"/>
          </p:nvPr>
        </p:nvSpPr>
        <p:spPr>
          <a:xfrm>
            <a:off x="466725" y="341313"/>
            <a:ext cx="7239000" cy="758825"/>
          </a:xfrm>
          <a:extLst/>
        </p:spPr>
        <p:txBody>
          <a:bodyPr/>
          <a:lstStyle>
            <a:lvl1pPr>
              <a:defRPr>
                <a:solidFill>
                  <a:schemeClr val="bg1"/>
                </a:solidFill>
              </a:defRPr>
            </a:lvl1pPr>
          </a:lstStyle>
          <a:p>
            <a:pPr lvl="0"/>
            <a:r>
              <a:rPr lang="en-GB" noProof="0"/>
              <a:t>Click to edit Master title style</a:t>
            </a:r>
          </a:p>
        </p:txBody>
      </p:sp>
      <p:sp>
        <p:nvSpPr>
          <p:cNvPr id="44037" name="Rectangle 5"/>
          <p:cNvSpPr>
            <a:spLocks noGrp="1" noChangeArrowheads="1"/>
          </p:cNvSpPr>
          <p:nvPr>
            <p:ph type="subTitle" idx="1"/>
          </p:nvPr>
        </p:nvSpPr>
        <p:spPr>
          <a:xfrm>
            <a:off x="466725" y="1255713"/>
            <a:ext cx="7239000" cy="1600200"/>
          </a:xfrm>
        </p:spPr>
        <p:txBody>
          <a:bodyPr/>
          <a:lstStyle>
            <a:lvl1pPr marL="0" indent="0">
              <a:defRPr sz="3500">
                <a:solidFill>
                  <a:schemeClr val="bg1"/>
                </a:solidFill>
              </a:defRPr>
            </a:lvl1pPr>
          </a:lstStyle>
          <a:p>
            <a:pPr lvl="0"/>
            <a:r>
              <a:rPr lang="en-GB" noProof="0"/>
              <a:t>Click to edit Master subtitle style</a:t>
            </a:r>
          </a:p>
        </p:txBody>
      </p:sp>
      <p:sp>
        <p:nvSpPr>
          <p:cNvPr id="6" name="Rectangle 5"/>
          <p:cNvSpPr>
            <a:spLocks noGrp="1" noChangeArrowheads="1"/>
          </p:cNvSpPr>
          <p:nvPr>
            <p:ph type="dt" sz="half" idx="10"/>
          </p:nvPr>
        </p:nvSpPr>
        <p:spPr/>
        <p:txBody>
          <a:bodyPr/>
          <a:lstStyle>
            <a:lvl1pPr>
              <a:defRPr>
                <a:solidFill>
                  <a:schemeClr val="accent2"/>
                </a:solidFill>
              </a:defRPr>
            </a:lvl1pPr>
          </a:lstStyle>
          <a:p>
            <a:pPr>
              <a:defRPr/>
            </a:pPr>
            <a:endParaRPr lang="en-GB" dirty="0">
              <a:solidFill>
                <a:srgbClr val="99CCCC"/>
              </a:solidFill>
            </a:endParaRPr>
          </a:p>
        </p:txBody>
      </p:sp>
      <p:sp>
        <p:nvSpPr>
          <p:cNvPr id="7" name="Rectangle 6"/>
          <p:cNvSpPr>
            <a:spLocks noGrp="1" noChangeArrowheads="1"/>
          </p:cNvSpPr>
          <p:nvPr>
            <p:ph type="ftr" sz="quarter" idx="11"/>
          </p:nvPr>
        </p:nvSpPr>
        <p:spPr>
          <a:xfrm>
            <a:off x="2627313" y="6248400"/>
            <a:ext cx="6408737" cy="457200"/>
          </a:xfrm>
        </p:spPr>
        <p:txBody>
          <a:bodyPr/>
          <a:lstStyle>
            <a:lvl1pPr>
              <a:defRPr>
                <a:solidFill>
                  <a:schemeClr val="accent2"/>
                </a:solidFill>
              </a:defRPr>
            </a:lvl1pPr>
          </a:lstStyle>
          <a:p>
            <a:pPr>
              <a:defRPr/>
            </a:pPr>
            <a:endParaRPr lang="en-GB" dirty="0">
              <a:solidFill>
                <a:srgbClr val="99CCCC"/>
              </a:solidFill>
            </a:endParaRPr>
          </a:p>
        </p:txBody>
      </p:sp>
      <p:pic>
        <p:nvPicPr>
          <p:cNvPr id="8" name="Picture 8"/>
          <p:cNvPicPr>
            <a:picLocks noChangeAspect="1" noChangeArrowheads="1"/>
          </p:cNvPicPr>
          <p:nvPr userDrawn="1"/>
        </p:nvPicPr>
        <p:blipFill>
          <a:blip r:embed="rId5" cstate="print"/>
          <a:srcRect/>
          <a:stretch>
            <a:fillRect/>
          </a:stretch>
        </p:blipFill>
        <p:spPr bwMode="auto">
          <a:xfrm>
            <a:off x="6156176" y="3621531"/>
            <a:ext cx="2987824" cy="1533652"/>
          </a:xfrm>
          <a:prstGeom prst="rect">
            <a:avLst/>
          </a:prstGeom>
          <a:noFill/>
          <a:ln w="9525">
            <a:noFill/>
            <a:miter lim="800000"/>
            <a:headEnd/>
            <a:tailEnd/>
          </a:ln>
        </p:spPr>
      </p:pic>
    </p:spTree>
    <p:extLst>
      <p:ext uri="{BB962C8B-B14F-4D97-AF65-F5344CB8AC3E}">
        <p14:creationId xmlns:p14="http://schemas.microsoft.com/office/powerpoint/2010/main" val="411845456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27584" y="1844824"/>
            <a:ext cx="7921625"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41AB4106-F7D3-4ED8-A61E-2A52946419C8}" type="slidenum">
              <a:rPr lang="en-GB">
                <a:solidFill>
                  <a:srgbClr val="000000"/>
                </a:solidFill>
              </a:rPr>
              <a:pPr>
                <a:defRPr/>
              </a:pPr>
              <a:t>‹#›</a:t>
            </a:fld>
            <a:endParaRPr lang="en-GB" dirty="0">
              <a:solidFill>
                <a:srgbClr val="000000"/>
              </a:solidFill>
            </a:endParaRPr>
          </a:p>
        </p:txBody>
      </p:sp>
      <p:pic>
        <p:nvPicPr>
          <p:cNvPr id="8" name="Picture 8"/>
          <p:cNvPicPr>
            <a:picLocks noChangeAspect="1" noChangeArrowheads="1"/>
          </p:cNvPicPr>
          <p:nvPr userDrawn="1"/>
        </p:nvPicPr>
        <p:blipFill>
          <a:blip r:embed="rId3" cstate="print"/>
          <a:srcRect/>
          <a:stretch>
            <a:fillRect/>
          </a:stretch>
        </p:blipFill>
        <p:spPr bwMode="auto">
          <a:xfrm>
            <a:off x="7380312" y="6276034"/>
            <a:ext cx="1133773" cy="581966"/>
          </a:xfrm>
          <a:prstGeom prst="rect">
            <a:avLst/>
          </a:prstGeom>
          <a:noFill/>
          <a:ln w="9525">
            <a:noFill/>
            <a:miter lim="800000"/>
            <a:headEnd/>
            <a:tailEnd/>
          </a:ln>
        </p:spPr>
      </p:pic>
    </p:spTree>
    <p:extLst>
      <p:ext uri="{BB962C8B-B14F-4D97-AF65-F5344CB8AC3E}">
        <p14:creationId xmlns:p14="http://schemas.microsoft.com/office/powerpoint/2010/main" val="2019628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51ECE5FF-DDDF-473C-A020-E7507CF21FA0}"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961666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762000" y="1827213"/>
            <a:ext cx="388461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99013" y="1827213"/>
            <a:ext cx="38846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C88CE269-4D48-4900-8C4B-8DBC8FE37CA8}"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072236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7"/>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9" name="Rectangle 8"/>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10" name="Rectangle 9"/>
          <p:cNvSpPr>
            <a:spLocks noGrp="1" noChangeArrowheads="1"/>
          </p:cNvSpPr>
          <p:nvPr>
            <p:ph type="sldNum" sz="quarter" idx="12"/>
          </p:nvPr>
        </p:nvSpPr>
        <p:spPr/>
        <p:txBody>
          <a:bodyPr/>
          <a:lstStyle>
            <a:lvl1pPr>
              <a:defRPr/>
            </a:lvl1pPr>
          </a:lstStyle>
          <a:p>
            <a:pPr>
              <a:defRPr/>
            </a:pPr>
            <a:fld id="{B1AFFDF7-281B-4395-B2B6-EA0E7EA4EF6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15229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lang="en-GB"/>
          </a:p>
        </p:txBody>
      </p:sp>
      <p:sp>
        <p:nvSpPr>
          <p:cNvPr id="4"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5"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6" name="Rectangle 8"/>
          <p:cNvSpPr>
            <a:spLocks noGrp="1" noChangeArrowheads="1"/>
          </p:cNvSpPr>
          <p:nvPr>
            <p:ph type="sldNum" sz="quarter" idx="12"/>
          </p:nvPr>
        </p:nvSpPr>
        <p:spPr/>
        <p:txBody>
          <a:bodyPr/>
          <a:lstStyle>
            <a:lvl1pPr>
              <a:defRPr/>
            </a:lvl1pPr>
          </a:lstStyle>
          <a:p>
            <a:pPr>
              <a:defRPr/>
            </a:pPr>
            <a:fld id="{FD214584-8A1A-4DD3-AA34-93C48D966CDC}"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3111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3"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4"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5" name="Rectangle 8"/>
          <p:cNvSpPr>
            <a:spLocks noGrp="1" noChangeArrowheads="1"/>
          </p:cNvSpPr>
          <p:nvPr>
            <p:ph type="sldNum" sz="quarter" idx="12"/>
          </p:nvPr>
        </p:nvSpPr>
        <p:spPr/>
        <p:txBody>
          <a:bodyPr/>
          <a:lstStyle>
            <a:lvl1pPr>
              <a:defRPr/>
            </a:lvl1pPr>
          </a:lstStyle>
          <a:p>
            <a:pPr>
              <a:defRPr/>
            </a:pPr>
            <a:fld id="{C6CB0A90-D9E2-417B-9377-7FA9BA2170EB}"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039487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220A6509-29F8-4A02-BC00-67DD1D934DD9}"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685840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2037CE70-3A32-4FE8-B271-420F428D7EA4}"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492256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0F1D70CA-554C-4EFC-BEF8-EE33F6493A1B}"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621022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cstate="print"/>
          <a:srcRect/>
          <a:stretch>
            <a:fillRect/>
          </a:stretch>
        </p:blipFill>
        <p:spPr bwMode="auto">
          <a:xfrm>
            <a:off x="6361113" y="0"/>
            <a:ext cx="2782887" cy="908050"/>
          </a:xfrm>
          <a:prstGeom prst="rect">
            <a:avLst/>
          </a:prstGeom>
          <a:noFill/>
          <a:ln w="9525">
            <a:noFill/>
            <a:miter lim="800000"/>
            <a:headEnd/>
            <a:tailEnd/>
          </a:ln>
        </p:spPr>
      </p:pic>
      <p:sp>
        <p:nvSpPr>
          <p:cNvPr id="2" name="Vertical Title 1"/>
          <p:cNvSpPr>
            <a:spLocks noGrp="1"/>
          </p:cNvSpPr>
          <p:nvPr>
            <p:ph type="title" orient="vert"/>
          </p:nvPr>
        </p:nvSpPr>
        <p:spPr>
          <a:xfrm>
            <a:off x="6705600" y="301625"/>
            <a:ext cx="1981200" cy="5640388"/>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762000" y="301625"/>
            <a:ext cx="57912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dirty="0">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24FCBAB8-A7E2-47C3-8297-9127231CE65C}"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71504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645E5128-A120-4F8C-8E29-6A880D030CDD}" type="datetimeFigureOut">
              <a:rPr lang="en-GB" smtClean="0"/>
              <a:t>26/10/2018</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D3F11-7527-45F1-BD61-F88A626457CA}"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10/26/2018</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178841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90780681"/>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391074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158566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5625234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437983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951715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2973838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489603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315298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641844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A4EB4387-F16C-4F63-AA0A-C54BAAF099E4}"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86CCFC-E7EA-4D16-B009-71996BD096C3}"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462041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02100034-AFB0-472E-B6F2-FF0D0EE2C786}"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1A71C-96D6-4E8A-BBD0-470F6B3865EA}"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05403392"/>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70E1869-3DA0-47D2-81E4-4CFF1E6BCB34}"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2A98385-63BA-4D20-AC2D-B90FD16D4E68}"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5320583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6AE1231-115D-4A70-8D23-A79CA11C7BF5}"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B3D4D71-508F-4EEB-9041-54F050FB15C6}"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6853893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fld id="{263D3425-E8A1-45CB-B9EB-DA23FBF0CB3D}" type="datetimeFigureOut">
              <a:rPr lang="en-US" smtClean="0">
                <a:solidFill>
                  <a:srgbClr val="000000"/>
                </a:solidFill>
              </a:rPr>
              <a:pPr>
                <a:defRPr/>
              </a:pPr>
              <a:t>10/26/2018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610B0D0-9AF4-4E33-9564-73D6392971FA}"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9137484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fld id="{90909678-376A-41ED-95A6-A387E6BE245D}" type="datetimeFigureOut">
              <a:rPr lang="en-US" smtClean="0">
                <a:solidFill>
                  <a:srgbClr val="000000"/>
                </a:solidFill>
              </a:rPr>
              <a:pPr>
                <a:defRPr/>
              </a:pPr>
              <a:t>10/26/2018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884A5D-6836-466B-B0FE-304DEEBB0686}"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1126250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B0B7987-72E1-4BD4-AF42-4BF334A532CC}" type="datetimeFigureOut">
              <a:rPr lang="en-US" smtClean="0">
                <a:solidFill>
                  <a:srgbClr val="000000"/>
                </a:solidFill>
              </a:rPr>
              <a:pPr>
                <a:defRPr/>
              </a:pPr>
              <a:t>10/26/2018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DE4BCD0-87B0-4BC1-9E13-C706A1CFBA47}"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16106904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84F9E73-0077-451D-A73D-D7994DC81CC3}"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0E0A33-2456-4705-8DB7-CE867E0DCECC}"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9778038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7694528-1FC2-4C66-A141-E44A87C7D1F8}"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C02C67-19B4-45A1-BC65-49DCBC22900E}"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03759898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90014C0E-A6D7-486F-A207-80818AAC9CFF}"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1CAA6A-0060-4AAE-985A-180EC7A04D74}"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3123543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D1D07C76-BB99-4D36-BCA3-30AC0E8A6872}"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714770-2981-4D5C-896D-EE090B0FF4E7}"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4888266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A4EB4387-F16C-4F63-AA0A-C54BAAF099E4}"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86CCFC-E7EA-4D16-B009-71996BD096C3}"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52462674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02100034-AFB0-472E-B6F2-FF0D0EE2C786}"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C1A71C-96D6-4E8A-BBD0-470F6B3865EA}"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12675101"/>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70E1869-3DA0-47D2-81E4-4CFF1E6BCB34}"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2A98385-63BA-4D20-AC2D-B90FD16D4E68}"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56730635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fld id="{86AE1231-115D-4A70-8D23-A79CA11C7BF5}"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B3D4D71-508F-4EEB-9041-54F050FB15C6}"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767840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fld id="{263D3425-E8A1-45CB-B9EB-DA23FBF0CB3D}" type="datetimeFigureOut">
              <a:rPr lang="en-US" smtClean="0">
                <a:solidFill>
                  <a:srgbClr val="000000"/>
                </a:solidFill>
              </a:rPr>
              <a:pPr>
                <a:defRPr/>
              </a:pPr>
              <a:t>10/26/2018</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610B0D0-9AF4-4E33-9564-73D6392971FA}"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19078397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fld id="{90909678-376A-41ED-95A6-A387E6BE245D}" type="datetimeFigureOut">
              <a:rPr lang="en-US" smtClean="0">
                <a:solidFill>
                  <a:srgbClr val="000000"/>
                </a:solidFill>
              </a:rPr>
              <a:pPr>
                <a:defRPr/>
              </a:pPr>
              <a:t>10/26/2018</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884A5D-6836-466B-B0FE-304DEEBB0686}"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26135136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B0B7987-72E1-4BD4-AF42-4BF334A532CC}" type="datetimeFigureOut">
              <a:rPr lang="en-US" smtClean="0">
                <a:solidFill>
                  <a:srgbClr val="000000"/>
                </a:solidFill>
              </a:rPr>
              <a:pPr>
                <a:defRPr/>
              </a:pPr>
              <a:t>10/26/2018</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DE4BCD0-87B0-4BC1-9E13-C706A1CFBA47}"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05581328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84F9E73-0077-451D-A73D-D7994DC81CC3}"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80E0A33-2456-4705-8DB7-CE867E0DCECC}"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76154323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7694528-1FC2-4C66-A141-E44A87C7D1F8}" type="datetimeFigureOut">
              <a:rPr lang="en-US" smtClean="0">
                <a:solidFill>
                  <a:srgbClr val="000000"/>
                </a:solidFill>
              </a:rPr>
              <a:pPr>
                <a:defRPr/>
              </a:pPr>
              <a:t>10/26/2018</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EC02C67-19B4-45A1-BC65-49DCBC22900E}"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16708098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90014C0E-A6D7-486F-A207-80818AAC9CFF}"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1CAA6A-0060-4AAE-985A-180EC7A04D74}"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27085316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fld id="{D1D07C76-BB99-4D36-BCA3-30AC0E8A6872}" type="datetimeFigureOut">
              <a:rPr lang="en-US" smtClean="0">
                <a:solidFill>
                  <a:srgbClr val="000000"/>
                </a:solidFill>
              </a:rPr>
              <a:pPr>
                <a:defRPr/>
              </a:pPr>
              <a:t>10/26/2018</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714770-2981-4D5C-896D-EE090B0FF4E7}" type="slidenum">
              <a:rPr lang="en-GB" altLang="en-US" smtClean="0">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034963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4.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4.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4.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4.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4.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4.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4.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4.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4.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4.pn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4.pn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bwMode="auto">
          <a:xfrm>
            <a:off x="762000" y="301625"/>
            <a:ext cx="79248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2051" name="Rectangle 5"/>
          <p:cNvSpPr>
            <a:spLocks noGrp="1" noChangeArrowheads="1"/>
          </p:cNvSpPr>
          <p:nvPr>
            <p:ph type="body" idx="1"/>
          </p:nvPr>
        </p:nvSpPr>
        <p:spPr bwMode="auto">
          <a:xfrm>
            <a:off x="762000" y="1827213"/>
            <a:ext cx="79216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p:txBody>
      </p:sp>
      <p:sp>
        <p:nvSpPr>
          <p:cNvPr id="43014" name="Rectangle 6"/>
          <p:cNvSpPr>
            <a:spLocks noGrp="1" noChangeArrowheads="1"/>
          </p:cNvSpPr>
          <p:nvPr>
            <p:ph type="dt" sz="half" idx="2"/>
          </p:nvPr>
        </p:nvSpPr>
        <p:spPr bwMode="auto">
          <a:xfrm>
            <a:off x="457200" y="6248400"/>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spcBef>
                <a:spcPct val="0"/>
              </a:spcBef>
              <a:buClrTx/>
              <a:buFontTx/>
              <a:buNone/>
              <a:defRPr sz="1200">
                <a:latin typeface="Arial" charset="0"/>
              </a:defRPr>
            </a:lvl1pPr>
          </a:lstStyle>
          <a:p>
            <a:pPr fontAlgn="base">
              <a:spcAft>
                <a:spcPct val="0"/>
              </a:spcAft>
              <a:defRPr/>
            </a:pPr>
            <a:endParaRPr lang="en-GB" dirty="0">
              <a:solidFill>
                <a:srgbClr val="000000"/>
              </a:solidFill>
            </a:endParaRPr>
          </a:p>
        </p:txBody>
      </p:sp>
      <p:sp>
        <p:nvSpPr>
          <p:cNvPr id="43015" name="Rectangle 7"/>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a:spcBef>
                <a:spcPct val="0"/>
              </a:spcBef>
              <a:buClrTx/>
              <a:buFontTx/>
              <a:buNone/>
              <a:defRPr sz="1200">
                <a:latin typeface="Arial" charset="0"/>
              </a:defRPr>
            </a:lvl1pPr>
          </a:lstStyle>
          <a:p>
            <a:pPr fontAlgn="base">
              <a:spcAft>
                <a:spcPct val="0"/>
              </a:spcAft>
              <a:defRPr/>
            </a:pPr>
            <a:endParaRPr lang="en-GB" dirty="0">
              <a:solidFill>
                <a:srgbClr val="000000"/>
              </a:solidFill>
            </a:endParaRPr>
          </a:p>
        </p:txBody>
      </p:sp>
      <p:sp>
        <p:nvSpPr>
          <p:cNvPr id="43016" name="Rectangle 8"/>
          <p:cNvSpPr>
            <a:spLocks noGrp="1" noChangeArrowheads="1"/>
          </p:cNvSpPr>
          <p:nvPr>
            <p:ph type="sldNum" sz="quarter" idx="4"/>
          </p:nvPr>
        </p:nvSpPr>
        <p:spPr bwMode="auto">
          <a:xfrm>
            <a:off x="6553200" y="6248400"/>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spcBef>
                <a:spcPct val="0"/>
              </a:spcBef>
              <a:buClrTx/>
              <a:buFontTx/>
              <a:buNone/>
              <a:defRPr sz="1200">
                <a:latin typeface="Arial" charset="0"/>
              </a:defRPr>
            </a:lvl1pPr>
          </a:lstStyle>
          <a:p>
            <a:pPr fontAlgn="base">
              <a:spcAft>
                <a:spcPct val="0"/>
              </a:spcAft>
              <a:defRPr/>
            </a:pPr>
            <a:fld id="{10B9F512-8D51-48C6-A39C-E1DBD07D5B47}" type="slidenum">
              <a:rPr lang="en-GB">
                <a:solidFill>
                  <a:srgbClr val="000000"/>
                </a:solidFill>
              </a:rPr>
              <a:pPr fontAlgn="base">
                <a:spcAft>
                  <a:spcPct val="0"/>
                </a:spcAft>
                <a:defRPr/>
              </a:pPr>
              <a:t>‹#›</a:t>
            </a:fld>
            <a:endParaRPr lang="en-GB" dirty="0">
              <a:solidFill>
                <a:srgbClr val="000000"/>
              </a:solidFill>
            </a:endParaRPr>
          </a:p>
        </p:txBody>
      </p:sp>
    </p:spTree>
    <p:extLst>
      <p:ext uri="{BB962C8B-B14F-4D97-AF65-F5344CB8AC3E}">
        <p14:creationId xmlns:p14="http://schemas.microsoft.com/office/powerpoint/2010/main" val="2044727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b="1">
          <a:solidFill>
            <a:srgbClr val="00628C"/>
          </a:solidFill>
          <a:latin typeface="+mj-lt"/>
          <a:ea typeface="+mj-ea"/>
          <a:cs typeface="+mj-cs"/>
        </a:defRPr>
      </a:lvl1pPr>
      <a:lvl2pPr algn="l" rtl="0" eaLnBrk="0" fontAlgn="base" hangingPunct="0">
        <a:spcBef>
          <a:spcPct val="0"/>
        </a:spcBef>
        <a:spcAft>
          <a:spcPct val="0"/>
        </a:spcAft>
        <a:defRPr sz="3600" b="1">
          <a:solidFill>
            <a:srgbClr val="00628C"/>
          </a:solidFill>
          <a:latin typeface="Arial" charset="0"/>
        </a:defRPr>
      </a:lvl2pPr>
      <a:lvl3pPr algn="l" rtl="0" eaLnBrk="0" fontAlgn="base" hangingPunct="0">
        <a:spcBef>
          <a:spcPct val="0"/>
        </a:spcBef>
        <a:spcAft>
          <a:spcPct val="0"/>
        </a:spcAft>
        <a:defRPr sz="3600" b="1">
          <a:solidFill>
            <a:srgbClr val="00628C"/>
          </a:solidFill>
          <a:latin typeface="Arial" charset="0"/>
        </a:defRPr>
      </a:lvl3pPr>
      <a:lvl4pPr algn="l" rtl="0" eaLnBrk="0" fontAlgn="base" hangingPunct="0">
        <a:spcBef>
          <a:spcPct val="0"/>
        </a:spcBef>
        <a:spcAft>
          <a:spcPct val="0"/>
        </a:spcAft>
        <a:defRPr sz="3600" b="1">
          <a:solidFill>
            <a:srgbClr val="00628C"/>
          </a:solidFill>
          <a:latin typeface="Arial" charset="0"/>
        </a:defRPr>
      </a:lvl4pPr>
      <a:lvl5pPr algn="l" rtl="0" eaLnBrk="0" fontAlgn="base" hangingPunct="0">
        <a:spcBef>
          <a:spcPct val="0"/>
        </a:spcBef>
        <a:spcAft>
          <a:spcPct val="0"/>
        </a:spcAft>
        <a:defRPr sz="3600" b="1">
          <a:solidFill>
            <a:srgbClr val="00628C"/>
          </a:solidFill>
          <a:latin typeface="Arial" charset="0"/>
        </a:defRPr>
      </a:lvl5pPr>
      <a:lvl6pPr marL="457200" algn="l" rtl="0" fontAlgn="base">
        <a:spcBef>
          <a:spcPct val="0"/>
        </a:spcBef>
        <a:spcAft>
          <a:spcPct val="0"/>
        </a:spcAft>
        <a:defRPr sz="3600" b="1">
          <a:solidFill>
            <a:srgbClr val="00628C"/>
          </a:solidFill>
          <a:latin typeface="Arial" charset="0"/>
        </a:defRPr>
      </a:lvl6pPr>
      <a:lvl7pPr marL="914400" algn="l" rtl="0" fontAlgn="base">
        <a:spcBef>
          <a:spcPct val="0"/>
        </a:spcBef>
        <a:spcAft>
          <a:spcPct val="0"/>
        </a:spcAft>
        <a:defRPr sz="3600" b="1">
          <a:solidFill>
            <a:srgbClr val="00628C"/>
          </a:solidFill>
          <a:latin typeface="Arial" charset="0"/>
        </a:defRPr>
      </a:lvl7pPr>
      <a:lvl8pPr marL="1371600" algn="l" rtl="0" fontAlgn="base">
        <a:spcBef>
          <a:spcPct val="0"/>
        </a:spcBef>
        <a:spcAft>
          <a:spcPct val="0"/>
        </a:spcAft>
        <a:defRPr sz="3600" b="1">
          <a:solidFill>
            <a:srgbClr val="00628C"/>
          </a:solidFill>
          <a:latin typeface="Arial" charset="0"/>
        </a:defRPr>
      </a:lvl8pPr>
      <a:lvl9pPr marL="1828800" algn="l" rtl="0" fontAlgn="base">
        <a:spcBef>
          <a:spcPct val="0"/>
        </a:spcBef>
        <a:spcAft>
          <a:spcPct val="0"/>
        </a:spcAft>
        <a:defRPr sz="3600" b="1">
          <a:solidFill>
            <a:srgbClr val="00628C"/>
          </a:solidFill>
          <a:latin typeface="Arial" charset="0"/>
        </a:defRPr>
      </a:lvl9pPr>
    </p:titleStyle>
    <p:bodyStyle>
      <a:lvl1pPr marL="342900" indent="-342900" algn="l" rtl="0" eaLnBrk="0" fontAlgn="base" hangingPunct="0">
        <a:spcBef>
          <a:spcPct val="20000"/>
        </a:spcBef>
        <a:spcAft>
          <a:spcPct val="0"/>
        </a:spcAft>
        <a:buClr>
          <a:schemeClr val="tx2"/>
        </a:buClr>
        <a:buFont typeface="Arial" pitchFamily="34" charset="0"/>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28C"/>
        </a:buClr>
        <a:buFont typeface="Arial"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rgbClr val="00628C"/>
        </a:buClr>
        <a:buFont typeface="Arial" pitchFamily="34" charset="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Arial" pitchFamily="34" charset="0"/>
        <a:buChar char="●"/>
        <a:defRPr sz="1900">
          <a:solidFill>
            <a:schemeClr val="tx1"/>
          </a:solidFill>
          <a:latin typeface="+mn-lt"/>
        </a:defRPr>
      </a:lvl4pPr>
      <a:lvl5pPr marL="2057400" indent="-228600" algn="l" rtl="0" eaLnBrk="0" fontAlgn="base" hangingPunct="0">
        <a:spcBef>
          <a:spcPct val="20000"/>
        </a:spcBef>
        <a:spcAft>
          <a:spcPct val="0"/>
        </a:spcAft>
        <a:buClr>
          <a:schemeClr val="tx2"/>
        </a:buClr>
        <a:buFont typeface="Arial" pitchFamily="34" charset="0"/>
        <a:buChar char="●"/>
        <a:defRPr sz="1900">
          <a:solidFill>
            <a:schemeClr val="tx1"/>
          </a:solidFill>
          <a:latin typeface="+mn-lt"/>
        </a:defRPr>
      </a:lvl5pPr>
      <a:lvl6pPr marL="2514600" indent="-228600" algn="l" rtl="0" fontAlgn="base">
        <a:spcBef>
          <a:spcPct val="20000"/>
        </a:spcBef>
        <a:spcAft>
          <a:spcPct val="0"/>
        </a:spcAft>
        <a:buClr>
          <a:schemeClr val="tx2"/>
        </a:buClr>
        <a:buFont typeface="Arial" charset="0"/>
        <a:buChar char="●"/>
        <a:defRPr sz="1900">
          <a:solidFill>
            <a:schemeClr val="tx1"/>
          </a:solidFill>
          <a:latin typeface="+mn-lt"/>
        </a:defRPr>
      </a:lvl6pPr>
      <a:lvl7pPr marL="2971800" indent="-228600" algn="l" rtl="0" fontAlgn="base">
        <a:spcBef>
          <a:spcPct val="20000"/>
        </a:spcBef>
        <a:spcAft>
          <a:spcPct val="0"/>
        </a:spcAft>
        <a:buClr>
          <a:schemeClr val="tx2"/>
        </a:buClr>
        <a:buFont typeface="Arial" charset="0"/>
        <a:buChar char="●"/>
        <a:defRPr sz="1900">
          <a:solidFill>
            <a:schemeClr val="tx1"/>
          </a:solidFill>
          <a:latin typeface="+mn-lt"/>
        </a:defRPr>
      </a:lvl7pPr>
      <a:lvl8pPr marL="3429000" indent="-228600" algn="l" rtl="0" fontAlgn="base">
        <a:spcBef>
          <a:spcPct val="20000"/>
        </a:spcBef>
        <a:spcAft>
          <a:spcPct val="0"/>
        </a:spcAft>
        <a:buClr>
          <a:schemeClr val="tx2"/>
        </a:buClr>
        <a:buFont typeface="Arial" charset="0"/>
        <a:buChar char="●"/>
        <a:defRPr sz="1900">
          <a:solidFill>
            <a:schemeClr val="tx1"/>
          </a:solidFill>
          <a:latin typeface="+mn-lt"/>
        </a:defRPr>
      </a:lvl8pPr>
      <a:lvl9pPr marL="3886200" indent="-228600" algn="l" rtl="0" fontAlgn="base">
        <a:spcBef>
          <a:spcPct val="20000"/>
        </a:spcBef>
        <a:spcAft>
          <a:spcPct val="0"/>
        </a:spcAft>
        <a:buClr>
          <a:schemeClr val="tx2"/>
        </a:buClr>
        <a:buFont typeface="Arial" charset="0"/>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645E5128-A120-4F8C-8E29-6A880D030CDD}" type="datetimeFigureOut">
              <a:rPr lang="en-GB" smtClean="0"/>
              <a:t>26/10/2018</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41D3F11-7527-45F1-BD61-F88A626457CA}"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6"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8"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0"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10/26/2018</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7"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10/26/2018</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26/10/2018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5"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solidFill>
                  <a:srgbClr val="000000"/>
                </a:solidFill>
              </a:rPr>
              <a:pPr/>
              <a:t>10/26/2018</a:t>
            </a:fld>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solidFill>
                  <a:srgbClr val="000000"/>
                </a:solidFill>
              </a:rPr>
              <a:pPr/>
              <a:t>‹#›</a:t>
            </a:fld>
            <a:endParaRPr lang="en-US" dirty="0">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6" y="5800491"/>
            <a:ext cx="813547" cy="933450"/>
          </a:xfrm>
          <a:prstGeom prst="rect">
            <a:avLst/>
          </a:prstGeom>
        </p:spPr>
      </p:pic>
    </p:spTree>
    <p:extLst>
      <p:ext uri="{BB962C8B-B14F-4D97-AF65-F5344CB8AC3E}">
        <p14:creationId xmlns:p14="http://schemas.microsoft.com/office/powerpoint/2010/main" val="65635590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EE4E27A4-5453-411C-8BD9-229FB297B3E8}" type="datetimeFigureOut">
              <a:rPr lang="en-US" smtClean="0">
                <a:solidFill>
                  <a:srgbClr val="000000"/>
                </a:solidFill>
              </a:rPr>
              <a:pPr fontAlgn="base">
                <a:spcBef>
                  <a:spcPct val="0"/>
                </a:spcBef>
                <a:spcAft>
                  <a:spcPct val="0"/>
                </a:spcAft>
                <a:defRPr/>
              </a:pPr>
              <a:t>10/26/2018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748D68E-A56D-468E-854D-DB781236A8A7}" type="slidenum">
              <a:rPr lang="en-GB" altLang="en-US" smtClean="0">
                <a:solidFill>
                  <a:srgbClr val="000000"/>
                </a:solidFill>
              </a:rPr>
              <a:pPr fontAlgn="base">
                <a:spcBef>
                  <a:spcPct val="0"/>
                </a:spcBef>
                <a:spcAft>
                  <a:spcPct val="0"/>
                </a:spcAft>
                <a:defRPr/>
              </a:pPr>
              <a:t>‹#›</a:t>
            </a:fld>
            <a:endParaRPr lang="en-GB" altLang="en-US">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286917385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EE4E27A4-5453-411C-8BD9-229FB297B3E8}" type="datetimeFigureOut">
              <a:rPr lang="en-US" smtClean="0">
                <a:solidFill>
                  <a:srgbClr val="000000"/>
                </a:solidFill>
              </a:rPr>
              <a:pPr fontAlgn="base">
                <a:spcBef>
                  <a:spcPct val="0"/>
                </a:spcBef>
                <a:spcAft>
                  <a:spcPct val="0"/>
                </a:spcAft>
                <a:defRPr/>
              </a:pPr>
              <a:t>10/26/2018</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748D68E-A56D-468E-854D-DB781236A8A7}" type="slidenum">
              <a:rPr lang="en-GB" altLang="en-US" smtClean="0">
                <a:solidFill>
                  <a:srgbClr val="000000"/>
                </a:solidFill>
              </a:rPr>
              <a:pPr fontAlgn="base">
                <a:spcBef>
                  <a:spcPct val="0"/>
                </a:spcBef>
                <a:spcAft>
                  <a:spcPct val="0"/>
                </a:spcAft>
                <a:defRPr/>
              </a:pPr>
              <a:t>‹#›</a:t>
            </a:fld>
            <a:endParaRPr lang="en-GB" altLang="en-US">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97048235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04664"/>
            <a:ext cx="8136904" cy="6863417"/>
          </a:xfrm>
          <a:prstGeom prst="rect">
            <a:avLst/>
          </a:prstGeom>
          <a:noFill/>
        </p:spPr>
        <p:txBody>
          <a:bodyPr wrap="square" rtlCol="0">
            <a:spAutoFit/>
          </a:bodyPr>
          <a:lstStyle/>
          <a:p>
            <a:pPr marL="285750" indent="-285750" algn="ctr">
              <a:buFont typeface="Arial" panose="020B0604020202020204" pitchFamily="34" charset="0"/>
              <a:buChar char="•"/>
            </a:pPr>
            <a:r>
              <a:rPr lang="en-GB" sz="4000" dirty="0" smtClean="0"/>
              <a:t>At least one member of each school per group </a:t>
            </a:r>
          </a:p>
          <a:p>
            <a:pPr marL="285750" indent="-285750" algn="ctr">
              <a:buFont typeface="Arial" panose="020B0604020202020204" pitchFamily="34" charset="0"/>
              <a:buChar char="•"/>
            </a:pPr>
            <a:endParaRPr lang="en-GB" sz="4000" dirty="0"/>
          </a:p>
          <a:p>
            <a:pPr marL="285750" indent="-285750" algn="ctr">
              <a:buFont typeface="Arial" panose="020B0604020202020204" pitchFamily="34" charset="0"/>
              <a:buChar char="•"/>
            </a:pPr>
            <a:r>
              <a:rPr lang="en-GB" sz="4000" dirty="0" smtClean="0"/>
              <a:t>Sit next to someone you haven’t sat next to yet</a:t>
            </a:r>
          </a:p>
          <a:p>
            <a:pPr marL="285750" indent="-285750" algn="ctr">
              <a:buFont typeface="Arial" panose="020B0604020202020204" pitchFamily="34" charset="0"/>
              <a:buChar char="•"/>
            </a:pPr>
            <a:endParaRPr lang="en-GB" sz="4000" dirty="0"/>
          </a:p>
          <a:p>
            <a:pPr marL="285750" indent="-285750" algn="ctr">
              <a:buFont typeface="Arial" panose="020B0604020202020204" pitchFamily="34" charset="0"/>
              <a:buChar char="•"/>
            </a:pPr>
            <a:r>
              <a:rPr lang="en-GB" sz="4000" dirty="0" smtClean="0"/>
              <a:t>Don’t eat the sweets yet </a:t>
            </a:r>
          </a:p>
          <a:p>
            <a:pPr algn="ctr"/>
            <a:endParaRPr lang="en-GB" sz="4000" dirty="0" smtClean="0"/>
          </a:p>
          <a:p>
            <a:pPr algn="ctr"/>
            <a:r>
              <a:rPr lang="en-GB" sz="4000" dirty="0" smtClean="0"/>
              <a:t>Thank you! </a:t>
            </a:r>
          </a:p>
          <a:p>
            <a:pPr marL="285750" indent="-285750">
              <a:buFont typeface="Arial" panose="020B0604020202020204" pitchFamily="34" charset="0"/>
              <a:buChar char="•"/>
            </a:pPr>
            <a:endParaRPr lang="en-GB" sz="4000" dirty="0"/>
          </a:p>
          <a:p>
            <a:pPr marL="285750" indent="-285750">
              <a:buFont typeface="Arial" panose="020B0604020202020204" pitchFamily="34" charset="0"/>
              <a:buChar char="•"/>
            </a:pPr>
            <a:endParaRPr lang="en-GB" sz="4000" dirty="0"/>
          </a:p>
        </p:txBody>
      </p:sp>
    </p:spTree>
    <p:extLst>
      <p:ext uri="{BB962C8B-B14F-4D97-AF65-F5344CB8AC3E}">
        <p14:creationId xmlns:p14="http://schemas.microsoft.com/office/powerpoint/2010/main" val="4075408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2851"/>
          <a:stretch/>
        </p:blipFill>
        <p:spPr bwMode="auto">
          <a:xfrm>
            <a:off x="395536" y="1484784"/>
            <a:ext cx="8512341"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260648"/>
            <a:ext cx="7632848" cy="830997"/>
          </a:xfrm>
          <a:prstGeom prst="rect">
            <a:avLst/>
          </a:prstGeom>
          <a:noFill/>
        </p:spPr>
        <p:txBody>
          <a:bodyPr wrap="square" rtlCol="0">
            <a:spAutoFit/>
          </a:bodyPr>
          <a:lstStyle/>
          <a:p>
            <a:pPr algn="ctr"/>
            <a:r>
              <a:rPr lang="en-GB" sz="4800" dirty="0" smtClean="0"/>
              <a:t>What is the question? </a:t>
            </a:r>
            <a:endParaRPr lang="en-GB" sz="4800" dirty="0"/>
          </a:p>
        </p:txBody>
      </p:sp>
    </p:spTree>
    <p:extLst>
      <p:ext uri="{BB962C8B-B14F-4D97-AF65-F5344CB8AC3E}">
        <p14:creationId xmlns:p14="http://schemas.microsoft.com/office/powerpoint/2010/main" val="3423207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5760640" cy="6139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81938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274"/>
          <a:stretch/>
        </p:blipFill>
        <p:spPr bwMode="auto">
          <a:xfrm>
            <a:off x="251520" y="116632"/>
            <a:ext cx="7904028" cy="604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7606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956" y="256764"/>
            <a:ext cx="6048672" cy="643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7821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41"/>
          <a:stretch/>
        </p:blipFill>
        <p:spPr bwMode="auto">
          <a:xfrm>
            <a:off x="179512" y="188640"/>
            <a:ext cx="7852642"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571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Objectives</a:t>
            </a:r>
            <a:endParaRPr lang="en-GB" dirty="0"/>
          </a:p>
        </p:txBody>
      </p:sp>
      <p:sp>
        <p:nvSpPr>
          <p:cNvPr id="3" name="Content Placeholder 2"/>
          <p:cNvSpPr>
            <a:spLocks noGrp="1"/>
          </p:cNvSpPr>
          <p:nvPr>
            <p:ph idx="1"/>
          </p:nvPr>
        </p:nvSpPr>
        <p:spPr>
          <a:xfrm>
            <a:off x="457200" y="1600207"/>
            <a:ext cx="8229600" cy="2980922"/>
          </a:xfrm>
        </p:spPr>
        <p:txBody>
          <a:bodyPr/>
          <a:lstStyle/>
          <a:p>
            <a:r>
              <a:rPr lang="en-GB" dirty="0" smtClean="0"/>
              <a:t>Improve teaching and learning of Mathematics across the trust </a:t>
            </a:r>
          </a:p>
          <a:p>
            <a:endParaRPr lang="en-GB" dirty="0" smtClean="0"/>
          </a:p>
          <a:p>
            <a:r>
              <a:rPr lang="en-GB" dirty="0" smtClean="0"/>
              <a:t>Raise attainment in Mathematics in all schools across the trust </a:t>
            </a:r>
          </a:p>
          <a:p>
            <a:endParaRPr lang="en-GB" dirty="0"/>
          </a:p>
          <a:p>
            <a:pPr marL="0" indent="0" algn="ctr">
              <a:buNone/>
            </a:pPr>
            <a:r>
              <a:rPr lang="en-GB" sz="6000" dirty="0" smtClean="0"/>
              <a:t>SWAG</a:t>
            </a:r>
            <a:endParaRPr lang="en-GB" sz="6000" dirty="0"/>
          </a:p>
          <a:p>
            <a:endParaRPr lang="en-GB" dirty="0"/>
          </a:p>
          <a:p>
            <a:endParaRPr lang="en-GB" dirty="0"/>
          </a:p>
        </p:txBody>
      </p:sp>
    </p:spTree>
    <p:extLst>
      <p:ext uri="{BB962C8B-B14F-4D97-AF65-F5344CB8AC3E}">
        <p14:creationId xmlns:p14="http://schemas.microsoft.com/office/powerpoint/2010/main" val="268914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This year priorities </a:t>
            </a:r>
            <a:endParaRPr lang="en-GB" dirty="0"/>
          </a:p>
        </p:txBody>
      </p:sp>
      <p:sp>
        <p:nvSpPr>
          <p:cNvPr id="3" name="Content Placeholder 2"/>
          <p:cNvSpPr>
            <a:spLocks noGrp="1"/>
          </p:cNvSpPr>
          <p:nvPr>
            <p:ph idx="1"/>
          </p:nvPr>
        </p:nvSpPr>
        <p:spPr/>
        <p:txBody>
          <a:bodyPr/>
          <a:lstStyle/>
          <a:p>
            <a:r>
              <a:rPr lang="en-GB" dirty="0" smtClean="0"/>
              <a:t>Develop </a:t>
            </a:r>
            <a:r>
              <a:rPr lang="en-GB" dirty="0" err="1" smtClean="0"/>
              <a:t>SoL</a:t>
            </a:r>
            <a:r>
              <a:rPr lang="en-GB" dirty="0" smtClean="0"/>
              <a:t> into Year 10 </a:t>
            </a:r>
          </a:p>
          <a:p>
            <a:pPr marL="0" indent="0">
              <a:buNone/>
            </a:pPr>
            <a:endParaRPr lang="en-GB" dirty="0"/>
          </a:p>
          <a:p>
            <a:r>
              <a:rPr lang="en-GB" dirty="0" smtClean="0"/>
              <a:t>Improve challenge in Year 7</a:t>
            </a:r>
          </a:p>
          <a:p>
            <a:endParaRPr lang="en-GB" dirty="0" smtClean="0"/>
          </a:p>
          <a:p>
            <a:r>
              <a:rPr lang="en-GB" dirty="0" smtClean="0"/>
              <a:t>Facilitate further collaboration between Maths departments </a:t>
            </a:r>
          </a:p>
          <a:p>
            <a:endParaRPr lang="en-GB" dirty="0"/>
          </a:p>
          <a:p>
            <a:r>
              <a:rPr lang="en-GB" dirty="0" smtClean="0"/>
              <a:t>Embed Common Assessment Framework</a:t>
            </a:r>
            <a:endParaRPr lang="en-GB" dirty="0"/>
          </a:p>
          <a:p>
            <a:endParaRPr lang="en-GB" dirty="0"/>
          </a:p>
        </p:txBody>
      </p:sp>
    </p:spTree>
    <p:extLst>
      <p:ext uri="{BB962C8B-B14F-4D97-AF65-F5344CB8AC3E}">
        <p14:creationId xmlns:p14="http://schemas.microsoft.com/office/powerpoint/2010/main" val="3471718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smtClean="0"/>
              <a:t> Authenticity + Consistency + Expectation </a:t>
            </a:r>
            <a:endParaRPr lang="en-GB" dirty="0"/>
          </a:p>
        </p:txBody>
      </p:sp>
    </p:spTree>
    <p:extLst>
      <p:ext uri="{BB962C8B-B14F-4D97-AF65-F5344CB8AC3E}">
        <p14:creationId xmlns:p14="http://schemas.microsoft.com/office/powerpoint/2010/main" val="1514835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t>
            </a:r>
            <a:r>
              <a:rPr lang="en-GB" dirty="0" smtClean="0"/>
              <a:t>“Mastery”?</a:t>
            </a:r>
            <a:endParaRPr lang="en-GB" dirty="0"/>
          </a:p>
        </p:txBody>
      </p:sp>
      <p:sp>
        <p:nvSpPr>
          <p:cNvPr id="3" name="Content Placeholder 2"/>
          <p:cNvSpPr>
            <a:spLocks noGrp="1"/>
          </p:cNvSpPr>
          <p:nvPr>
            <p:ph idx="1"/>
          </p:nvPr>
        </p:nvSpPr>
        <p:spPr>
          <a:xfrm>
            <a:off x="539552" y="1844824"/>
            <a:ext cx="8209657" cy="4114800"/>
          </a:xfrm>
        </p:spPr>
        <p:txBody>
          <a:bodyPr/>
          <a:lstStyle/>
          <a:p>
            <a:pPr marL="514350" indent="-514350">
              <a:buAutoNum type="arabicPeriod"/>
            </a:pPr>
            <a:r>
              <a:rPr lang="en-GB" dirty="0"/>
              <a:t>A mastery approach; a set of principles and beliefs.</a:t>
            </a:r>
          </a:p>
          <a:p>
            <a:pPr marL="514350" indent="-514350">
              <a:buAutoNum type="arabicPeriod"/>
            </a:pPr>
            <a:r>
              <a:rPr lang="en-GB" dirty="0"/>
              <a:t>A mastery curriculum.</a:t>
            </a:r>
          </a:p>
          <a:p>
            <a:pPr marL="514350" indent="-514350">
              <a:buAutoNum type="arabicPeriod"/>
            </a:pPr>
            <a:r>
              <a:rPr lang="en-GB" dirty="0"/>
              <a:t>Teaching for mastery: a set of pedagogic practices.</a:t>
            </a:r>
          </a:p>
          <a:p>
            <a:pPr marL="514350" indent="-514350">
              <a:buFont typeface="Arial" pitchFamily="34" charset="0"/>
              <a:buAutoNum type="arabicPeriod"/>
            </a:pPr>
            <a:r>
              <a:rPr lang="en-GB" dirty="0"/>
              <a:t>Achieving mastery of particular topics and areas of mathematics.</a:t>
            </a:r>
          </a:p>
          <a:p>
            <a:pPr marL="514350" indent="-514350">
              <a:buAutoNum type="arabicPeriod"/>
            </a:pPr>
            <a:endParaRPr lang="en-GB" dirty="0"/>
          </a:p>
          <a:p>
            <a:pPr marL="514350" indent="-514350">
              <a:buAutoNum type="arabicPeriod"/>
            </a:pPr>
            <a:endParaRPr lang="en-GB" dirty="0"/>
          </a:p>
          <a:p>
            <a:pPr marL="514350" indent="-514350">
              <a:buAutoNum type="arabicPeriod"/>
            </a:pPr>
            <a:endParaRPr lang="en-GB" dirty="0"/>
          </a:p>
        </p:txBody>
      </p:sp>
    </p:spTree>
    <p:extLst>
      <p:ext uri="{BB962C8B-B14F-4D97-AF65-F5344CB8AC3E}">
        <p14:creationId xmlns:p14="http://schemas.microsoft.com/office/powerpoint/2010/main" val="366616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4768"/>
            <a:ext cx="8928992" cy="1687215"/>
          </a:xfrm>
        </p:spPr>
        <p:txBody>
          <a:bodyPr/>
          <a:lstStyle/>
          <a:p>
            <a:pPr algn="l"/>
            <a:r>
              <a:rPr lang="en-GB" sz="2800" b="1" dirty="0"/>
              <a:t> </a:t>
            </a:r>
            <a:r>
              <a:rPr lang="en-GB" sz="2800" b="1" dirty="0" smtClean="0"/>
              <a:t>   Secondary </a:t>
            </a:r>
            <a:r>
              <a:rPr lang="en-GB" sz="2800" b="1" dirty="0"/>
              <a:t>Mathematics Teaching for </a:t>
            </a:r>
            <a:r>
              <a:rPr lang="en-GB" sz="2800" b="1" dirty="0" smtClean="0"/>
              <a:t>Mastery</a:t>
            </a:r>
            <a:r>
              <a:rPr lang="en-GB" sz="3200" dirty="0" smtClean="0"/>
              <a:t/>
            </a:r>
            <a:br>
              <a:rPr lang="en-GB" sz="3200" dirty="0" smtClean="0"/>
            </a:br>
            <a:r>
              <a:rPr lang="en-GB" sz="3200" dirty="0"/>
              <a:t/>
            </a:r>
            <a:br>
              <a:rPr lang="en-GB" sz="3200" dirty="0"/>
            </a:br>
            <a:r>
              <a:rPr lang="en-GB" sz="2400" dirty="0" smtClean="0"/>
              <a:t>Some </a:t>
            </a:r>
            <a:r>
              <a:rPr lang="en-GB" sz="2400" dirty="0"/>
              <a:t>themes and key </a:t>
            </a:r>
            <a:r>
              <a:rPr lang="en-GB" sz="2400" dirty="0" smtClean="0"/>
              <a:t>principles:</a:t>
            </a:r>
            <a:endParaRPr lang="en-GB" dirty="0"/>
          </a:p>
        </p:txBody>
      </p:sp>
      <p:sp>
        <p:nvSpPr>
          <p:cNvPr id="3" name="Content Placeholder 2"/>
          <p:cNvSpPr>
            <a:spLocks noGrp="1"/>
          </p:cNvSpPr>
          <p:nvPr>
            <p:ph idx="1"/>
          </p:nvPr>
        </p:nvSpPr>
        <p:spPr>
          <a:xfrm>
            <a:off x="251520" y="1741982"/>
            <a:ext cx="8640960" cy="4711353"/>
          </a:xfrm>
        </p:spPr>
        <p:txBody>
          <a:bodyPr/>
          <a:lstStyle/>
          <a:p>
            <a:pPr>
              <a:buFont typeface="Arial" panose="020B0604020202020204" pitchFamily="34" charset="0"/>
              <a:buChar char="•"/>
            </a:pPr>
            <a:r>
              <a:rPr lang="en-GB" sz="2400" b="1" dirty="0"/>
              <a:t>All</a:t>
            </a:r>
            <a:r>
              <a:rPr lang="en-GB" sz="2400" dirty="0"/>
              <a:t> pupils can succeed; mistakes are valuable opportunities for new learning.</a:t>
            </a:r>
          </a:p>
          <a:p>
            <a:pPr>
              <a:buFont typeface="Arial" panose="020B0604020202020204" pitchFamily="34" charset="0"/>
              <a:buChar char="•"/>
            </a:pPr>
            <a:r>
              <a:rPr lang="en-GB" sz="2400" dirty="0"/>
              <a:t>Whole-class interactive teaching; </a:t>
            </a:r>
            <a:r>
              <a:rPr lang="en-GB" sz="2400" b="1" dirty="0"/>
              <a:t>all</a:t>
            </a:r>
            <a:r>
              <a:rPr lang="en-GB" sz="2400" dirty="0"/>
              <a:t> pupils working together on the same lesson content at the same time. </a:t>
            </a:r>
          </a:p>
          <a:p>
            <a:pPr>
              <a:buFont typeface="Arial" panose="020B0604020202020204" pitchFamily="34" charset="0"/>
              <a:buChar char="•"/>
            </a:pPr>
            <a:r>
              <a:rPr lang="en-GB" sz="2400" dirty="0"/>
              <a:t>Pupils master concepts before moving to the next part of the curriculum sequence, allowing no pupil to be left behind. </a:t>
            </a:r>
          </a:p>
          <a:p>
            <a:pPr>
              <a:buFont typeface="Arial" panose="020B0604020202020204" pitchFamily="34" charset="0"/>
              <a:buChar char="•"/>
            </a:pPr>
            <a:r>
              <a:rPr lang="en-GB" sz="2400" dirty="0"/>
              <a:t>Early intervention to ensure pupils keep up (not catch up).</a:t>
            </a:r>
          </a:p>
          <a:p>
            <a:pPr>
              <a:buFont typeface="Arial" panose="020B0604020202020204" pitchFamily="34" charset="0"/>
              <a:buChar char="•"/>
            </a:pPr>
            <a:r>
              <a:rPr lang="en-GB" sz="2400" dirty="0"/>
              <a:t>Typical lesson content includes questioning, short tasks, explanation, demonstration, and discussion.  </a:t>
            </a:r>
          </a:p>
          <a:p>
            <a:pPr>
              <a:buFont typeface="Arial" panose="020B0604020202020204" pitchFamily="34" charset="0"/>
              <a:buChar char="•"/>
            </a:pPr>
            <a:r>
              <a:rPr lang="en-GB" sz="2400" dirty="0"/>
              <a:t>Lesson design focuses on small steps through a carefully sequenced learning journey.  </a:t>
            </a:r>
          </a:p>
        </p:txBody>
      </p:sp>
    </p:spTree>
    <p:extLst>
      <p:ext uri="{BB962C8B-B14F-4D97-AF65-F5344CB8AC3E}">
        <p14:creationId xmlns:p14="http://schemas.microsoft.com/office/powerpoint/2010/main" val="1308325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20688"/>
            <a:ext cx="8353673" cy="5688632"/>
          </a:xfrm>
        </p:spPr>
        <p:txBody>
          <a:bodyPr/>
          <a:lstStyle/>
          <a:p>
            <a:pPr>
              <a:buFont typeface="Arial" panose="020B0604020202020204" pitchFamily="34" charset="0"/>
              <a:buChar char="•"/>
            </a:pPr>
            <a:r>
              <a:rPr lang="en-GB" sz="2400" dirty="0"/>
              <a:t>Significant time is spent developing deep knowledge of the key ideas needed to underpin future learning. </a:t>
            </a:r>
          </a:p>
          <a:p>
            <a:pPr>
              <a:buFont typeface="Arial" panose="020B0604020202020204" pitchFamily="34" charset="0"/>
              <a:buChar char="•"/>
            </a:pPr>
            <a:r>
              <a:rPr lang="en-GB" sz="2400" dirty="0"/>
              <a:t>Procedural fluency and conceptual understanding are developed in tandem.</a:t>
            </a:r>
          </a:p>
          <a:p>
            <a:pPr>
              <a:buFont typeface="Arial" panose="020B0604020202020204" pitchFamily="34" charset="0"/>
              <a:buChar char="•"/>
            </a:pPr>
            <a:r>
              <a:rPr lang="en-GB" sz="2400" dirty="0"/>
              <a:t>Structures and connections are emphasised. </a:t>
            </a:r>
          </a:p>
          <a:p>
            <a:pPr>
              <a:buFont typeface="Arial" panose="020B0604020202020204" pitchFamily="34" charset="0"/>
              <a:buChar char="•"/>
            </a:pPr>
            <a:r>
              <a:rPr lang="en-GB" sz="2400" dirty="0"/>
              <a:t>Well crafted examples using variation focus students’ attention on key learning points and both ‘what it is’ and ‘what it is not’.</a:t>
            </a:r>
          </a:p>
          <a:p>
            <a:pPr>
              <a:buFont typeface="Arial" panose="020B0604020202020204" pitchFamily="34" charset="0"/>
              <a:buChar char="•"/>
            </a:pPr>
            <a:r>
              <a:rPr lang="en-GB" sz="2400" dirty="0"/>
              <a:t>Key facts are learnt to avoid cognitive overload and to enable pupils to focus on new concepts.</a:t>
            </a:r>
            <a:r>
              <a:rPr lang="en-GB" sz="2400" b="1" dirty="0"/>
              <a:t> </a:t>
            </a:r>
          </a:p>
          <a:p>
            <a:pPr>
              <a:buFont typeface="Arial" panose="020B0604020202020204" pitchFamily="34" charset="0"/>
              <a:buChar char="•"/>
            </a:pPr>
            <a:r>
              <a:rPr lang="en-GB" sz="2400" b="1" dirty="0"/>
              <a:t>Intelligent practice </a:t>
            </a:r>
            <a:r>
              <a:rPr lang="en-GB" sz="2400" dirty="0"/>
              <a:t>aims to </a:t>
            </a:r>
            <a:r>
              <a:rPr lang="en-GB" sz="2400" kern="1200" dirty="0"/>
              <a:t>develop conceptual understanding and encourage reasoning and mathematical thinking, as well as reinforcing their procedural fluency.</a:t>
            </a:r>
            <a:r>
              <a:rPr lang="en-GB" sz="2400" dirty="0"/>
              <a:t> </a:t>
            </a:r>
          </a:p>
        </p:txBody>
      </p:sp>
    </p:spTree>
    <p:extLst>
      <p:ext uri="{BB962C8B-B14F-4D97-AF65-F5344CB8AC3E}">
        <p14:creationId xmlns:p14="http://schemas.microsoft.com/office/powerpoint/2010/main" val="2505745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603" t="-191" r="7460" b="9262"/>
          <a:stretch/>
        </p:blipFill>
        <p:spPr bwMode="auto">
          <a:xfrm>
            <a:off x="0" y="1"/>
            <a:ext cx="91446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9995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108520" y="116632"/>
            <a:ext cx="9474005" cy="6511092"/>
          </a:xfrm>
          <a:prstGeom prst="rect">
            <a:avLst/>
          </a:prstGeom>
        </p:spPr>
      </p:pic>
      <p:sp>
        <p:nvSpPr>
          <p:cNvPr id="4" name="Rectangle 3"/>
          <p:cNvSpPr/>
          <p:nvPr/>
        </p:nvSpPr>
        <p:spPr>
          <a:xfrm>
            <a:off x="2771800" y="2276872"/>
            <a:ext cx="1728192" cy="792088"/>
          </a:xfrm>
          <a:prstGeom prst="rect">
            <a:avLst/>
          </a:prstGeom>
          <a:solidFill>
            <a:srgbClr val="66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788024" y="2276872"/>
            <a:ext cx="1728192" cy="792088"/>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4804824" y="4365104"/>
            <a:ext cx="1728192" cy="792088"/>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771800" y="4365104"/>
            <a:ext cx="1728192" cy="792088"/>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71770" y="3284984"/>
            <a:ext cx="1584176" cy="663258"/>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771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4977"/>
          <a:stretch/>
        </p:blipFill>
        <p:spPr bwMode="auto">
          <a:xfrm>
            <a:off x="1835696" y="2179295"/>
            <a:ext cx="5256584" cy="4465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bwMode="auto">
          <a:xfrm>
            <a:off x="292438" y="49173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GB" sz="3600" kern="0" dirty="0" smtClean="0">
                <a:solidFill>
                  <a:srgbClr val="000000"/>
                </a:solidFill>
              </a:rPr>
              <a:t>Challenge: These structures are made of congruent rectangles. Find the dimensions of the congruent rectangle. </a:t>
            </a:r>
            <a:endParaRPr lang="en-GB" sz="3600" kern="0" dirty="0">
              <a:solidFill>
                <a:srgbClr val="000000"/>
              </a:solidFill>
            </a:endParaRPr>
          </a:p>
        </p:txBody>
      </p:sp>
    </p:spTree>
    <p:extLst>
      <p:ext uri="{BB962C8B-B14F-4D97-AF65-F5344CB8AC3E}">
        <p14:creationId xmlns:p14="http://schemas.microsoft.com/office/powerpoint/2010/main" val="40377242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t>Simultaneous Equations Lesson</a:t>
            </a:r>
            <a:endParaRPr lang="en-GB" sz="4000" b="1" dirty="0"/>
          </a:p>
        </p:txBody>
      </p:sp>
      <p:sp>
        <p:nvSpPr>
          <p:cNvPr id="3" name="Content Placeholder 2"/>
          <p:cNvSpPr>
            <a:spLocks noGrp="1"/>
          </p:cNvSpPr>
          <p:nvPr>
            <p:ph idx="1"/>
          </p:nvPr>
        </p:nvSpPr>
        <p:spPr/>
        <p:txBody>
          <a:bodyPr/>
          <a:lstStyle/>
          <a:p>
            <a:r>
              <a:rPr lang="en-GB" dirty="0"/>
              <a:t>Look out for the 5 big ideas:</a:t>
            </a:r>
          </a:p>
          <a:p>
            <a:pPr marL="514350" indent="-514350">
              <a:buFont typeface="+mj-lt"/>
              <a:buAutoNum type="arabicPeriod"/>
            </a:pPr>
            <a:r>
              <a:rPr lang="en-GB" sz="2800" dirty="0"/>
              <a:t>Coherence</a:t>
            </a:r>
          </a:p>
          <a:p>
            <a:pPr marL="514350" indent="-514350">
              <a:buFont typeface="+mj-lt"/>
              <a:buAutoNum type="arabicPeriod"/>
            </a:pPr>
            <a:r>
              <a:rPr lang="en-GB" sz="2800" dirty="0"/>
              <a:t>Representation &amp; Structure</a:t>
            </a:r>
          </a:p>
          <a:p>
            <a:pPr marL="514350" indent="-514350">
              <a:buFont typeface="+mj-lt"/>
              <a:buAutoNum type="arabicPeriod"/>
            </a:pPr>
            <a:r>
              <a:rPr lang="en-GB" sz="2800" dirty="0"/>
              <a:t>Variation</a:t>
            </a:r>
          </a:p>
          <a:p>
            <a:pPr marL="514350" indent="-514350">
              <a:buFont typeface="+mj-lt"/>
              <a:buAutoNum type="arabicPeriod"/>
            </a:pPr>
            <a:r>
              <a:rPr lang="en-GB" sz="2800" dirty="0"/>
              <a:t>Fluency</a:t>
            </a:r>
          </a:p>
          <a:p>
            <a:pPr marL="514350" indent="-514350">
              <a:buFont typeface="+mj-lt"/>
              <a:buAutoNum type="arabicPeriod"/>
            </a:pPr>
            <a:r>
              <a:rPr lang="en-GB" sz="2800" dirty="0"/>
              <a:t>Mathematical Thinking</a:t>
            </a:r>
          </a:p>
        </p:txBody>
      </p:sp>
    </p:spTree>
    <p:extLst>
      <p:ext uri="{BB962C8B-B14F-4D97-AF65-F5344CB8AC3E}">
        <p14:creationId xmlns:p14="http://schemas.microsoft.com/office/powerpoint/2010/main" val="3079867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Year 10 Autumn 2 Lesson 1</a:t>
            </a:r>
            <a:endParaRPr lang="en-GB" b="1"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229600" cy="418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55051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dirty="0" smtClean="0"/>
              <a:t>Year 10 Autumn 2 Lesson 2</a:t>
            </a:r>
            <a:endParaRPr lang="en-GB" b="1" dirty="0"/>
          </a:p>
        </p:txBody>
      </p:sp>
      <p:pic>
        <p:nvPicPr>
          <p:cNvPr id="3" name="Content Placeholder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229600" cy="418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7620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dirty="0" smtClean="0"/>
              <a:t>Year 10 Autumn 2 Lesson 3</a:t>
            </a:r>
            <a:endParaRPr lang="en-GB" b="1" dirty="0"/>
          </a:p>
        </p:txBody>
      </p:sp>
      <p:pic>
        <p:nvPicPr>
          <p:cNvPr id="3" name="Content Placeholder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229600" cy="418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5718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Reflection </a:t>
            </a:r>
            <a:endParaRPr lang="en-GB" b="1" dirty="0"/>
          </a:p>
        </p:txBody>
      </p:sp>
      <p:sp>
        <p:nvSpPr>
          <p:cNvPr id="3" name="Content Placeholder 2"/>
          <p:cNvSpPr>
            <a:spLocks noGrp="1"/>
          </p:cNvSpPr>
          <p:nvPr>
            <p:ph idx="1"/>
          </p:nvPr>
        </p:nvSpPr>
        <p:spPr/>
        <p:txBody>
          <a:bodyPr/>
          <a:lstStyle/>
          <a:p>
            <a:pPr marL="0" indent="0">
              <a:buNone/>
            </a:pPr>
            <a:r>
              <a:rPr lang="en-GB" dirty="0" smtClean="0"/>
              <a:t>Where did you see the big ideas? </a:t>
            </a:r>
          </a:p>
          <a:p>
            <a:pPr marL="0" indent="0">
              <a:buNone/>
            </a:pPr>
            <a:endParaRPr lang="en-GB" dirty="0"/>
          </a:p>
          <a:p>
            <a:pPr marL="514350" indent="-514350">
              <a:buFont typeface="+mj-lt"/>
              <a:buAutoNum type="arabicPeriod"/>
            </a:pPr>
            <a:r>
              <a:rPr lang="en-GB" sz="2800" dirty="0"/>
              <a:t>Coherence</a:t>
            </a:r>
          </a:p>
          <a:p>
            <a:pPr marL="514350" indent="-514350">
              <a:buFont typeface="+mj-lt"/>
              <a:buAutoNum type="arabicPeriod"/>
            </a:pPr>
            <a:r>
              <a:rPr lang="en-GB" sz="2800" dirty="0"/>
              <a:t>Representation &amp; Structure</a:t>
            </a:r>
          </a:p>
          <a:p>
            <a:pPr marL="514350" indent="-514350">
              <a:buFont typeface="+mj-lt"/>
              <a:buAutoNum type="arabicPeriod"/>
            </a:pPr>
            <a:r>
              <a:rPr lang="en-GB" sz="2800" dirty="0"/>
              <a:t>Variation</a:t>
            </a:r>
          </a:p>
          <a:p>
            <a:pPr marL="514350" indent="-514350">
              <a:buFont typeface="+mj-lt"/>
              <a:buAutoNum type="arabicPeriod"/>
            </a:pPr>
            <a:r>
              <a:rPr lang="en-GB" sz="2800" dirty="0"/>
              <a:t>Fluency</a:t>
            </a:r>
          </a:p>
          <a:p>
            <a:pPr marL="514350" indent="-514350">
              <a:buFont typeface="+mj-lt"/>
              <a:buAutoNum type="arabicPeriod"/>
            </a:pPr>
            <a:r>
              <a:rPr lang="en-GB" sz="2800" dirty="0"/>
              <a:t>Mathematical Thinking</a:t>
            </a:r>
          </a:p>
        </p:txBody>
      </p:sp>
    </p:spTree>
    <p:extLst>
      <p:ext uri="{BB962C8B-B14F-4D97-AF65-F5344CB8AC3E}">
        <p14:creationId xmlns:p14="http://schemas.microsoft.com/office/powerpoint/2010/main" val="30206006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GB" sz="4000" b="1" dirty="0" smtClean="0"/>
              <a:t>Concrete Pictorial </a:t>
            </a:r>
            <a:r>
              <a:rPr lang="en-GB" sz="4000" b="1" dirty="0"/>
              <a:t>Abstract</a:t>
            </a:r>
          </a:p>
        </p:txBody>
      </p:sp>
      <p:sp>
        <p:nvSpPr>
          <p:cNvPr id="3" name="Content Placeholder 2"/>
          <p:cNvSpPr>
            <a:spLocks noGrp="1"/>
          </p:cNvSpPr>
          <p:nvPr>
            <p:ph idx="1"/>
          </p:nvPr>
        </p:nvSpPr>
        <p:spPr>
          <a:xfrm>
            <a:off x="683568" y="1484784"/>
            <a:ext cx="7921625" cy="4618856"/>
          </a:xfrm>
        </p:spPr>
        <p:txBody>
          <a:bodyPr/>
          <a:lstStyle/>
          <a:p>
            <a:r>
              <a:rPr lang="en-GB" sz="2800" dirty="0"/>
              <a:t>Bruner’s theory focuses on three models of representation of mathematical ideas.</a:t>
            </a:r>
          </a:p>
          <a:p>
            <a:pPr marL="457200" indent="-457200">
              <a:buFont typeface="Arial" panose="020B0604020202020204" pitchFamily="34" charset="0"/>
              <a:buChar char="•"/>
            </a:pPr>
            <a:r>
              <a:rPr lang="en-GB" sz="2800" dirty="0"/>
              <a:t>Enactive model</a:t>
            </a:r>
          </a:p>
          <a:p>
            <a:pPr marL="457200" indent="-457200">
              <a:buFont typeface="Arial" panose="020B0604020202020204" pitchFamily="34" charset="0"/>
              <a:buChar char="•"/>
            </a:pPr>
            <a:r>
              <a:rPr lang="en-GB" sz="2800" dirty="0"/>
              <a:t>Iconic mode</a:t>
            </a:r>
          </a:p>
          <a:p>
            <a:pPr marL="457200" indent="-457200">
              <a:buFont typeface="Arial" panose="020B0604020202020204" pitchFamily="34" charset="0"/>
              <a:buChar char="•"/>
            </a:pPr>
            <a:r>
              <a:rPr lang="en-GB" sz="2800" dirty="0"/>
              <a:t>Symbolic mode</a:t>
            </a:r>
          </a:p>
          <a:p>
            <a:pPr marL="0" indent="0"/>
            <a:r>
              <a:rPr lang="en-GB" sz="2800" dirty="0"/>
              <a:t>Learners can access abstract ideas through manipulating objects to derive enactive knowledge. Then diagrams help them acquire iconic knowledge to act as a bridge to formal symbolic knowledge.</a:t>
            </a:r>
          </a:p>
        </p:txBody>
      </p:sp>
    </p:spTree>
    <p:extLst>
      <p:ext uri="{BB962C8B-B14F-4D97-AF65-F5344CB8AC3E}">
        <p14:creationId xmlns:p14="http://schemas.microsoft.com/office/powerpoint/2010/main" val="4434086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640960" cy="1143000"/>
          </a:xfrm>
        </p:spPr>
        <p:txBody>
          <a:bodyPr/>
          <a:lstStyle/>
          <a:p>
            <a:r>
              <a:rPr lang="en-GB" b="1" dirty="0"/>
              <a:t>Algebra &amp; </a:t>
            </a:r>
            <a:r>
              <a:rPr lang="en-GB" b="1" dirty="0" smtClean="0"/>
              <a:t>Arithmetic</a:t>
            </a:r>
            <a:endParaRPr lang="en-GB" b="1" dirty="0"/>
          </a:p>
        </p:txBody>
      </p:sp>
      <p:sp>
        <p:nvSpPr>
          <p:cNvPr id="3" name="Content Placeholder 2"/>
          <p:cNvSpPr>
            <a:spLocks noGrp="1"/>
          </p:cNvSpPr>
          <p:nvPr>
            <p:ph idx="1"/>
          </p:nvPr>
        </p:nvSpPr>
        <p:spPr>
          <a:xfrm>
            <a:off x="611560" y="1700808"/>
            <a:ext cx="7921625" cy="4114800"/>
          </a:xfrm>
        </p:spPr>
        <p:txBody>
          <a:bodyPr/>
          <a:lstStyle/>
          <a:p>
            <a:r>
              <a:rPr lang="en-GB" dirty="0">
                <a:solidFill>
                  <a:schemeClr val="tx2"/>
                </a:solidFill>
              </a:rPr>
              <a:t>To fully understand &amp; achieve procedural fluency, learners would benefit from developing a “sense of the structure” behind the way mathematics works.</a:t>
            </a:r>
          </a:p>
          <a:p>
            <a:endParaRPr lang="en-GB" sz="1400" dirty="0">
              <a:solidFill>
                <a:schemeClr val="tx2"/>
              </a:solidFill>
            </a:endParaRPr>
          </a:p>
          <a:p>
            <a:r>
              <a:rPr lang="en-GB" dirty="0">
                <a:solidFill>
                  <a:schemeClr val="tx2"/>
                </a:solidFill>
              </a:rPr>
              <a:t>Representing that structure in ways other than numerically or a generalised format can support that   (Hewitt 2010)</a:t>
            </a:r>
          </a:p>
        </p:txBody>
      </p:sp>
    </p:spTree>
    <p:extLst>
      <p:ext uri="{BB962C8B-B14F-4D97-AF65-F5344CB8AC3E}">
        <p14:creationId xmlns:p14="http://schemas.microsoft.com/office/powerpoint/2010/main" val="1909401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Multiple </a:t>
            </a:r>
            <a:r>
              <a:rPr lang="en-GB" b="1" dirty="0" smtClean="0"/>
              <a:t>Embodiment</a:t>
            </a:r>
            <a:endParaRPr lang="en-GB" b="1" dirty="0"/>
          </a:p>
        </p:txBody>
      </p:sp>
      <p:sp>
        <p:nvSpPr>
          <p:cNvPr id="3" name="Content Placeholder 2"/>
          <p:cNvSpPr>
            <a:spLocks noGrp="1"/>
          </p:cNvSpPr>
          <p:nvPr>
            <p:ph idx="1"/>
          </p:nvPr>
        </p:nvSpPr>
        <p:spPr>
          <a:xfrm>
            <a:off x="539553" y="1340768"/>
            <a:ext cx="8147248" cy="4330824"/>
          </a:xfrm>
        </p:spPr>
        <p:txBody>
          <a:bodyPr/>
          <a:lstStyle/>
          <a:p>
            <a:r>
              <a:rPr lang="en-GB" sz="3000" dirty="0"/>
              <a:t>Dienes theory includes the principle that mathematical ideas should be presented in various forms for learners to acquire them.</a:t>
            </a:r>
          </a:p>
          <a:p>
            <a:r>
              <a:rPr lang="en-GB" sz="3000" dirty="0"/>
              <a:t>Ban </a:t>
            </a:r>
            <a:r>
              <a:rPr lang="en-GB" sz="3000" dirty="0" err="1"/>
              <a:t>Har</a:t>
            </a:r>
            <a:r>
              <a:rPr lang="en-GB" sz="3000" dirty="0"/>
              <a:t> explains, for the bar method to be consistent with Dienes idea of multiple embodiment, students should be presented with actual and generic objects, cut-out and diagrammatic versions of objects as well as proportional &amp; non-proportional diagrams to represent quantities</a:t>
            </a:r>
          </a:p>
        </p:txBody>
      </p:sp>
    </p:spTree>
    <p:extLst>
      <p:ext uri="{BB962C8B-B14F-4D97-AF65-F5344CB8AC3E}">
        <p14:creationId xmlns:p14="http://schemas.microsoft.com/office/powerpoint/2010/main" val="41621693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Algebraic methods </a:t>
            </a:r>
            <a:br>
              <a:rPr lang="en-GB" b="1" dirty="0"/>
            </a:br>
            <a:r>
              <a:rPr lang="en-GB" b="1" dirty="0"/>
              <a:t>before formal algebra</a:t>
            </a:r>
          </a:p>
        </p:txBody>
      </p:sp>
      <p:sp>
        <p:nvSpPr>
          <p:cNvPr id="3" name="Content Placeholder 2"/>
          <p:cNvSpPr>
            <a:spLocks noGrp="1"/>
          </p:cNvSpPr>
          <p:nvPr>
            <p:ph idx="1"/>
          </p:nvPr>
        </p:nvSpPr>
        <p:spPr>
          <a:xfrm>
            <a:off x="467544" y="1556792"/>
            <a:ext cx="8281665" cy="4752528"/>
          </a:xfrm>
        </p:spPr>
        <p:txBody>
          <a:bodyPr/>
          <a:lstStyle/>
          <a:p>
            <a:r>
              <a:rPr lang="en-GB" dirty="0"/>
              <a:t>“the model method is less abstract than the algebraic method and can be introduced before students learn to solve algebraic equations.”</a:t>
            </a:r>
          </a:p>
          <a:p>
            <a:r>
              <a:rPr lang="en-GB" dirty="0"/>
              <a:t>Learners.. “will appreciate better the use of symbols to represent quantities as they have experienced using bars to represent quantities</a:t>
            </a:r>
            <a:r>
              <a:rPr lang="en-GB" dirty="0" smtClean="0"/>
              <a:t>..”</a:t>
            </a:r>
          </a:p>
          <a:p>
            <a:pPr marL="0" indent="0">
              <a:buNone/>
            </a:pPr>
            <a:r>
              <a:rPr lang="en-GB" dirty="0"/>
              <a:t>	</a:t>
            </a:r>
            <a:r>
              <a:rPr lang="en-GB" dirty="0" smtClean="0"/>
              <a:t>					Kho </a:t>
            </a:r>
            <a:r>
              <a:rPr lang="en-GB" dirty="0"/>
              <a:t>(1987)</a:t>
            </a:r>
          </a:p>
        </p:txBody>
      </p:sp>
    </p:spTree>
    <p:extLst>
      <p:ext uri="{BB962C8B-B14F-4D97-AF65-F5344CB8AC3E}">
        <p14:creationId xmlns:p14="http://schemas.microsoft.com/office/powerpoint/2010/main" val="38057025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9552" y="260648"/>
            <a:ext cx="7924800" cy="720080"/>
          </a:xfrm>
        </p:spPr>
        <p:txBody>
          <a:bodyPr/>
          <a:lstStyle/>
          <a:p>
            <a:pPr>
              <a:spcBef>
                <a:spcPct val="50000"/>
              </a:spcBef>
            </a:pPr>
            <a:r>
              <a:rPr lang="en-GB" altLang="en-US" b="1" dirty="0"/>
              <a:t>Ofsted</a:t>
            </a:r>
          </a:p>
        </p:txBody>
      </p:sp>
      <p:sp>
        <p:nvSpPr>
          <p:cNvPr id="8195" name="Content Placeholder 2"/>
          <p:cNvSpPr>
            <a:spLocks noGrp="1"/>
          </p:cNvSpPr>
          <p:nvPr>
            <p:ph idx="1"/>
          </p:nvPr>
        </p:nvSpPr>
        <p:spPr>
          <a:xfrm>
            <a:off x="539552" y="980728"/>
            <a:ext cx="8280920" cy="5256584"/>
          </a:xfrm>
        </p:spPr>
        <p:txBody>
          <a:bodyPr/>
          <a:lstStyle/>
          <a:p>
            <a:pPr marL="0" indent="0">
              <a:defRPr/>
            </a:pPr>
            <a:r>
              <a:rPr lang="en-GB" sz="3000" dirty="0">
                <a:solidFill>
                  <a:srgbClr val="002060"/>
                </a:solidFill>
              </a:rPr>
              <a:t>“</a:t>
            </a:r>
            <a:r>
              <a:rPr lang="en-GB" sz="3000" dirty="0"/>
              <a:t>Where satisfactory teaching dominated, pupils often experienced mathematics as a series of apparently unconnected topics, because teachers missed opportunities to make links. </a:t>
            </a:r>
          </a:p>
          <a:p>
            <a:pPr marL="0" indent="0">
              <a:defRPr/>
            </a:pPr>
            <a:r>
              <a:rPr lang="en-GB" sz="3000" dirty="0"/>
              <a:t>…Pupils relied on memorising methods, because teachers emphasised emulating the worked examples rather than why the methods work. </a:t>
            </a:r>
          </a:p>
          <a:p>
            <a:pPr marL="0" indent="0">
              <a:defRPr/>
            </a:pPr>
            <a:r>
              <a:rPr lang="en-GB" sz="3000" dirty="0"/>
              <a:t>Most of the teacher’s questions required factual answers only.” </a:t>
            </a:r>
            <a:r>
              <a:rPr lang="en-GB" sz="3000" dirty="0" smtClean="0"/>
              <a:t>(</a:t>
            </a:r>
            <a:r>
              <a:rPr lang="en-GB" altLang="en-US" sz="2400" dirty="0" smtClean="0"/>
              <a:t>Made </a:t>
            </a:r>
            <a:r>
              <a:rPr lang="en-GB" altLang="en-US" sz="2400" dirty="0"/>
              <a:t>to Measure May 2012)</a:t>
            </a:r>
            <a:endParaRPr lang="en-GB" sz="2400" dirty="0"/>
          </a:p>
          <a:p>
            <a:pPr marL="0" indent="0">
              <a:buNone/>
              <a:defRPr/>
            </a:pPr>
            <a:endParaRPr lang="en-GB" sz="2800" dirty="0"/>
          </a:p>
          <a:p>
            <a:pPr marL="457200" indent="-457200">
              <a:buFont typeface="Arial" pitchFamily="34" charset="0"/>
              <a:buChar char="•"/>
              <a:defRPr/>
            </a:pPr>
            <a:endParaRPr lang="en-GB" dirty="0"/>
          </a:p>
        </p:txBody>
      </p:sp>
    </p:spTree>
    <p:extLst>
      <p:ext uri="{BB962C8B-B14F-4D97-AF65-F5344CB8AC3E}">
        <p14:creationId xmlns:p14="http://schemas.microsoft.com/office/powerpoint/2010/main" val="233221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67544" y="548680"/>
            <a:ext cx="7924800" cy="1143000"/>
          </a:xfrm>
        </p:spPr>
        <p:txBody>
          <a:bodyPr/>
          <a:lstStyle/>
          <a:p>
            <a:pPr>
              <a:spcBef>
                <a:spcPct val="50000"/>
              </a:spcBef>
            </a:pPr>
            <a:r>
              <a:rPr lang="en-GB" altLang="en-US" b="1" dirty="0"/>
              <a:t>Ofsted </a:t>
            </a:r>
            <a:r>
              <a:rPr lang="en-GB" b="1" dirty="0">
                <a:solidFill>
                  <a:schemeClr val="tx2"/>
                </a:solidFill>
              </a:rPr>
              <a:t>Recommendation</a:t>
            </a:r>
            <a:r>
              <a:rPr lang="en-GB" dirty="0">
                <a:solidFill>
                  <a:schemeClr val="tx2"/>
                </a:solidFill>
              </a:rPr>
              <a:t/>
            </a:r>
            <a:br>
              <a:rPr lang="en-GB" dirty="0">
                <a:solidFill>
                  <a:schemeClr val="tx2"/>
                </a:solidFill>
              </a:rPr>
            </a:br>
            <a:endParaRPr lang="en-GB" altLang="en-US" dirty="0"/>
          </a:p>
        </p:txBody>
      </p:sp>
      <p:sp>
        <p:nvSpPr>
          <p:cNvPr id="8195" name="Content Placeholder 2"/>
          <p:cNvSpPr>
            <a:spLocks noGrp="1"/>
          </p:cNvSpPr>
          <p:nvPr>
            <p:ph idx="1"/>
          </p:nvPr>
        </p:nvSpPr>
        <p:spPr>
          <a:xfrm>
            <a:off x="467544" y="1268760"/>
            <a:ext cx="8136904" cy="4619278"/>
          </a:xfrm>
        </p:spPr>
        <p:txBody>
          <a:bodyPr/>
          <a:lstStyle/>
          <a:p>
            <a:pPr>
              <a:defRPr/>
            </a:pPr>
            <a:r>
              <a:rPr lang="en-GB" sz="3000" dirty="0"/>
              <a:t>Schools should develop the expertise of staff:</a:t>
            </a:r>
          </a:p>
          <a:p>
            <a:pPr marL="457200" indent="-457200">
              <a:buFont typeface="Arial" pitchFamily="34" charset="0"/>
              <a:buChar char="•"/>
              <a:defRPr/>
            </a:pPr>
            <a:r>
              <a:rPr lang="en-GB" sz="3000" dirty="0"/>
              <a:t>in choosing teaching approaches and activities that foster pupils’ deeper understanding, including through the use of practical resources, visual images and information and communication technology</a:t>
            </a:r>
          </a:p>
          <a:p>
            <a:pPr marL="457200" indent="-457200">
              <a:buFont typeface="Arial" pitchFamily="34" charset="0"/>
              <a:buChar char="•"/>
              <a:defRPr/>
            </a:pPr>
            <a:r>
              <a:rPr lang="en-GB" sz="3000" dirty="0"/>
              <a:t>in checking and probing pupils’ understanding during the lesson, and adapting teaching </a:t>
            </a:r>
            <a:r>
              <a:rPr lang="en-GB" sz="3000" dirty="0" smtClean="0"/>
              <a:t>accordingly</a:t>
            </a:r>
          </a:p>
          <a:p>
            <a:pPr marL="0" indent="0">
              <a:buNone/>
              <a:defRPr/>
            </a:pPr>
            <a:r>
              <a:rPr lang="en-GB" altLang="en-US" sz="3000" dirty="0"/>
              <a:t>	</a:t>
            </a:r>
            <a:r>
              <a:rPr lang="en-GB" altLang="en-US" sz="3000" dirty="0" smtClean="0"/>
              <a:t>			</a:t>
            </a:r>
            <a:r>
              <a:rPr lang="en-GB" altLang="en-US" sz="2400" dirty="0" smtClean="0"/>
              <a:t>(Made </a:t>
            </a:r>
            <a:r>
              <a:rPr lang="en-GB" altLang="en-US" sz="2400" dirty="0"/>
              <a:t>to Measure May 2012)</a:t>
            </a:r>
            <a:endParaRPr lang="en-GB" dirty="0"/>
          </a:p>
          <a:p>
            <a:pPr>
              <a:defRPr/>
            </a:pPr>
            <a:endParaRPr lang="en-GB" dirty="0"/>
          </a:p>
        </p:txBody>
      </p:sp>
    </p:spTree>
    <p:extLst>
      <p:ext uri="{BB962C8B-B14F-4D97-AF65-F5344CB8AC3E}">
        <p14:creationId xmlns:p14="http://schemas.microsoft.com/office/powerpoint/2010/main" val="2096292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496944" cy="4114800"/>
          </a:xfrm>
        </p:spPr>
        <p:txBody>
          <a:bodyPr/>
          <a:lstStyle/>
          <a:p>
            <a:pPr marL="0" indent="0">
              <a:buNone/>
            </a:pPr>
            <a:r>
              <a:rPr lang="en-GB" dirty="0"/>
              <a:t>When we present a collection of examples or exercises related to some mathematical idea to our pupils what do we want them to be looking for?</a:t>
            </a:r>
          </a:p>
          <a:p>
            <a:pPr marL="0" indent="0"/>
            <a:endParaRPr lang="en-GB" dirty="0"/>
          </a:p>
          <a:p>
            <a:pPr marL="0" indent="0">
              <a:buNone/>
            </a:pPr>
            <a:r>
              <a:rPr lang="en-GB" dirty="0"/>
              <a:t>What do we want them to pay attention to?</a:t>
            </a:r>
          </a:p>
        </p:txBody>
      </p:sp>
    </p:spTree>
    <p:extLst>
      <p:ext uri="{BB962C8B-B14F-4D97-AF65-F5344CB8AC3E}">
        <p14:creationId xmlns:p14="http://schemas.microsoft.com/office/powerpoint/2010/main" val="41090096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m_equations_Example1.png"/>
          <p:cNvPicPr>
            <a:picLocks noChangeAspect="1"/>
          </p:cNvPicPr>
          <p:nvPr/>
        </p:nvPicPr>
        <p:blipFill rotWithShape="1">
          <a:blip r:embed="rId3">
            <a:extLst>
              <a:ext uri="{28A0092B-C50C-407E-A947-70E740481C1C}">
                <a14:useLocalDpi xmlns:a14="http://schemas.microsoft.com/office/drawing/2010/main" val="0"/>
              </a:ext>
            </a:extLst>
          </a:blip>
          <a:srcRect t="4012" b="6327"/>
          <a:stretch/>
        </p:blipFill>
        <p:spPr>
          <a:xfrm>
            <a:off x="242023" y="188640"/>
            <a:ext cx="7136066" cy="6043596"/>
          </a:xfrm>
          <a:prstGeom prst="rect">
            <a:avLst/>
          </a:prstGeom>
        </p:spPr>
      </p:pic>
      <p:sp>
        <p:nvSpPr>
          <p:cNvPr id="5" name="TextBox 4"/>
          <p:cNvSpPr txBox="1"/>
          <p:nvPr/>
        </p:nvSpPr>
        <p:spPr>
          <a:xfrm>
            <a:off x="6483635" y="1988840"/>
            <a:ext cx="3024336" cy="1446550"/>
          </a:xfrm>
          <a:prstGeom prst="rect">
            <a:avLst/>
          </a:prstGeom>
          <a:noFill/>
        </p:spPr>
        <p:txBody>
          <a:bodyPr wrap="square" rtlCol="0">
            <a:spAutoFit/>
          </a:bodyPr>
          <a:lstStyle/>
          <a:p>
            <a:pPr algn="ctr" fontAlgn="base">
              <a:spcBef>
                <a:spcPct val="20000"/>
              </a:spcBef>
              <a:spcAft>
                <a:spcPct val="0"/>
              </a:spcAft>
              <a:buClr>
                <a:srgbClr val="00628C"/>
              </a:buClr>
              <a:buFont typeface="Arial" pitchFamily="34" charset="0"/>
              <a:buNone/>
            </a:pPr>
            <a:r>
              <a:rPr lang="en-GB" sz="2000" dirty="0">
                <a:solidFill>
                  <a:srgbClr val="00628C"/>
                </a:solidFill>
              </a:rPr>
              <a:t>What are these examples </a:t>
            </a:r>
          </a:p>
          <a:p>
            <a:pPr algn="ctr" fontAlgn="base">
              <a:spcBef>
                <a:spcPct val="20000"/>
              </a:spcBef>
              <a:spcAft>
                <a:spcPct val="0"/>
              </a:spcAft>
              <a:buClr>
                <a:srgbClr val="00628C"/>
              </a:buClr>
              <a:buFont typeface="Arial" pitchFamily="34" charset="0"/>
              <a:buNone/>
            </a:pPr>
            <a:r>
              <a:rPr lang="en-GB" sz="2000" dirty="0">
                <a:solidFill>
                  <a:srgbClr val="00628C"/>
                </a:solidFill>
              </a:rPr>
              <a:t>examples </a:t>
            </a:r>
          </a:p>
          <a:p>
            <a:pPr algn="ctr" fontAlgn="base">
              <a:spcBef>
                <a:spcPct val="20000"/>
              </a:spcBef>
              <a:spcAft>
                <a:spcPct val="0"/>
              </a:spcAft>
              <a:buClr>
                <a:srgbClr val="00628C"/>
              </a:buClr>
              <a:buFont typeface="Arial" pitchFamily="34" charset="0"/>
              <a:buNone/>
            </a:pPr>
            <a:r>
              <a:rPr lang="en-GB" sz="2000" dirty="0">
                <a:solidFill>
                  <a:srgbClr val="00628C"/>
                </a:solidFill>
              </a:rPr>
              <a:t>of?</a:t>
            </a:r>
          </a:p>
        </p:txBody>
      </p:sp>
    </p:spTree>
    <p:extLst>
      <p:ext uri="{BB962C8B-B14F-4D97-AF65-F5344CB8AC3E}">
        <p14:creationId xmlns:p14="http://schemas.microsoft.com/office/powerpoint/2010/main" val="16635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im_equations_example2.jpg"/>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193" y="2564904"/>
            <a:ext cx="9144000" cy="2988976"/>
          </a:xfrm>
          <a:prstGeom prst="rect">
            <a:avLst/>
          </a:prstGeom>
        </p:spPr>
      </p:pic>
      <p:sp>
        <p:nvSpPr>
          <p:cNvPr id="7" name="TextBox 6"/>
          <p:cNvSpPr txBox="1"/>
          <p:nvPr/>
        </p:nvSpPr>
        <p:spPr>
          <a:xfrm>
            <a:off x="179512" y="620688"/>
            <a:ext cx="6552728" cy="1446550"/>
          </a:xfrm>
          <a:prstGeom prst="rect">
            <a:avLst/>
          </a:prstGeom>
          <a:noFill/>
        </p:spPr>
        <p:txBody>
          <a:bodyPr wrap="square" rtlCol="0">
            <a:spAutoFit/>
          </a:bodyPr>
          <a:lstStyle/>
          <a:p>
            <a:pPr fontAlgn="base">
              <a:spcBef>
                <a:spcPct val="20000"/>
              </a:spcBef>
              <a:spcAft>
                <a:spcPct val="0"/>
              </a:spcAft>
              <a:buClr>
                <a:srgbClr val="00628C"/>
              </a:buClr>
              <a:buFont typeface="Arial" pitchFamily="34" charset="0"/>
              <a:buNone/>
            </a:pPr>
            <a:r>
              <a:rPr lang="en-GB" sz="4000" dirty="0">
                <a:solidFill>
                  <a:srgbClr val="00628C"/>
                </a:solidFill>
              </a:rPr>
              <a:t>What are these examples </a:t>
            </a:r>
          </a:p>
          <a:p>
            <a:pPr fontAlgn="base">
              <a:spcBef>
                <a:spcPct val="20000"/>
              </a:spcBef>
              <a:spcAft>
                <a:spcPct val="0"/>
              </a:spcAft>
              <a:buClr>
                <a:srgbClr val="00628C"/>
              </a:buClr>
              <a:buFont typeface="Arial" pitchFamily="34" charset="0"/>
              <a:buNone/>
            </a:pPr>
            <a:r>
              <a:rPr lang="en-GB" sz="4000" dirty="0">
                <a:solidFill>
                  <a:srgbClr val="00628C"/>
                </a:solidFill>
              </a:rPr>
              <a:t>examples of ?</a:t>
            </a:r>
          </a:p>
        </p:txBody>
      </p:sp>
    </p:spTree>
    <p:extLst>
      <p:ext uri="{BB962C8B-B14F-4D97-AF65-F5344CB8AC3E}">
        <p14:creationId xmlns:p14="http://schemas.microsoft.com/office/powerpoint/2010/main" val="366851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nctem1">
  <a:themeElements>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fontScheme name="nctem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lnDef>
  </a:objectDefaults>
  <a:extraClrSchemeLst>
    <a:extraClrScheme>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ctem1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nctem1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nctem1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nctem1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nctem1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nctem1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nctem1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nctem1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nctem1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3.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4.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5.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6.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7.xml><?xml version="1.0" encoding="utf-8"?>
<a:theme xmlns:a="http://schemas.openxmlformats.org/drawingml/2006/main" name="4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8.xml><?xml version="1.0" encoding="utf-8"?>
<a:theme xmlns:a="http://schemas.openxmlformats.org/drawingml/2006/main" name="5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9.xml><?xml version="1.0" encoding="utf-8"?>
<a:theme xmlns:a="http://schemas.openxmlformats.org/drawingml/2006/main" name="6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0.xml><?xml version="1.0" encoding="utf-8"?>
<a:theme xmlns:a="http://schemas.openxmlformats.org/drawingml/2006/main" name="2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1.xml><?xml version="1.0" encoding="utf-8"?>
<a:theme xmlns:a="http://schemas.openxmlformats.org/drawingml/2006/main" name="7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2.xml><?xml version="1.0" encoding="utf-8"?>
<a:theme xmlns:a="http://schemas.openxmlformats.org/drawingml/2006/main" name="8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3.xml><?xml version="1.0" encoding="utf-8"?>
<a:theme xmlns:a="http://schemas.openxmlformats.org/drawingml/2006/main" name="9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4.xml><?xml version="1.0" encoding="utf-8"?>
<a:theme xmlns:a="http://schemas.openxmlformats.org/drawingml/2006/main" name="3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5.xml><?xml version="1.0" encoding="utf-8"?>
<a:theme xmlns:a="http://schemas.openxmlformats.org/drawingml/2006/main" name="1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6.xml><?xml version="1.0" encoding="utf-8"?>
<a:theme xmlns:a="http://schemas.openxmlformats.org/drawingml/2006/main" name="2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328</TotalTime>
  <Words>1029</Words>
  <Application>Microsoft Office PowerPoint</Application>
  <PresentationFormat>On-screen Show (4:3)</PresentationFormat>
  <Paragraphs>145</Paragraphs>
  <Slides>29</Slides>
  <Notes>14</Notes>
  <HiddenSlides>0</HiddenSlides>
  <MMClips>0</MMClips>
  <ScaleCrop>false</ScaleCrop>
  <HeadingPairs>
    <vt:vector size="4" baseType="variant">
      <vt:variant>
        <vt:lpstr>Theme</vt:lpstr>
      </vt:variant>
      <vt:variant>
        <vt:i4>16</vt:i4>
      </vt:variant>
      <vt:variant>
        <vt:lpstr>Slide Titles</vt:lpstr>
      </vt:variant>
      <vt:variant>
        <vt:i4>29</vt:i4>
      </vt:variant>
    </vt:vector>
  </HeadingPairs>
  <TitlesOfParts>
    <vt:vector size="45" baseType="lpstr">
      <vt:lpstr>nctem1</vt:lpstr>
      <vt:lpstr>Archway</vt:lpstr>
      <vt:lpstr>1_ArchwayMaster</vt:lpstr>
      <vt:lpstr>2_ArchwayMaster</vt:lpstr>
      <vt:lpstr>3_ArchwayMaster</vt:lpstr>
      <vt:lpstr>1_Archway PPT</vt:lpstr>
      <vt:lpstr>4_ArchwayMaster</vt:lpstr>
      <vt:lpstr>5_ArchwayMaster</vt:lpstr>
      <vt:lpstr>6_ArchwayMaster</vt:lpstr>
      <vt:lpstr>2_Archway PPT</vt:lpstr>
      <vt:lpstr>7_ArchwayMaster</vt:lpstr>
      <vt:lpstr>8_ArchwayMaster</vt:lpstr>
      <vt:lpstr>9_ArchwayMaster</vt:lpstr>
      <vt:lpstr>3_Archway PPT</vt:lpstr>
      <vt:lpstr>1_Archway</vt:lpstr>
      <vt:lpstr>2_Archway</vt:lpstr>
      <vt:lpstr>PowerPoint Presentation</vt:lpstr>
      <vt:lpstr>PowerPoint Presentation</vt:lpstr>
      <vt:lpstr>PowerPoint Presentation</vt:lpstr>
      <vt:lpstr>PowerPoint Presentation</vt:lpstr>
      <vt:lpstr>PowerPoint Presentation</vt:lpstr>
      <vt:lpstr>PowerPoint Presentation</vt:lpstr>
      <vt:lpstr>Key Objectives</vt:lpstr>
      <vt:lpstr>This year priorities </vt:lpstr>
      <vt:lpstr>PowerPoint Presentation</vt:lpstr>
      <vt:lpstr>What is “Mastery”?</vt:lpstr>
      <vt:lpstr>    Secondary Mathematics Teaching for Mastery  Some themes and key principles:</vt:lpstr>
      <vt:lpstr>PowerPoint Presentation</vt:lpstr>
      <vt:lpstr>PowerPoint Presentation</vt:lpstr>
      <vt:lpstr>PowerPoint Presentation</vt:lpstr>
      <vt:lpstr>PowerPoint Presentation</vt:lpstr>
      <vt:lpstr>Simultaneous Equations Lesson</vt:lpstr>
      <vt:lpstr>Year 10 Autumn 2 Lesson 1</vt:lpstr>
      <vt:lpstr>Year 10 Autumn 2 Lesson 2</vt:lpstr>
      <vt:lpstr>Year 10 Autumn 2 Lesson 3</vt:lpstr>
      <vt:lpstr>Reflection </vt:lpstr>
      <vt:lpstr>Concrete Pictorial Abstract</vt:lpstr>
      <vt:lpstr>Algebra &amp; Arithmetic</vt:lpstr>
      <vt:lpstr>Multiple Embodiment</vt:lpstr>
      <vt:lpstr>Algebraic methods  before formal algebra</vt:lpstr>
      <vt:lpstr>Ofsted</vt:lpstr>
      <vt:lpstr>Ofsted Recommendation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Elder, L</dc:creator>
  <cp:lastModifiedBy>Elder, L</cp:lastModifiedBy>
  <cp:revision>22</cp:revision>
  <cp:lastPrinted>2018-10-24T13:49:35Z</cp:lastPrinted>
  <dcterms:created xsi:type="dcterms:W3CDTF">2018-10-18T12:56:04Z</dcterms:created>
  <dcterms:modified xsi:type="dcterms:W3CDTF">2018-10-26T15:07:11Z</dcterms:modified>
</cp:coreProperties>
</file>