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3"/>
  </p:notesMasterIdLst>
  <p:sldIdLst>
    <p:sldId id="257" r:id="rId2"/>
    <p:sldId id="261" r:id="rId3"/>
    <p:sldId id="266" r:id="rId4"/>
    <p:sldId id="260" r:id="rId5"/>
    <p:sldId id="263" r:id="rId6"/>
    <p:sldId id="264" r:id="rId7"/>
    <p:sldId id="265" r:id="rId8"/>
    <p:sldId id="267" r:id="rId9"/>
    <p:sldId id="269" r:id="rId10"/>
    <p:sldId id="262" r:id="rId11"/>
    <p:sldId id="268" r:id="rId12"/>
  </p:sldIdLst>
  <p:sldSz cx="9144000" cy="6858000" type="screen4x3"/>
  <p:notesSz cx="6797675" cy="9928225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397" autoAdjust="0"/>
    <p:restoredTop sz="94139" autoAdjust="0"/>
  </p:normalViewPr>
  <p:slideViewPr>
    <p:cSldViewPr>
      <p:cViewPr varScale="1">
        <p:scale>
          <a:sx n="41" d="100"/>
          <a:sy n="41" d="100"/>
        </p:scale>
        <p:origin x="-129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5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1D59403-2AC4-4440-A57F-1AAF5847DA89}" type="datetimeFigureOut">
              <a:rPr lang="en-GB" smtClean="0"/>
              <a:t>14/10/2018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908"/>
            <a:ext cx="5438140" cy="446770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2" y="9430092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5" y="9430092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D63807-BA29-41AD-8123-25389EBB11C7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845459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D6A609-8187-4CB5-94D5-DF277E6A631B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919403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AB36EB-0382-43E4-8065-F0BE3325CA4D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25706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374A7B-D5CD-4124-A076-6B72649CE2FF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66125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0E1B3B-1198-4D0A-ACA6-E8D8D6AAE5C7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827426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D6C6AB-6310-4CFF-8091-02A786CBA96D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742526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B414F8-8348-4B19-8534-718A0CEFC94F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842159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4AE141-21D5-4281-9F22-3ED4745BE01C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90899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ABED02-69AC-4CF7-811D-519C9DAD1BE5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994974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08215A-2683-4D40-93B3-1695D49E3676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133444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99CC74-8E89-4B12-AD9A-FD695D0919FB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633255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8543FF-A07B-429E-A3FE-1E5AB634DA45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33565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400" smtClean="0"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defRPr sz="1400" smtClean="0"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400" smtClean="0"/>
            </a:lvl1pPr>
          </a:lstStyle>
          <a:p>
            <a:pPr>
              <a:defRPr/>
            </a:pPr>
            <a:fld id="{07CFB874-0697-4B5B-81B9-7325BB74ABC0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  <p:sp>
        <p:nvSpPr>
          <p:cNvPr id="10" name="Rectangle 7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rgbClr val="2D2D8A">
                <a:lumMod val="75000"/>
              </a:srgb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mic Sans MS" pitchFamily="66" charset="0"/>
              <a:cs typeface="Arial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0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5465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6" Type="http://schemas.openxmlformats.org/officeDocument/2006/relationships/image" Target="../media/image51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0.png"/><Relationship Id="rId7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6" Type="http://schemas.openxmlformats.org/officeDocument/2006/relationships/image" Target="../media/image60.png"/><Relationship Id="rId5" Type="http://schemas.openxmlformats.org/officeDocument/2006/relationships/image" Target="../media/image50.png"/><Relationship Id="rId4" Type="http://schemas.openxmlformats.org/officeDocument/2006/relationships/image" Target="../media/image40.png"/><Relationship Id="rId9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30.png"/><Relationship Id="rId7" Type="http://schemas.openxmlformats.org/officeDocument/2006/relationships/image" Target="../media/image8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6" Type="http://schemas.openxmlformats.org/officeDocument/2006/relationships/image" Target="../media/image60.png"/><Relationship Id="rId5" Type="http://schemas.openxmlformats.org/officeDocument/2006/relationships/image" Target="../media/image50.png"/><Relationship Id="rId4" Type="http://schemas.openxmlformats.org/officeDocument/2006/relationships/image" Target="../media/image40.png"/><Relationship Id="rId9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30.png"/><Relationship Id="rId7" Type="http://schemas.openxmlformats.org/officeDocument/2006/relationships/image" Target="../media/image8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Relationship Id="rId6" Type="http://schemas.openxmlformats.org/officeDocument/2006/relationships/image" Target="../media/image60.png"/><Relationship Id="rId5" Type="http://schemas.openxmlformats.org/officeDocument/2006/relationships/image" Target="../media/image50.png"/><Relationship Id="rId4" Type="http://schemas.openxmlformats.org/officeDocument/2006/relationships/image" Target="../media/image40.png"/><Relationship Id="rId9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30.png"/><Relationship Id="rId7" Type="http://schemas.openxmlformats.org/officeDocument/2006/relationships/image" Target="../media/image8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Relationship Id="rId6" Type="http://schemas.openxmlformats.org/officeDocument/2006/relationships/image" Target="../media/image60.png"/><Relationship Id="rId5" Type="http://schemas.openxmlformats.org/officeDocument/2006/relationships/image" Target="../media/image50.png"/><Relationship Id="rId4" Type="http://schemas.openxmlformats.org/officeDocument/2006/relationships/image" Target="../media/image40.png"/><Relationship Id="rId9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-76200"/>
            <a:ext cx="8229600" cy="1143000"/>
          </a:xfrm>
        </p:spPr>
        <p:txBody>
          <a:bodyPr/>
          <a:lstStyle/>
          <a:p>
            <a:r>
              <a:rPr lang="en-GB" sz="2600" dirty="0">
                <a:latin typeface="Trebuchet MS" panose="020B0603020202020204" pitchFamily="34" charset="0"/>
              </a:rPr>
              <a:t>Each of the following questions have mistakes – can you find them?</a:t>
            </a:r>
          </a:p>
        </p:txBody>
      </p:sp>
      <p:pic>
        <p:nvPicPr>
          <p:cNvPr id="4" name="Picture 3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43" t="20674" r="11741" b="6011"/>
          <a:stretch/>
        </p:blipFill>
        <p:spPr>
          <a:xfrm>
            <a:off x="450376" y="1219200"/>
            <a:ext cx="8465024" cy="54864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697462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41437"/>
            <a:ext cx="8229600" cy="4525963"/>
          </a:xfrm>
        </p:spPr>
        <p:txBody>
          <a:bodyPr/>
          <a:lstStyle/>
          <a:p>
            <a:pPr marL="0" indent="0" algn="ctr">
              <a:lnSpc>
                <a:spcPct val="150000"/>
              </a:lnSpc>
              <a:buNone/>
            </a:pPr>
            <a:r>
              <a:rPr lang="en-GB" dirty="0" smtClean="0">
                <a:latin typeface="Trebuchet MS" panose="020B0603020202020204" pitchFamily="34" charset="0"/>
              </a:rPr>
              <a:t>The rules </a:t>
            </a:r>
            <a:r>
              <a:rPr lang="en-GB" dirty="0">
                <a:latin typeface="Trebuchet MS" panose="020B0603020202020204" pitchFamily="34" charset="0"/>
              </a:rPr>
              <a:t>for adding and subtracting algebraic fractions are the same as </a:t>
            </a:r>
            <a:r>
              <a:rPr lang="en-GB" dirty="0" smtClean="0">
                <a:latin typeface="Trebuchet MS" panose="020B0603020202020204" pitchFamily="34" charset="0"/>
              </a:rPr>
              <a:t>for numerical </a:t>
            </a:r>
            <a:r>
              <a:rPr lang="en-GB" dirty="0">
                <a:latin typeface="Trebuchet MS" panose="020B0603020202020204" pitchFamily="34" charset="0"/>
              </a:rPr>
              <a:t>fractions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047687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66800" y="228600"/>
            <a:ext cx="7010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>
                <a:latin typeface="Trebuchet MS" panose="020B0603020202020204" pitchFamily="34" charset="0"/>
              </a:rPr>
              <a:t>Calculate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3810000" y="990600"/>
                <a:ext cx="1518493" cy="93519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32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latin typeface="Cambria Math" panose="02040503050406030204" pitchFamily="18" charset="0"/>
                            </a:rPr>
                            <m:t>7</m:t>
                          </m:r>
                        </m:num>
                        <m:den>
                          <m:r>
                            <a:rPr lang="en-GB" sz="32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GB" sz="32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GB" sz="32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num>
                        <m:den>
                          <m:r>
                            <a:rPr lang="en-GB" sz="32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GB" sz="32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lang="en-GB" sz="3200" dirty="0">
                  <a:latin typeface="Trebuchet MS" panose="020B0603020202020204" pitchFamily="34" charset="0"/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10000" y="990600"/>
                <a:ext cx="1518493" cy="93519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/>
          <p:cNvSpPr txBox="1"/>
          <p:nvPr/>
        </p:nvSpPr>
        <p:spPr>
          <a:xfrm>
            <a:off x="228600" y="2074783"/>
            <a:ext cx="8763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 smtClean="0">
                <a:latin typeface="Trebuchet MS" panose="020B0603020202020204" pitchFamily="34" charset="0"/>
              </a:rPr>
              <a:t>Why can these fractions not be added as they are?</a:t>
            </a:r>
            <a:endParaRPr lang="en-GB" sz="2800" dirty="0">
              <a:latin typeface="Trebuchet MS" panose="020B0603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3389920" y="3962400"/>
                <a:ext cx="1518493" cy="96763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3200" i="1" smtClean="0">
                              <a:latin typeface="Cambria Math"/>
                            </a:rPr>
                          </m:ctrlPr>
                        </m:fPr>
                        <m:num/>
                        <m:den>
                          <m:r>
                            <a:rPr lang="en-GB" sz="32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6</m:t>
                          </m:r>
                          <m:r>
                            <a:rPr lang="en-GB" sz="32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GB" sz="3200" b="0" i="1" smtClean="0">
                              <a:latin typeface="Cambria Math"/>
                            </a:rPr>
                          </m:ctrlPr>
                        </m:fPr>
                        <m:num/>
                        <m:den>
                          <m:r>
                            <a:rPr lang="en-GB" sz="32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6</m:t>
                          </m:r>
                          <m:r>
                            <a:rPr lang="en-GB" sz="32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lang="en-GB" sz="3200" dirty="0">
                  <a:latin typeface="Trebuchet MS" panose="020B0603020202020204" pitchFamily="34" charset="0"/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89920" y="3962400"/>
                <a:ext cx="1518493" cy="96763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/>
          <p:cNvSpPr txBox="1"/>
          <p:nvPr/>
        </p:nvSpPr>
        <p:spPr>
          <a:xfrm>
            <a:off x="265471" y="2743200"/>
            <a:ext cx="8763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latin typeface="Trebuchet MS" panose="020B0603020202020204" pitchFamily="34" charset="0"/>
              </a:rPr>
              <a:t>Use a V</a:t>
            </a:r>
            <a:r>
              <a:rPr lang="en-GB" sz="2800" dirty="0" smtClean="0">
                <a:latin typeface="Trebuchet MS" panose="020B0603020202020204" pitchFamily="34" charset="0"/>
              </a:rPr>
              <a:t>enn </a:t>
            </a:r>
            <a:r>
              <a:rPr lang="en-GB" sz="2800" dirty="0">
                <a:latin typeface="Trebuchet MS" panose="020B0603020202020204" pitchFamily="34" charset="0"/>
              </a:rPr>
              <a:t>diagram to find the </a:t>
            </a:r>
            <a:r>
              <a:rPr lang="en-GB" sz="2800" dirty="0">
                <a:solidFill>
                  <a:srgbClr val="C00000"/>
                </a:solidFill>
                <a:latin typeface="Trebuchet MS" panose="020B0603020202020204" pitchFamily="34" charset="0"/>
              </a:rPr>
              <a:t>common denominator</a:t>
            </a:r>
            <a:r>
              <a:rPr lang="en-GB" sz="2800" dirty="0">
                <a:latin typeface="Trebuchet MS" panose="020B0603020202020204" pitchFamily="34" charset="0"/>
              </a:rPr>
              <a:t> of 3x and 2x?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381000" y="5486400"/>
                <a:ext cx="87630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800" dirty="0" smtClean="0">
                    <a:solidFill>
                      <a:schemeClr val="tx1"/>
                    </a:solidFill>
                    <a:latin typeface="Trebuchet MS" panose="020B0603020202020204" pitchFamily="34" charset="0"/>
                  </a:rPr>
                  <a:t>Why is the </a:t>
                </a:r>
                <a:r>
                  <a:rPr lang="en-GB" sz="2800" dirty="0" smtClean="0">
                    <a:solidFill>
                      <a:srgbClr val="C00000"/>
                    </a:solidFill>
                    <a:latin typeface="Trebuchet MS" panose="020B0603020202020204" pitchFamily="34" charset="0"/>
                  </a:rPr>
                  <a:t>common denominator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solidFill>
                          <a:schemeClr val="tx1"/>
                        </a:solidFill>
                        <a:latin typeface="Cambria Math"/>
                      </a:rPr>
                      <m:t>6</m:t>
                    </m:r>
                    <m:r>
                      <a:rPr lang="en-GB" sz="2800" b="0" i="1" smtClean="0">
                        <a:solidFill>
                          <a:schemeClr val="tx1"/>
                        </a:solidFill>
                        <a:latin typeface="Cambria Math"/>
                      </a:rPr>
                      <m:t>𝑥</m:t>
                    </m:r>
                    <m:r>
                      <a:rPr lang="en-GB" sz="2800" b="0" i="1" smtClean="0">
                        <a:solidFill>
                          <a:schemeClr val="tx1"/>
                        </a:solidFill>
                        <a:latin typeface="Cambria Math"/>
                      </a:rPr>
                      <m:t>?</m:t>
                    </m:r>
                  </m:oMath>
                </a14:m>
                <a:endParaRPr lang="en-GB" sz="2800" dirty="0">
                  <a:solidFill>
                    <a:schemeClr val="tx1"/>
                  </a:solidFill>
                  <a:latin typeface="Trebuchet MS" panose="020B0603020202020204" pitchFamily="34" charset="0"/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1000" y="5486400"/>
                <a:ext cx="8763000" cy="523220"/>
              </a:xfrm>
              <a:prstGeom prst="rect">
                <a:avLst/>
              </a:prstGeom>
              <a:blipFill rotWithShape="1">
                <a:blip r:embed="rId5"/>
                <a:stretch>
                  <a:fillRect t="-10465" b="-3255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3389920" y="4017808"/>
                <a:ext cx="1518493" cy="935192"/>
              </a:xfrm>
              <a:prstGeom prst="rect">
                <a:avLst/>
              </a:prstGeom>
              <a:solidFill>
                <a:srgbClr val="FFFFFA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32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latin typeface="Cambria Math" panose="02040503050406030204" pitchFamily="18" charset="0"/>
                            </a:rPr>
                            <m:t>14</m:t>
                          </m:r>
                        </m:num>
                        <m:den>
                          <m:r>
                            <a:rPr lang="en-GB" sz="32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6</m:t>
                          </m:r>
                          <m:r>
                            <a:rPr lang="en-GB" sz="32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GB" sz="32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latin typeface="Cambria Math" panose="02040503050406030204" pitchFamily="18" charset="0"/>
                            </a:rPr>
                            <m:t>15</m:t>
                          </m:r>
                        </m:num>
                        <m:den>
                          <m:r>
                            <a:rPr lang="en-GB" sz="32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6</m:t>
                          </m:r>
                          <m:r>
                            <a:rPr lang="en-GB" sz="32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lang="en-GB" sz="3200" dirty="0">
                  <a:latin typeface="Trebuchet MS" panose="020B0603020202020204" pitchFamily="34" charset="0"/>
                </a:endParaRP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89920" y="4017808"/>
                <a:ext cx="1518493" cy="93519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5103934" y="4017808"/>
                <a:ext cx="992066" cy="925190"/>
              </a:xfrm>
              <a:prstGeom prst="rect">
                <a:avLst/>
              </a:prstGeom>
              <a:solidFill>
                <a:srgbClr val="FFFFFA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32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latin typeface="Cambria Math" panose="02040503050406030204" pitchFamily="18" charset="0"/>
                            </a:rPr>
                            <m:t>29</m:t>
                          </m:r>
                        </m:num>
                        <m:den>
                          <m:r>
                            <a:rPr lang="en-GB" sz="32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6</m:t>
                          </m:r>
                          <m:r>
                            <a:rPr lang="en-GB" sz="32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lang="en-GB" sz="3200" dirty="0">
                  <a:latin typeface="Trebuchet MS" panose="020B0603020202020204" pitchFamily="34" charset="0"/>
                </a:endParaRPr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03934" y="4017808"/>
                <a:ext cx="992066" cy="92519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  <p:extLst>
      <p:ext uri="{BB962C8B-B14F-4D97-AF65-F5344CB8AC3E}">
        <p14:creationId xmlns:p14="http://schemas.microsoft.com/office/powerpoint/2010/main" val="36915405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12" grpId="0" animBg="1"/>
      <p:bldP spid="1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371600" y="-76200"/>
            <a:ext cx="6629400" cy="1132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GB" sz="2400" dirty="0">
                <a:latin typeface="Trebuchet MS" panose="020B0603020202020204" pitchFamily="34" charset="0"/>
              </a:rPr>
              <a:t>Sort these expressions into </a:t>
            </a:r>
            <a:r>
              <a:rPr lang="en-GB" sz="2400" dirty="0">
                <a:solidFill>
                  <a:srgbClr val="C00000"/>
                </a:solidFill>
                <a:latin typeface="Trebuchet MS" panose="020B0603020202020204" pitchFamily="34" charset="0"/>
              </a:rPr>
              <a:t>equivalent</a:t>
            </a:r>
            <a:r>
              <a:rPr lang="en-GB" sz="2400" dirty="0">
                <a:latin typeface="Trebuchet MS" panose="020B0603020202020204" pitchFamily="34" charset="0"/>
              </a:rPr>
              <a:t> pairs. </a:t>
            </a:r>
          </a:p>
          <a:p>
            <a:pPr algn="ctr">
              <a:lnSpc>
                <a:spcPct val="150000"/>
              </a:lnSpc>
            </a:pPr>
            <a:r>
              <a:rPr lang="en-GB" sz="2400" dirty="0">
                <a:latin typeface="Trebuchet MS" panose="020B0603020202020204" pitchFamily="34" charset="0"/>
              </a:rPr>
              <a:t>Which is the odd one out?</a:t>
            </a:r>
          </a:p>
        </p:txBody>
      </p:sp>
      <p:sp>
        <p:nvSpPr>
          <p:cNvPr id="6" name="Oval 5"/>
          <p:cNvSpPr/>
          <p:nvPr/>
        </p:nvSpPr>
        <p:spPr bwMode="auto">
          <a:xfrm>
            <a:off x="1524000" y="3219671"/>
            <a:ext cx="990600" cy="1143000"/>
          </a:xfrm>
          <a:prstGeom prst="ellipse">
            <a:avLst/>
          </a:prstGeom>
          <a:noFill/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1524000" y="3448271"/>
                <a:ext cx="1295400" cy="6199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GB" sz="24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num>
                      <m:den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en-GB" sz="2400" dirty="0"/>
                  <a:t> -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𝑥</m:t>
                        </m:r>
                      </m:num>
                      <m:den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6</m:t>
                        </m:r>
                      </m:den>
                    </m:f>
                  </m:oMath>
                </a14:m>
                <a:endParaRPr lang="en-GB" sz="24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4000" y="3448271"/>
                <a:ext cx="1295400" cy="619913"/>
              </a:xfrm>
              <a:prstGeom prst="rect">
                <a:avLst/>
              </a:prstGeom>
              <a:blipFill>
                <a:blip r:embed="rId3"/>
                <a:stretch>
                  <a:fillRect b="-89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Oval 7"/>
          <p:cNvSpPr/>
          <p:nvPr/>
        </p:nvSpPr>
        <p:spPr bwMode="auto">
          <a:xfrm>
            <a:off x="2819400" y="4972271"/>
            <a:ext cx="990600" cy="1143000"/>
          </a:xfrm>
          <a:prstGeom prst="ellipse">
            <a:avLst/>
          </a:prstGeom>
          <a:noFill/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2667000" y="5200871"/>
                <a:ext cx="1295400" cy="6174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0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2000" i="1"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12</m:t>
                          </m:r>
                        </m:den>
                      </m:f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67000" y="5200871"/>
                <a:ext cx="1295400" cy="61741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Oval 9"/>
          <p:cNvSpPr/>
          <p:nvPr/>
        </p:nvSpPr>
        <p:spPr bwMode="auto">
          <a:xfrm>
            <a:off x="4038600" y="3219671"/>
            <a:ext cx="990600" cy="1143000"/>
          </a:xfrm>
          <a:prstGeom prst="ellipse">
            <a:avLst/>
          </a:prstGeom>
          <a:noFill/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191000" y="3530216"/>
                <a:ext cx="1295400" cy="5845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GB" sz="24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num>
                      <m:den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en-GB" sz="2400" dirty="0"/>
                  <a:t> -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𝑥</m:t>
                        </m:r>
                      </m:num>
                      <m:den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endParaRPr lang="en-GB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91000" y="3530216"/>
                <a:ext cx="1295400" cy="584584"/>
              </a:xfrm>
              <a:prstGeom prst="rect">
                <a:avLst/>
              </a:prstGeom>
              <a:blipFill>
                <a:blip r:embed="rId5"/>
                <a:stretch>
                  <a:fillRect t="-1042" b="-937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Oval 11"/>
          <p:cNvSpPr/>
          <p:nvPr/>
        </p:nvSpPr>
        <p:spPr bwMode="auto">
          <a:xfrm>
            <a:off x="6324600" y="3219671"/>
            <a:ext cx="990600" cy="1143000"/>
          </a:xfrm>
          <a:prstGeom prst="ellipse">
            <a:avLst/>
          </a:prstGeom>
          <a:noFill/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6172200" y="3420562"/>
                <a:ext cx="1295400" cy="72481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den>
                      </m:f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72200" y="3420562"/>
                <a:ext cx="1295400" cy="724814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Oval 13"/>
          <p:cNvSpPr/>
          <p:nvPr/>
        </p:nvSpPr>
        <p:spPr bwMode="auto">
          <a:xfrm>
            <a:off x="5334000" y="4972271"/>
            <a:ext cx="990600" cy="1143000"/>
          </a:xfrm>
          <a:prstGeom prst="ellipse">
            <a:avLst/>
          </a:prstGeom>
          <a:noFill/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5181600" y="5181600"/>
                <a:ext cx="1295400" cy="6194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0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81600" y="5181600"/>
                <a:ext cx="1295400" cy="61946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Oval 15"/>
          <p:cNvSpPr/>
          <p:nvPr/>
        </p:nvSpPr>
        <p:spPr bwMode="auto">
          <a:xfrm>
            <a:off x="2819400" y="1600200"/>
            <a:ext cx="990600" cy="1143000"/>
          </a:xfrm>
          <a:prstGeom prst="ellipse">
            <a:avLst/>
          </a:prstGeom>
          <a:noFill/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2895600" y="1828800"/>
                <a:ext cx="1295400" cy="6199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GB" sz="24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5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num>
                      <m:den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12</m:t>
                        </m:r>
                      </m:den>
                    </m:f>
                  </m:oMath>
                </a14:m>
                <a:r>
                  <a:rPr lang="en-GB" sz="2400" dirty="0"/>
                  <a:t> -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𝑥</m:t>
                        </m:r>
                      </m:num>
                      <m:den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endParaRPr lang="en-GB" sz="2400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95600" y="1828800"/>
                <a:ext cx="1295400" cy="619913"/>
              </a:xfrm>
              <a:prstGeom prst="rect">
                <a:avLst/>
              </a:prstGeom>
              <a:blipFill>
                <a:blip r:embed="rId8"/>
                <a:stretch>
                  <a:fillRect b="-882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Oval 17"/>
          <p:cNvSpPr/>
          <p:nvPr/>
        </p:nvSpPr>
        <p:spPr bwMode="auto">
          <a:xfrm>
            <a:off x="5257800" y="1600200"/>
            <a:ext cx="990600" cy="1143000"/>
          </a:xfrm>
          <a:prstGeom prst="ellipse">
            <a:avLst/>
          </a:prstGeom>
          <a:noFill/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5334000" y="1828800"/>
                <a:ext cx="1295400" cy="5845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GB" sz="24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num>
                      <m:den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6</m:t>
                        </m:r>
                      </m:den>
                    </m:f>
                  </m:oMath>
                </a14:m>
                <a:r>
                  <a:rPr lang="en-GB" sz="2400" dirty="0"/>
                  <a:t> +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𝑥</m:t>
                        </m:r>
                      </m:num>
                      <m:den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endParaRPr lang="en-GB" sz="2400" dirty="0"/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34000" y="1828800"/>
                <a:ext cx="1295400" cy="584584"/>
              </a:xfrm>
              <a:prstGeom prst="rect">
                <a:avLst/>
              </a:prstGeom>
              <a:blipFill>
                <a:blip r:embed="rId9"/>
                <a:stretch>
                  <a:fillRect t="-1042" b="-937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  <p:extLst>
      <p:ext uri="{BB962C8B-B14F-4D97-AF65-F5344CB8AC3E}">
        <p14:creationId xmlns:p14="http://schemas.microsoft.com/office/powerpoint/2010/main" val="2130689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371600" y="-76200"/>
            <a:ext cx="6629400" cy="1132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GB" sz="2400" dirty="0">
                <a:latin typeface="Trebuchet MS" panose="020B0603020202020204" pitchFamily="34" charset="0"/>
              </a:rPr>
              <a:t>Sort these expressions into </a:t>
            </a:r>
            <a:r>
              <a:rPr lang="en-GB" sz="2400" dirty="0">
                <a:solidFill>
                  <a:srgbClr val="C00000"/>
                </a:solidFill>
                <a:latin typeface="Trebuchet MS" panose="020B0603020202020204" pitchFamily="34" charset="0"/>
              </a:rPr>
              <a:t>equivalent</a:t>
            </a:r>
            <a:r>
              <a:rPr lang="en-GB" sz="2400" dirty="0">
                <a:latin typeface="Trebuchet MS" panose="020B0603020202020204" pitchFamily="34" charset="0"/>
              </a:rPr>
              <a:t> pairs. </a:t>
            </a:r>
          </a:p>
          <a:p>
            <a:pPr algn="ctr">
              <a:lnSpc>
                <a:spcPct val="150000"/>
              </a:lnSpc>
            </a:pPr>
            <a:r>
              <a:rPr lang="en-GB" sz="2400" dirty="0">
                <a:latin typeface="Trebuchet MS" panose="020B0603020202020204" pitchFamily="34" charset="0"/>
              </a:rPr>
              <a:t>Which is the odd one out?</a:t>
            </a:r>
          </a:p>
        </p:txBody>
      </p:sp>
      <p:sp>
        <p:nvSpPr>
          <p:cNvPr id="6" name="Oval 5"/>
          <p:cNvSpPr/>
          <p:nvPr/>
        </p:nvSpPr>
        <p:spPr bwMode="auto">
          <a:xfrm>
            <a:off x="1524000" y="3219671"/>
            <a:ext cx="990600" cy="1143000"/>
          </a:xfrm>
          <a:prstGeom prst="ellipse">
            <a:avLst/>
          </a:prstGeom>
          <a:noFill/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1524000" y="3448271"/>
                <a:ext cx="1295400" cy="6199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GB" sz="24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num>
                      <m:den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en-GB" sz="2400" dirty="0"/>
                  <a:t> -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𝑥</m:t>
                        </m:r>
                      </m:num>
                      <m:den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6</m:t>
                        </m:r>
                      </m:den>
                    </m:f>
                  </m:oMath>
                </a14:m>
                <a:endParaRPr lang="en-GB" sz="24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4000" y="3448271"/>
                <a:ext cx="1295400" cy="619913"/>
              </a:xfrm>
              <a:prstGeom prst="rect">
                <a:avLst/>
              </a:prstGeom>
              <a:blipFill>
                <a:blip r:embed="rId3"/>
                <a:stretch>
                  <a:fillRect b="-89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Oval 7"/>
          <p:cNvSpPr/>
          <p:nvPr/>
        </p:nvSpPr>
        <p:spPr bwMode="auto">
          <a:xfrm>
            <a:off x="2819400" y="4972271"/>
            <a:ext cx="990600" cy="1143000"/>
          </a:xfrm>
          <a:prstGeom prst="ellipse">
            <a:avLst/>
          </a:prstGeom>
          <a:noFill/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2667000" y="5200871"/>
                <a:ext cx="1295400" cy="6174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0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2000" i="1"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12</m:t>
                          </m:r>
                        </m:den>
                      </m:f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67000" y="5200871"/>
                <a:ext cx="1295400" cy="61741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Oval 9"/>
          <p:cNvSpPr/>
          <p:nvPr/>
        </p:nvSpPr>
        <p:spPr bwMode="auto">
          <a:xfrm>
            <a:off x="4038600" y="3219671"/>
            <a:ext cx="990600" cy="1143000"/>
          </a:xfrm>
          <a:prstGeom prst="ellipse">
            <a:avLst/>
          </a:prstGeom>
          <a:noFill/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191000" y="3530216"/>
                <a:ext cx="1295400" cy="5845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GB" sz="24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num>
                      <m:den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en-GB" sz="2400" dirty="0"/>
                  <a:t> -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𝑥</m:t>
                        </m:r>
                      </m:num>
                      <m:den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endParaRPr lang="en-GB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91000" y="3530216"/>
                <a:ext cx="1295400" cy="584584"/>
              </a:xfrm>
              <a:prstGeom prst="rect">
                <a:avLst/>
              </a:prstGeom>
              <a:blipFill>
                <a:blip r:embed="rId5"/>
                <a:stretch>
                  <a:fillRect t="-1042" b="-937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Oval 11"/>
          <p:cNvSpPr/>
          <p:nvPr/>
        </p:nvSpPr>
        <p:spPr bwMode="auto">
          <a:xfrm>
            <a:off x="6324600" y="3219671"/>
            <a:ext cx="990600" cy="1143000"/>
          </a:xfrm>
          <a:prstGeom prst="ellipse">
            <a:avLst/>
          </a:prstGeom>
          <a:solidFill>
            <a:srgbClr val="92D050"/>
          </a:solidFill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6172200" y="3420562"/>
                <a:ext cx="1295400" cy="72481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den>
                      </m:f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72200" y="3420562"/>
                <a:ext cx="1295400" cy="724814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Oval 13"/>
          <p:cNvSpPr/>
          <p:nvPr/>
        </p:nvSpPr>
        <p:spPr bwMode="auto">
          <a:xfrm>
            <a:off x="5334000" y="4972271"/>
            <a:ext cx="990600" cy="1143000"/>
          </a:xfrm>
          <a:prstGeom prst="ellipse">
            <a:avLst/>
          </a:prstGeom>
          <a:noFill/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6" name="Oval 15"/>
          <p:cNvSpPr/>
          <p:nvPr/>
        </p:nvSpPr>
        <p:spPr bwMode="auto">
          <a:xfrm>
            <a:off x="2819400" y="1600200"/>
            <a:ext cx="990600" cy="1143000"/>
          </a:xfrm>
          <a:prstGeom prst="ellipse">
            <a:avLst/>
          </a:prstGeom>
          <a:solidFill>
            <a:srgbClr val="92D050"/>
          </a:solidFill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2895600" y="1828800"/>
                <a:ext cx="1295400" cy="6199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GB" sz="24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5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num>
                      <m:den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12</m:t>
                        </m:r>
                      </m:den>
                    </m:f>
                  </m:oMath>
                </a14:m>
                <a:r>
                  <a:rPr lang="en-GB" sz="2400" dirty="0"/>
                  <a:t> -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𝑥</m:t>
                        </m:r>
                      </m:num>
                      <m:den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endParaRPr lang="en-GB" sz="2400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95600" y="1828800"/>
                <a:ext cx="1295400" cy="619913"/>
              </a:xfrm>
              <a:prstGeom prst="rect">
                <a:avLst/>
              </a:prstGeom>
              <a:blipFill>
                <a:blip r:embed="rId7"/>
                <a:stretch>
                  <a:fillRect b="-882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Oval 17"/>
          <p:cNvSpPr/>
          <p:nvPr/>
        </p:nvSpPr>
        <p:spPr bwMode="auto">
          <a:xfrm>
            <a:off x="5257800" y="1600200"/>
            <a:ext cx="990600" cy="1143000"/>
          </a:xfrm>
          <a:prstGeom prst="ellipse">
            <a:avLst/>
          </a:prstGeom>
          <a:noFill/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5334000" y="1828800"/>
                <a:ext cx="1295400" cy="5845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GB" sz="24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num>
                      <m:den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6</m:t>
                        </m:r>
                      </m:den>
                    </m:f>
                  </m:oMath>
                </a14:m>
                <a:r>
                  <a:rPr lang="en-GB" sz="2400" dirty="0"/>
                  <a:t> +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𝑥</m:t>
                        </m:r>
                      </m:num>
                      <m:den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endParaRPr lang="en-GB" sz="2400" dirty="0"/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34000" y="1828800"/>
                <a:ext cx="1295400" cy="584584"/>
              </a:xfrm>
              <a:prstGeom prst="rect">
                <a:avLst/>
              </a:prstGeom>
              <a:blipFill>
                <a:blip r:embed="rId8"/>
                <a:stretch>
                  <a:fillRect t="-1042" b="-937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5181600" y="5181600"/>
                <a:ext cx="1295400" cy="6194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0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81600" y="5181600"/>
                <a:ext cx="1295400" cy="61946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  <p:extLst>
      <p:ext uri="{BB962C8B-B14F-4D97-AF65-F5344CB8AC3E}">
        <p14:creationId xmlns:p14="http://schemas.microsoft.com/office/powerpoint/2010/main" val="19180809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371600" y="-76200"/>
            <a:ext cx="6629400" cy="1132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GB" sz="2400" dirty="0">
                <a:latin typeface="Trebuchet MS" panose="020B0603020202020204" pitchFamily="34" charset="0"/>
              </a:rPr>
              <a:t>Sort these expressions into </a:t>
            </a:r>
            <a:r>
              <a:rPr lang="en-GB" sz="2400" dirty="0">
                <a:solidFill>
                  <a:srgbClr val="C00000"/>
                </a:solidFill>
                <a:latin typeface="Trebuchet MS" panose="020B0603020202020204" pitchFamily="34" charset="0"/>
              </a:rPr>
              <a:t>equivalent</a:t>
            </a:r>
            <a:r>
              <a:rPr lang="en-GB" sz="2400" dirty="0">
                <a:latin typeface="Trebuchet MS" panose="020B0603020202020204" pitchFamily="34" charset="0"/>
              </a:rPr>
              <a:t> pairs. </a:t>
            </a:r>
          </a:p>
          <a:p>
            <a:pPr algn="ctr">
              <a:lnSpc>
                <a:spcPct val="150000"/>
              </a:lnSpc>
            </a:pPr>
            <a:r>
              <a:rPr lang="en-GB" sz="2400" dirty="0">
                <a:latin typeface="Trebuchet MS" panose="020B0603020202020204" pitchFamily="34" charset="0"/>
              </a:rPr>
              <a:t>Which is the odd one out?</a:t>
            </a:r>
          </a:p>
        </p:txBody>
      </p:sp>
      <p:sp>
        <p:nvSpPr>
          <p:cNvPr id="6" name="Oval 5"/>
          <p:cNvSpPr/>
          <p:nvPr/>
        </p:nvSpPr>
        <p:spPr bwMode="auto">
          <a:xfrm>
            <a:off x="1524000" y="3219671"/>
            <a:ext cx="990600" cy="1143000"/>
          </a:xfrm>
          <a:prstGeom prst="ellipse">
            <a:avLst/>
          </a:prstGeom>
          <a:solidFill>
            <a:srgbClr val="00B0F0"/>
          </a:solidFill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1524000" y="3448271"/>
                <a:ext cx="1295400" cy="6199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GB" sz="24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num>
                      <m:den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en-GB" sz="2400" dirty="0"/>
                  <a:t> -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𝑥</m:t>
                        </m:r>
                      </m:num>
                      <m:den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6</m:t>
                        </m:r>
                      </m:den>
                    </m:f>
                  </m:oMath>
                </a14:m>
                <a:endParaRPr lang="en-GB" sz="24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4000" y="3448271"/>
                <a:ext cx="1295400" cy="619913"/>
              </a:xfrm>
              <a:prstGeom prst="rect">
                <a:avLst/>
              </a:prstGeom>
              <a:blipFill>
                <a:blip r:embed="rId3"/>
                <a:stretch>
                  <a:fillRect b="-89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Oval 7"/>
          <p:cNvSpPr/>
          <p:nvPr/>
        </p:nvSpPr>
        <p:spPr bwMode="auto">
          <a:xfrm>
            <a:off x="2819400" y="4972271"/>
            <a:ext cx="990600" cy="1143000"/>
          </a:xfrm>
          <a:prstGeom prst="ellipse">
            <a:avLst/>
          </a:prstGeom>
          <a:noFill/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2667000" y="5200871"/>
                <a:ext cx="1295400" cy="6174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0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2000" i="1"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12</m:t>
                          </m:r>
                        </m:den>
                      </m:f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67000" y="5200871"/>
                <a:ext cx="1295400" cy="61741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Oval 9"/>
          <p:cNvSpPr/>
          <p:nvPr/>
        </p:nvSpPr>
        <p:spPr bwMode="auto">
          <a:xfrm>
            <a:off x="4038600" y="3219671"/>
            <a:ext cx="990600" cy="1143000"/>
          </a:xfrm>
          <a:prstGeom prst="ellipse">
            <a:avLst/>
          </a:prstGeom>
          <a:noFill/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191000" y="3530216"/>
                <a:ext cx="1295400" cy="5845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GB" sz="24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num>
                      <m:den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en-GB" sz="2400" dirty="0"/>
                  <a:t> -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𝑥</m:t>
                        </m:r>
                      </m:num>
                      <m:den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endParaRPr lang="en-GB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91000" y="3530216"/>
                <a:ext cx="1295400" cy="584584"/>
              </a:xfrm>
              <a:prstGeom prst="rect">
                <a:avLst/>
              </a:prstGeom>
              <a:blipFill>
                <a:blip r:embed="rId5"/>
                <a:stretch>
                  <a:fillRect t="-1042" b="-937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Oval 11"/>
          <p:cNvSpPr/>
          <p:nvPr/>
        </p:nvSpPr>
        <p:spPr bwMode="auto">
          <a:xfrm>
            <a:off x="6324600" y="3219671"/>
            <a:ext cx="990600" cy="1143000"/>
          </a:xfrm>
          <a:prstGeom prst="ellipse">
            <a:avLst/>
          </a:prstGeom>
          <a:solidFill>
            <a:srgbClr val="92D050"/>
          </a:solidFill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6172200" y="3420562"/>
                <a:ext cx="1295400" cy="72481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den>
                      </m:f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72200" y="3420562"/>
                <a:ext cx="1295400" cy="724814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Oval 13"/>
          <p:cNvSpPr/>
          <p:nvPr/>
        </p:nvSpPr>
        <p:spPr bwMode="auto">
          <a:xfrm>
            <a:off x="5334000" y="4972271"/>
            <a:ext cx="990600" cy="1143000"/>
          </a:xfrm>
          <a:prstGeom prst="ellipse">
            <a:avLst/>
          </a:prstGeom>
          <a:solidFill>
            <a:srgbClr val="00B0F0"/>
          </a:solidFill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6" name="Oval 15"/>
          <p:cNvSpPr/>
          <p:nvPr/>
        </p:nvSpPr>
        <p:spPr bwMode="auto">
          <a:xfrm>
            <a:off x="2819400" y="1600200"/>
            <a:ext cx="990600" cy="1143000"/>
          </a:xfrm>
          <a:prstGeom prst="ellipse">
            <a:avLst/>
          </a:prstGeom>
          <a:solidFill>
            <a:srgbClr val="92D050"/>
          </a:solidFill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2895600" y="1828800"/>
                <a:ext cx="1295400" cy="6199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GB" sz="24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5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num>
                      <m:den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12</m:t>
                        </m:r>
                      </m:den>
                    </m:f>
                  </m:oMath>
                </a14:m>
                <a:r>
                  <a:rPr lang="en-GB" sz="2400" dirty="0"/>
                  <a:t> -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𝑥</m:t>
                        </m:r>
                      </m:num>
                      <m:den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endParaRPr lang="en-GB" sz="2400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95600" y="1828800"/>
                <a:ext cx="1295400" cy="619913"/>
              </a:xfrm>
              <a:prstGeom prst="rect">
                <a:avLst/>
              </a:prstGeom>
              <a:blipFill>
                <a:blip r:embed="rId7"/>
                <a:stretch>
                  <a:fillRect b="-882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Oval 17"/>
          <p:cNvSpPr/>
          <p:nvPr/>
        </p:nvSpPr>
        <p:spPr bwMode="auto">
          <a:xfrm>
            <a:off x="5257800" y="1600200"/>
            <a:ext cx="990600" cy="1143000"/>
          </a:xfrm>
          <a:prstGeom prst="ellipse">
            <a:avLst/>
          </a:prstGeom>
          <a:noFill/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5334000" y="1828800"/>
                <a:ext cx="1295400" cy="5845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GB" sz="24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num>
                      <m:den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6</m:t>
                        </m:r>
                      </m:den>
                    </m:f>
                  </m:oMath>
                </a14:m>
                <a:r>
                  <a:rPr lang="en-GB" sz="2400" dirty="0"/>
                  <a:t> +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𝑥</m:t>
                        </m:r>
                      </m:num>
                      <m:den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endParaRPr lang="en-GB" sz="2400" dirty="0"/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34000" y="1828800"/>
                <a:ext cx="1295400" cy="584584"/>
              </a:xfrm>
              <a:prstGeom prst="rect">
                <a:avLst/>
              </a:prstGeom>
              <a:blipFill>
                <a:blip r:embed="rId8"/>
                <a:stretch>
                  <a:fillRect t="-1042" b="-937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5181600" y="5181600"/>
                <a:ext cx="1295400" cy="6194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0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81600" y="5181600"/>
                <a:ext cx="1295400" cy="61946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  <p:extLst>
      <p:ext uri="{BB962C8B-B14F-4D97-AF65-F5344CB8AC3E}">
        <p14:creationId xmlns:p14="http://schemas.microsoft.com/office/powerpoint/2010/main" val="27722633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371600" y="-76200"/>
            <a:ext cx="6629400" cy="1132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GB" sz="2400" dirty="0">
                <a:latin typeface="Trebuchet MS" panose="020B0603020202020204" pitchFamily="34" charset="0"/>
              </a:rPr>
              <a:t>Sort these expressions into </a:t>
            </a:r>
            <a:r>
              <a:rPr lang="en-GB" sz="2400" dirty="0">
                <a:solidFill>
                  <a:srgbClr val="C00000"/>
                </a:solidFill>
                <a:latin typeface="Trebuchet MS" panose="020B0603020202020204" pitchFamily="34" charset="0"/>
              </a:rPr>
              <a:t>equivalent</a:t>
            </a:r>
            <a:r>
              <a:rPr lang="en-GB" sz="2400" dirty="0">
                <a:latin typeface="Trebuchet MS" panose="020B0603020202020204" pitchFamily="34" charset="0"/>
              </a:rPr>
              <a:t> pairs. </a:t>
            </a:r>
          </a:p>
          <a:p>
            <a:pPr algn="ctr">
              <a:lnSpc>
                <a:spcPct val="150000"/>
              </a:lnSpc>
            </a:pPr>
            <a:r>
              <a:rPr lang="en-GB" sz="2400" dirty="0">
                <a:latin typeface="Trebuchet MS" panose="020B0603020202020204" pitchFamily="34" charset="0"/>
              </a:rPr>
              <a:t>Which is the odd one out?</a:t>
            </a:r>
          </a:p>
        </p:txBody>
      </p:sp>
      <p:sp>
        <p:nvSpPr>
          <p:cNvPr id="6" name="Oval 5"/>
          <p:cNvSpPr/>
          <p:nvPr/>
        </p:nvSpPr>
        <p:spPr bwMode="auto">
          <a:xfrm>
            <a:off x="1524000" y="3219671"/>
            <a:ext cx="990600" cy="1143000"/>
          </a:xfrm>
          <a:prstGeom prst="ellipse">
            <a:avLst/>
          </a:prstGeom>
          <a:solidFill>
            <a:srgbClr val="00B0F0"/>
          </a:solidFill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1524000" y="3448271"/>
                <a:ext cx="1295400" cy="6199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GB" sz="24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num>
                      <m:den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en-GB" sz="2400" dirty="0"/>
                  <a:t> -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𝑥</m:t>
                        </m:r>
                      </m:num>
                      <m:den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6</m:t>
                        </m:r>
                      </m:den>
                    </m:f>
                  </m:oMath>
                </a14:m>
                <a:endParaRPr lang="en-GB" sz="24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4000" y="3448271"/>
                <a:ext cx="1295400" cy="619913"/>
              </a:xfrm>
              <a:prstGeom prst="rect">
                <a:avLst/>
              </a:prstGeom>
              <a:blipFill>
                <a:blip r:embed="rId3"/>
                <a:stretch>
                  <a:fillRect b="-89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Oval 7"/>
          <p:cNvSpPr/>
          <p:nvPr/>
        </p:nvSpPr>
        <p:spPr bwMode="auto">
          <a:xfrm>
            <a:off x="2819400" y="4972271"/>
            <a:ext cx="990600" cy="1143000"/>
          </a:xfrm>
          <a:prstGeom prst="ellipse">
            <a:avLst/>
          </a:prstGeom>
          <a:solidFill>
            <a:srgbClr val="FFC000"/>
          </a:solidFill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2667000" y="5200871"/>
                <a:ext cx="1295400" cy="6174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0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2000" i="1"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12</m:t>
                          </m:r>
                        </m:den>
                      </m:f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67000" y="5200871"/>
                <a:ext cx="1295400" cy="61741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Oval 9"/>
          <p:cNvSpPr/>
          <p:nvPr/>
        </p:nvSpPr>
        <p:spPr bwMode="auto">
          <a:xfrm>
            <a:off x="4038600" y="3219671"/>
            <a:ext cx="990600" cy="1143000"/>
          </a:xfrm>
          <a:prstGeom prst="ellipse">
            <a:avLst/>
          </a:prstGeom>
          <a:solidFill>
            <a:srgbClr val="FFC000"/>
          </a:solidFill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191000" y="3530216"/>
                <a:ext cx="1295400" cy="5845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GB" sz="24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num>
                      <m:den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en-GB" sz="2400" dirty="0"/>
                  <a:t> -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𝑥</m:t>
                        </m:r>
                      </m:num>
                      <m:den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endParaRPr lang="en-GB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91000" y="3530216"/>
                <a:ext cx="1295400" cy="584584"/>
              </a:xfrm>
              <a:prstGeom prst="rect">
                <a:avLst/>
              </a:prstGeom>
              <a:blipFill>
                <a:blip r:embed="rId5"/>
                <a:stretch>
                  <a:fillRect t="-1042" b="-937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Oval 11"/>
          <p:cNvSpPr/>
          <p:nvPr/>
        </p:nvSpPr>
        <p:spPr bwMode="auto">
          <a:xfrm>
            <a:off x="6324600" y="3219671"/>
            <a:ext cx="990600" cy="1143000"/>
          </a:xfrm>
          <a:prstGeom prst="ellipse">
            <a:avLst/>
          </a:prstGeom>
          <a:solidFill>
            <a:srgbClr val="92D050"/>
          </a:solidFill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6172200" y="3420562"/>
                <a:ext cx="1295400" cy="72481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den>
                      </m:f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72200" y="3420562"/>
                <a:ext cx="1295400" cy="724814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Oval 13"/>
          <p:cNvSpPr/>
          <p:nvPr/>
        </p:nvSpPr>
        <p:spPr bwMode="auto">
          <a:xfrm>
            <a:off x="5334000" y="4972271"/>
            <a:ext cx="990600" cy="1143000"/>
          </a:xfrm>
          <a:prstGeom prst="ellipse">
            <a:avLst/>
          </a:prstGeom>
          <a:solidFill>
            <a:srgbClr val="00B0F0"/>
          </a:solidFill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6" name="Oval 15"/>
          <p:cNvSpPr/>
          <p:nvPr/>
        </p:nvSpPr>
        <p:spPr bwMode="auto">
          <a:xfrm>
            <a:off x="2819400" y="1600200"/>
            <a:ext cx="990600" cy="1143000"/>
          </a:xfrm>
          <a:prstGeom prst="ellipse">
            <a:avLst/>
          </a:prstGeom>
          <a:solidFill>
            <a:srgbClr val="92D050"/>
          </a:solidFill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2895600" y="1828800"/>
                <a:ext cx="1295400" cy="6199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GB" sz="24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5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num>
                      <m:den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12</m:t>
                        </m:r>
                      </m:den>
                    </m:f>
                  </m:oMath>
                </a14:m>
                <a:r>
                  <a:rPr lang="en-GB" sz="2400" dirty="0"/>
                  <a:t> -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𝑥</m:t>
                        </m:r>
                      </m:num>
                      <m:den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endParaRPr lang="en-GB" sz="2400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95600" y="1828800"/>
                <a:ext cx="1295400" cy="619913"/>
              </a:xfrm>
              <a:prstGeom prst="rect">
                <a:avLst/>
              </a:prstGeom>
              <a:blipFill>
                <a:blip r:embed="rId7"/>
                <a:stretch>
                  <a:fillRect b="-882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Oval 17"/>
          <p:cNvSpPr/>
          <p:nvPr/>
        </p:nvSpPr>
        <p:spPr bwMode="auto">
          <a:xfrm>
            <a:off x="5257800" y="1600200"/>
            <a:ext cx="990600" cy="1143000"/>
          </a:xfrm>
          <a:prstGeom prst="ellipse">
            <a:avLst/>
          </a:prstGeom>
          <a:noFill/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5334000" y="1828800"/>
                <a:ext cx="1295400" cy="5845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GB" sz="24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num>
                      <m:den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6</m:t>
                        </m:r>
                      </m:den>
                    </m:f>
                  </m:oMath>
                </a14:m>
                <a:r>
                  <a:rPr lang="en-GB" sz="2400" dirty="0"/>
                  <a:t> +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𝑥</m:t>
                        </m:r>
                      </m:num>
                      <m:den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endParaRPr lang="en-GB" sz="2400" dirty="0"/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34000" y="1828800"/>
                <a:ext cx="1295400" cy="584584"/>
              </a:xfrm>
              <a:prstGeom prst="rect">
                <a:avLst/>
              </a:prstGeom>
              <a:blipFill>
                <a:blip r:embed="rId8"/>
                <a:stretch>
                  <a:fillRect t="-1042" b="-937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5181600" y="5181600"/>
                <a:ext cx="1295400" cy="6194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0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81600" y="5181600"/>
                <a:ext cx="1295400" cy="61946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  <p:extLst>
      <p:ext uri="{BB962C8B-B14F-4D97-AF65-F5344CB8AC3E}">
        <p14:creationId xmlns:p14="http://schemas.microsoft.com/office/powerpoint/2010/main" val="1060950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0975" y="838200"/>
            <a:ext cx="8229600" cy="1143000"/>
          </a:xfrm>
        </p:spPr>
        <p:txBody>
          <a:bodyPr/>
          <a:lstStyle/>
          <a:p>
            <a:r>
              <a:rPr lang="en-GB" dirty="0">
                <a:latin typeface="Trebuchet MS" panose="020B0603020202020204" pitchFamily="34" charset="0"/>
              </a:rPr>
              <a:t>In your </a:t>
            </a:r>
            <a:r>
              <a:rPr lang="en-GB" dirty="0" smtClean="0">
                <a:latin typeface="Trebuchet MS" panose="020B0603020202020204" pitchFamily="34" charset="0"/>
              </a:rPr>
              <a:t>books</a:t>
            </a:r>
            <a:br>
              <a:rPr lang="en-GB" dirty="0" smtClean="0">
                <a:latin typeface="Trebuchet MS" panose="020B0603020202020204" pitchFamily="34" charset="0"/>
              </a:rPr>
            </a:br>
            <a:r>
              <a:rPr lang="en-GB" sz="2800" dirty="0" smtClean="0">
                <a:latin typeface="Trebuchet MS" panose="020B0603020202020204" pitchFamily="34" charset="0"/>
              </a:rPr>
              <a:t>Title: Adding and subtracting algebraic fractions</a:t>
            </a:r>
            <a:r>
              <a:rPr lang="en-GB" dirty="0">
                <a:latin typeface="Trebuchet MS" panose="020B0603020202020204" pitchFamily="34" charset="0"/>
              </a:rPr>
              <a:t/>
            </a:r>
            <a:br>
              <a:rPr lang="en-GB" dirty="0">
                <a:latin typeface="Trebuchet MS" panose="020B0603020202020204" pitchFamily="34" charset="0"/>
              </a:rPr>
            </a:br>
            <a:endParaRPr lang="en-GB" dirty="0">
              <a:latin typeface="Trebuchet MS" panose="020B0603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52400" y="2241303"/>
            <a:ext cx="95250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latin typeface="Trebuchet MS" panose="020B0603020202020204" pitchFamily="34" charset="0"/>
              </a:rPr>
              <a:t>Work through Section 1 on the worksheet (10 minutes)</a:t>
            </a:r>
          </a:p>
          <a:p>
            <a:endParaRPr lang="en-GB" sz="2400" dirty="0">
              <a:latin typeface="Trebuchet MS" panose="020B0603020202020204" pitchFamily="34" charset="0"/>
            </a:endParaRPr>
          </a:p>
          <a:p>
            <a:r>
              <a:rPr lang="en-GB" sz="2400" dirty="0" smtClean="0">
                <a:latin typeface="Trebuchet MS" panose="020B0603020202020204" pitchFamily="34" charset="0"/>
              </a:rPr>
              <a:t>Work in your pairs if you need help. Ensure you know how to explain your answers.</a:t>
            </a:r>
            <a:endParaRPr lang="en-GB" sz="2400" dirty="0">
              <a:latin typeface="Trebuchet MS" panose="020B0603020202020204" pitchFamily="34" charset="0"/>
            </a:endParaRPr>
          </a:p>
          <a:p>
            <a:endParaRPr lang="en-GB" sz="2400" dirty="0" smtClean="0">
              <a:latin typeface="Trebuchet MS" panose="020B0603020202020204" pitchFamily="34" charset="0"/>
            </a:endParaRPr>
          </a:p>
          <a:p>
            <a:r>
              <a:rPr lang="en-GB" sz="2400" dirty="0" smtClean="0">
                <a:latin typeface="Trebuchet MS" panose="020B0603020202020204" pitchFamily="34" charset="0"/>
              </a:rPr>
              <a:t>Books will be chosen at random to show to the class.</a:t>
            </a:r>
            <a:endParaRPr lang="en-GB" sz="2400" dirty="0">
              <a:latin typeface="Trebuchet MS" panose="020B0603020202020204" pitchFamily="34" charset="0"/>
            </a:endParaRPr>
          </a:p>
        </p:txBody>
      </p:sp>
      <p:pic>
        <p:nvPicPr>
          <p:cNvPr id="4" name="Picture 14" descr="j0213507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319" y="227013"/>
            <a:ext cx="1213843" cy="862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5288143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0975" y="838200"/>
            <a:ext cx="8229600" cy="1143000"/>
          </a:xfrm>
        </p:spPr>
        <p:txBody>
          <a:bodyPr/>
          <a:lstStyle/>
          <a:p>
            <a:r>
              <a:rPr lang="en-GB" dirty="0">
                <a:latin typeface="Trebuchet MS" panose="020B0603020202020204" pitchFamily="34" charset="0"/>
              </a:rPr>
              <a:t>In your </a:t>
            </a:r>
            <a:r>
              <a:rPr lang="en-GB" dirty="0" smtClean="0">
                <a:latin typeface="Trebuchet MS" panose="020B0603020202020204" pitchFamily="34" charset="0"/>
              </a:rPr>
              <a:t>books</a:t>
            </a:r>
            <a:br>
              <a:rPr lang="en-GB" dirty="0" smtClean="0">
                <a:latin typeface="Trebuchet MS" panose="020B0603020202020204" pitchFamily="34" charset="0"/>
              </a:rPr>
            </a:br>
            <a:r>
              <a:rPr lang="en-GB" sz="2800" dirty="0" smtClean="0">
                <a:latin typeface="Trebuchet MS" panose="020B0603020202020204" pitchFamily="34" charset="0"/>
              </a:rPr>
              <a:t>Title: Adding and subtracting algebraic fractions</a:t>
            </a:r>
            <a:r>
              <a:rPr lang="en-GB" dirty="0">
                <a:latin typeface="Trebuchet MS" panose="020B0603020202020204" pitchFamily="34" charset="0"/>
              </a:rPr>
              <a:t/>
            </a:r>
            <a:br>
              <a:rPr lang="en-GB" dirty="0">
                <a:latin typeface="Trebuchet MS" panose="020B0603020202020204" pitchFamily="34" charset="0"/>
              </a:rPr>
            </a:br>
            <a:endParaRPr lang="en-GB" dirty="0">
              <a:latin typeface="Trebuchet MS" panose="020B0603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52400" y="2241303"/>
            <a:ext cx="95250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latin typeface="Trebuchet MS" panose="020B0603020202020204" pitchFamily="34" charset="0"/>
              </a:rPr>
              <a:t>Either:</a:t>
            </a:r>
          </a:p>
          <a:p>
            <a:endParaRPr lang="en-GB" sz="2400" dirty="0">
              <a:latin typeface="Trebuchet MS" panose="020B0603020202020204" pitchFamily="34" charset="0"/>
            </a:endParaRPr>
          </a:p>
          <a:p>
            <a:r>
              <a:rPr lang="en-GB" sz="2400" dirty="0" smtClean="0">
                <a:latin typeface="Trebuchet MS" panose="020B0603020202020204" pitchFamily="34" charset="0"/>
              </a:rPr>
              <a:t>Continue or redo Section 1 is you need to.</a:t>
            </a:r>
          </a:p>
          <a:p>
            <a:endParaRPr lang="en-GB" sz="2400" dirty="0">
              <a:latin typeface="Trebuchet MS" panose="020B0603020202020204" pitchFamily="34" charset="0"/>
            </a:endParaRPr>
          </a:p>
          <a:p>
            <a:r>
              <a:rPr lang="en-GB" sz="2400" dirty="0" smtClean="0">
                <a:latin typeface="Trebuchet MS" panose="020B0603020202020204" pitchFamily="34" charset="0"/>
              </a:rPr>
              <a:t>Or</a:t>
            </a:r>
          </a:p>
          <a:p>
            <a:endParaRPr lang="en-GB" sz="2400" dirty="0">
              <a:latin typeface="Trebuchet MS" panose="020B0603020202020204" pitchFamily="34" charset="0"/>
            </a:endParaRPr>
          </a:p>
          <a:p>
            <a:r>
              <a:rPr lang="en-GB" sz="2400" dirty="0" smtClean="0">
                <a:latin typeface="Trebuchet MS" panose="020B0603020202020204" pitchFamily="34" charset="0"/>
              </a:rPr>
              <a:t>Work through the rest of the sheet</a:t>
            </a:r>
            <a:endParaRPr lang="en-GB" sz="2400" dirty="0">
              <a:latin typeface="Trebuchet MS" panose="020B0603020202020204" pitchFamily="34" charset="0"/>
            </a:endParaRPr>
          </a:p>
        </p:txBody>
      </p:sp>
      <p:pic>
        <p:nvPicPr>
          <p:cNvPr id="4" name="Picture 14" descr="j0213507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319" y="227013"/>
            <a:ext cx="1213843" cy="862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719150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47800" y="191869"/>
            <a:ext cx="6705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>
                <a:latin typeface="Trebuchet MS" panose="020B0603020202020204" pitchFamily="34" charset="0"/>
              </a:rPr>
              <a:t>Challenge Problem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1371600"/>
            <a:ext cx="8153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latin typeface="Trebuchet MS" panose="020B0603020202020204" pitchFamily="34" charset="0"/>
              </a:rPr>
              <a:t>Find the sum of these expressions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1066800" y="2514600"/>
                <a:ext cx="1143000" cy="78380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−2</m:t>
                          </m:r>
                        </m:num>
                        <m:den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12</m:t>
                          </m:r>
                        </m:den>
                      </m:f>
                    </m:oMath>
                  </m:oMathPara>
                </a14:m>
                <a:endParaRPr lang="en-GB" sz="2400" dirty="0">
                  <a:latin typeface="Trebuchet MS" panose="020B0603020202020204" pitchFamily="34" charset="0"/>
                </a:endParaRP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6800" y="2514600"/>
                <a:ext cx="1143000" cy="78380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4191000" y="2514600"/>
                <a:ext cx="1143000" cy="78380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+1</m:t>
                          </m:r>
                        </m:num>
                        <m:den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den>
                      </m:f>
                    </m:oMath>
                  </m:oMathPara>
                </a14:m>
                <a:endParaRPr lang="en-GB" sz="2400" dirty="0">
                  <a:latin typeface="Trebuchet MS" panose="020B0603020202020204" pitchFamily="34" charset="0"/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91000" y="2514600"/>
                <a:ext cx="1143000" cy="78380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6934200" y="2590800"/>
                <a:ext cx="1143000" cy="72481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GB" sz="2400" dirty="0">
                  <a:latin typeface="Trebuchet MS" panose="020B0603020202020204" pitchFamily="34" charset="0"/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34200" y="2590800"/>
                <a:ext cx="1143000" cy="724814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  <p:extLst>
      <p:ext uri="{BB962C8B-B14F-4D97-AF65-F5344CB8AC3E}">
        <p14:creationId xmlns:p14="http://schemas.microsoft.com/office/powerpoint/2010/main" val="9997515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GB" dirty="0">
                <a:latin typeface="Trebuchet MS" panose="020B0603020202020204" pitchFamily="34" charset="0"/>
              </a:rPr>
              <a:t>To finish …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3757613" y="-115843"/>
            <a:ext cx="1628776" cy="704206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905000" y="1748135"/>
            <a:ext cx="533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latin typeface="Trebuchet MS" panose="020B0603020202020204" pitchFamily="34" charset="0"/>
              </a:rPr>
              <a:t>Sally writes: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38200" y="4876800"/>
            <a:ext cx="7467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latin typeface="Trebuchet MS" panose="020B0603020202020204" pitchFamily="34" charset="0"/>
              </a:rPr>
              <a:t>Do you agree or disagree?</a:t>
            </a:r>
          </a:p>
          <a:p>
            <a:pPr algn="ctr"/>
            <a:endParaRPr lang="en-GB" sz="2400" dirty="0">
              <a:latin typeface="Trebuchet MS" panose="020B0603020202020204" pitchFamily="34" charset="0"/>
            </a:endParaRPr>
          </a:p>
          <a:p>
            <a:pPr algn="ctr"/>
            <a:r>
              <a:rPr lang="en-GB" sz="2400" dirty="0">
                <a:latin typeface="Trebuchet MS" panose="020B0603020202020204" pitchFamily="34" charset="0"/>
              </a:rPr>
              <a:t>If you disagree – what should Sally have done?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81405915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heme/theme1.xml><?xml version="1.0" encoding="utf-8"?>
<a:theme xmlns:a="http://schemas.openxmlformats.org/drawingml/2006/main" name="1_Default Design">
  <a:themeElements>
    <a:clrScheme name="Default Design 5">
      <a:dk1>
        <a:srgbClr val="000000"/>
      </a:dk1>
      <a:lt1>
        <a:srgbClr val="FFFFD9"/>
      </a:lt1>
      <a:dk2>
        <a:srgbClr val="000000"/>
      </a:dk2>
      <a:lt2>
        <a:srgbClr val="777777"/>
      </a:lt2>
      <a:accent1>
        <a:srgbClr val="FFFFF7"/>
      </a:accent1>
      <a:accent2>
        <a:srgbClr val="33CCCC"/>
      </a:accent2>
      <a:accent3>
        <a:srgbClr val="FFFFE9"/>
      </a:accent3>
      <a:accent4>
        <a:srgbClr val="000000"/>
      </a:accent4>
      <a:accent5>
        <a:srgbClr val="FFFFFA"/>
      </a:accent5>
      <a:accent6>
        <a:srgbClr val="2DB9B9"/>
      </a:accent6>
      <a:hlink>
        <a:srgbClr val="FF5050"/>
      </a:hlink>
      <a:folHlink>
        <a:srgbClr val="FF99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2506</TotalTime>
  <Words>517</Words>
  <Application>Microsoft Office PowerPoint</Application>
  <PresentationFormat>On-screen Show (4:3)</PresentationFormat>
  <Paragraphs>70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1_Default Design</vt:lpstr>
      <vt:lpstr>Each of the following questions have mistakes – can you find them?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In your books Title: Adding and subtracting algebraic fractions </vt:lpstr>
      <vt:lpstr>In your books Title: Adding and subtracting algebraic fractions </vt:lpstr>
      <vt:lpstr>PowerPoint Presentation</vt:lpstr>
      <vt:lpstr>To finish …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staff</dc:creator>
  <cp:lastModifiedBy>Elder, L</cp:lastModifiedBy>
  <cp:revision>132</cp:revision>
  <cp:lastPrinted>2016-10-06T06:59:35Z</cp:lastPrinted>
  <dcterms:created xsi:type="dcterms:W3CDTF">1601-01-01T00:00:00Z</dcterms:created>
  <dcterms:modified xsi:type="dcterms:W3CDTF">2018-10-14T18:42:09Z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