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7" r:id="rId2"/>
    <p:sldId id="278" r:id="rId3"/>
    <p:sldId id="279" r:id="rId4"/>
    <p:sldId id="264" r:id="rId5"/>
    <p:sldId id="260" r:id="rId6"/>
    <p:sldId id="257" r:id="rId7"/>
    <p:sldId id="261" r:id="rId8"/>
    <p:sldId id="262" r:id="rId9"/>
    <p:sldId id="263" r:id="rId10"/>
    <p:sldId id="267" r:id="rId11"/>
    <p:sldId id="265" r:id="rId12"/>
    <p:sldId id="266" r:id="rId13"/>
    <p:sldId id="272" r:id="rId14"/>
    <p:sldId id="273" r:id="rId15"/>
    <p:sldId id="274" r:id="rId16"/>
    <p:sldId id="275" r:id="rId17"/>
    <p:sldId id="276" r:id="rId18"/>
    <p:sldId id="268" r:id="rId19"/>
    <p:sldId id="283" r:id="rId20"/>
    <p:sldId id="282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6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75687-9B7C-482B-AB86-9499C1E3532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C55E8-CD39-4695-831D-D419B0563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09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Whiteboards. </a:t>
            </a:r>
          </a:p>
          <a:p>
            <a:r>
              <a:rPr lang="en-GB" dirty="0" smtClean="0"/>
              <a:t>Acknowledgements: https://donsteward.blogspot.com/search/label/perimeter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Mini Whiteboards. 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Need pieces of</a:t>
            </a:r>
            <a:r>
              <a:rPr lang="en-GB" baseline="0" dirty="0" smtClean="0"/>
              <a:t> A4 paper and scissors…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601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Checking</a:t>
            </a:r>
            <a:r>
              <a:rPr lang="en-GB" baseline="0" dirty="0" smtClean="0"/>
              <a:t> for understanding, on whiteboards: </a:t>
            </a:r>
            <a:endParaRPr lang="en-GB" dirty="0" smtClean="0"/>
          </a:p>
          <a:p>
            <a:r>
              <a:rPr lang="en-GB" dirty="0" smtClean="0"/>
              <a:t>https://donsteward.blogspot.com/2012/02/l-shaped-perimters.html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https://donsteward.blogspot.com/2012/02/l-shaped-perimters.html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https://donsteward.blogspot.com/2012/02/l-shaped-perimters.html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https://donsteward.blogspot.com/2012/02/l-shaped-perimters.html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https://donsteward.blogspot.com/2012/02/l-shaped-perimters.html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8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218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C55E8-CD39-4695-831D-D419B0563E12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1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57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75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026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7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57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090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87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00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81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00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14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E0647ED-7933-4CEB-9A25-A0113E169738}" type="datetimeFigureOut">
              <a:rPr lang="en-GB" smtClean="0"/>
              <a:t>16/10/2018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DAD4678-AC4C-480B-A6C1-1D7A21FA0E2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03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0203"/>
            <a:ext cx="6273106" cy="427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/>
          <a:stretch/>
        </p:blipFill>
        <p:spPr bwMode="auto">
          <a:xfrm>
            <a:off x="332509" y="4005064"/>
            <a:ext cx="2800530" cy="251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483768" y="3933056"/>
            <a:ext cx="1512168" cy="0"/>
          </a:xfrm>
          <a:prstGeom prst="straightConnector1">
            <a:avLst/>
          </a:prstGeom>
          <a:ln w="254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364088" y="3926803"/>
            <a:ext cx="1440160" cy="0"/>
          </a:xfrm>
          <a:prstGeom prst="straightConnector1">
            <a:avLst/>
          </a:prstGeom>
          <a:ln w="254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95936" y="2492896"/>
            <a:ext cx="1440160" cy="0"/>
          </a:xfrm>
          <a:prstGeom prst="straightConnector1">
            <a:avLst/>
          </a:prstGeom>
          <a:ln w="254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35996" y="206084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04148" y="403853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9832" y="403853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3568" y="4407862"/>
            <a:ext cx="2232248" cy="1973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4653136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“The missing lengths </a:t>
            </a:r>
          </a:p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are 3cm each”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7904" y="4428451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Discuss: </a:t>
            </a:r>
          </a:p>
          <a:p>
            <a:r>
              <a:rPr lang="en-GB" sz="3600" dirty="0" smtClean="0">
                <a:solidFill>
                  <a:srgbClr val="000000"/>
                </a:solidFill>
              </a:rPr>
              <a:t>Is student 1 correct?</a:t>
            </a:r>
          </a:p>
          <a:p>
            <a:r>
              <a:rPr lang="en-GB" sz="3600" dirty="0" smtClean="0">
                <a:solidFill>
                  <a:srgbClr val="000000"/>
                </a:solidFill>
              </a:rPr>
              <a:t>How do you know?  </a:t>
            </a:r>
            <a:endParaRPr lang="en-GB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6408712" cy="437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0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Establish that </a:t>
            </a:r>
            <a:r>
              <a:rPr lang="en-GB" smtClean="0"/>
              <a:t>the perimeter is 32cm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4784"/>
            <a:ext cx="5184576" cy="438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7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79512" y="4005064"/>
            <a:ext cx="8784976" cy="15446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Charlie took a sheet of paper and cut it in half. Then he cut one of those pieces in half, and he repeated this until he had five pieces all together.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He labelled the sides of the smaller rectangle, a for the shorter side and b for the longer side.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3491880" y="943853"/>
            <a:ext cx="20162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43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984" y="1302333"/>
            <a:ext cx="8780512" cy="3962871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Cut along the lines on your sheet.</a:t>
            </a:r>
            <a:br>
              <a:rPr lang="en-GB" sz="2800" dirty="0" smtClean="0">
                <a:latin typeface="Euphemia" panose="020B0503040102020104" pitchFamily="34" charset="0"/>
              </a:rPr>
            </a:br>
            <a:r>
              <a:rPr lang="en-GB" sz="2800" dirty="0" smtClean="0">
                <a:latin typeface="Euphemia" panose="020B0503040102020104" pitchFamily="34" charset="0"/>
              </a:rPr>
              <a:t>Keep every section</a:t>
            </a:r>
            <a:br>
              <a:rPr lang="en-GB" sz="2800" dirty="0" smtClean="0">
                <a:latin typeface="Euphemia" panose="020B0503040102020104" pitchFamily="34" charset="0"/>
              </a:rPr>
            </a:br>
            <a:r>
              <a:rPr lang="en-GB" sz="2800" dirty="0">
                <a:latin typeface="Euphemia" panose="020B0503040102020104" pitchFamily="34" charset="0"/>
              </a:rPr>
              <a:t/>
            </a:r>
            <a:br>
              <a:rPr lang="en-GB" sz="2800" dirty="0">
                <a:latin typeface="Euphemia" panose="020B0503040102020104" pitchFamily="34" charset="0"/>
              </a:rPr>
            </a:br>
            <a:r>
              <a:rPr lang="en-GB" sz="2800" dirty="0" smtClean="0">
                <a:latin typeface="Euphemia" panose="020B0503040102020104" pitchFamily="34" charset="0"/>
              </a:rPr>
              <a:t>How can we compare the lengths of the pieces?</a:t>
            </a:r>
            <a:br>
              <a:rPr lang="en-GB" sz="2800" dirty="0" smtClean="0">
                <a:latin typeface="Euphemia" panose="020B0503040102020104" pitchFamily="34" charset="0"/>
              </a:rPr>
            </a:br>
            <a:r>
              <a:rPr lang="en-GB" sz="2800" dirty="0">
                <a:latin typeface="Euphemia" panose="020B0503040102020104" pitchFamily="34" charset="0"/>
              </a:rPr>
              <a:t/>
            </a:r>
            <a:br>
              <a:rPr lang="en-GB" sz="2800" dirty="0">
                <a:latin typeface="Euphemia" panose="020B0503040102020104" pitchFamily="34" charset="0"/>
              </a:rPr>
            </a:br>
            <a:r>
              <a:rPr lang="en-GB" sz="2800" dirty="0" smtClean="0">
                <a:latin typeface="Euphemia" panose="020B0503040102020104" pitchFamily="34" charset="0"/>
              </a:rPr>
              <a:t>Does that help you find the </a:t>
            </a:r>
            <a:br>
              <a:rPr lang="en-GB" sz="2800" dirty="0" smtClean="0">
                <a:latin typeface="Euphemia" panose="020B0503040102020104" pitchFamily="34" charset="0"/>
              </a:rPr>
            </a:br>
            <a:r>
              <a:rPr lang="en-GB" sz="2800" dirty="0" smtClean="0">
                <a:latin typeface="Euphemia" panose="020B0503040102020104" pitchFamily="34" charset="0"/>
              </a:rPr>
              <a:t>dimensions of the other rectangles?</a:t>
            </a:r>
            <a:br>
              <a:rPr lang="en-GB" sz="2800" dirty="0" smtClean="0">
                <a:latin typeface="Euphemia" panose="020B0503040102020104" pitchFamily="34" charset="0"/>
              </a:rPr>
            </a:br>
            <a:r>
              <a:rPr lang="en-GB" sz="2800" dirty="0">
                <a:latin typeface="Euphemia" panose="020B0503040102020104" pitchFamily="34" charset="0"/>
              </a:rPr>
              <a:t/>
            </a:r>
            <a:br>
              <a:rPr lang="en-GB" sz="2800" dirty="0">
                <a:latin typeface="Euphemia" panose="020B0503040102020104" pitchFamily="34" charset="0"/>
              </a:rPr>
            </a:br>
            <a:endParaRPr lang="en-GB" sz="2800" dirty="0">
              <a:latin typeface="Euphemia" panose="020B05030401020201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7020272" y="3789040"/>
            <a:ext cx="20162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64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0" t="23903" r="31533" b="16646"/>
          <a:stretch/>
        </p:blipFill>
        <p:spPr bwMode="auto">
          <a:xfrm>
            <a:off x="3563888" y="2276872"/>
            <a:ext cx="273630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35163" y="4509991"/>
            <a:ext cx="6894656" cy="64807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smtClean="0">
                <a:latin typeface="Euphemia" panose="020B0503040102020104" pitchFamily="34" charset="0"/>
              </a:rPr>
              <a:t>What would the perimeter be?</a:t>
            </a: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47864" y="5445224"/>
            <a:ext cx="1996677" cy="648072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smtClean="0">
                <a:solidFill>
                  <a:srgbClr val="FF0000"/>
                </a:solidFill>
                <a:latin typeface="Euphemia" panose="020B0503040102020104" pitchFamily="34" charset="0"/>
              </a:rPr>
              <a:t>10a + 4b</a:t>
            </a:r>
            <a:endParaRPr lang="en-GB" dirty="0">
              <a:solidFill>
                <a:srgbClr val="FF0000"/>
              </a:solidFill>
              <a:latin typeface="Euphemia" panose="020B05030401020201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5867" y="1200856"/>
            <a:ext cx="8784976" cy="15446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Here is a shape that Charlie made by combining the largest and the smallest rectangles.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861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9592" y="4509990"/>
            <a:ext cx="7776863" cy="14392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Alison combined her rectangles in a different way. She got the perimeter </a:t>
            </a:r>
            <a:r>
              <a:rPr lang="en-GB" sz="2800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8a + 6b</a:t>
            </a:r>
          </a:p>
          <a:p>
            <a:pPr algn="l"/>
            <a:endParaRPr lang="en-GB" sz="28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What could her combination look like?</a:t>
            </a:r>
            <a:endParaRPr lang="en-GB" sz="2800" dirty="0">
              <a:latin typeface="Euphemia" panose="020B05030401020201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3491880" y="943853"/>
            <a:ext cx="20162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117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43321" y="4077072"/>
            <a:ext cx="8280919" cy="14392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Charlie and Alison made sure that their rectangles always met along an edge, with corners touching. </a:t>
            </a:r>
          </a:p>
          <a:p>
            <a:pPr algn="l"/>
            <a:endParaRPr lang="en-GB" sz="28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Combining the smallest and largest rectangles, what perimeters can you create?</a:t>
            </a:r>
            <a:endParaRPr lang="en-GB" sz="2800" dirty="0" smtClean="0">
              <a:solidFill>
                <a:srgbClr val="FF0000"/>
              </a:solidFill>
              <a:latin typeface="Euphemia" panose="020B05030401020201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3491880" y="943853"/>
            <a:ext cx="20162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224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9592" y="4365104"/>
            <a:ext cx="7776863" cy="14392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Using two or more rectangles, create some other combinations in this same way. </a:t>
            </a:r>
          </a:p>
          <a:p>
            <a:pPr algn="l"/>
            <a:endParaRPr lang="en-GB" sz="28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800" dirty="0" smtClean="0">
                <a:latin typeface="Euphemia" panose="020B0503040102020104" pitchFamily="34" charset="0"/>
              </a:rPr>
              <a:t>They must be placed edge to edge.</a:t>
            </a:r>
          </a:p>
          <a:p>
            <a:pPr algn="l"/>
            <a:endParaRPr lang="en-GB" sz="2800" dirty="0" smtClean="0">
              <a:latin typeface="Euphemia" panose="020B05030401020201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3491880" y="943853"/>
            <a:ext cx="201622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11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7504" y="2708920"/>
            <a:ext cx="9036496" cy="17993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u="sng" dirty="0" smtClean="0">
                <a:latin typeface="Euphemia" panose="020B0503040102020104" pitchFamily="34" charset="0"/>
              </a:rPr>
              <a:t>Partner A: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Make your own combination but DON’T SHOW YOUR PARTNER. Tell your partner the perimeter.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400" u="sng" dirty="0" smtClean="0">
                <a:latin typeface="Euphemia" panose="020B0503040102020104" pitchFamily="34" charset="0"/>
              </a:rPr>
              <a:t>Partner B: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Your mission is to find the combination that your partner has created. 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solidFill>
                  <a:srgbClr val="FF0000"/>
                </a:solidFill>
                <a:latin typeface="Euphemia" panose="020B0503040102020104" pitchFamily="34" charset="0"/>
              </a:rPr>
              <a:t>If you come up with a new combination with the same perimeter  - what is the same and what is different?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4067944" y="937780"/>
            <a:ext cx="1440160" cy="210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061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7504" y="3861048"/>
            <a:ext cx="9036496" cy="17993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What is the largest perimeter you can make?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Why is this the largest perimeter?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Can you make two different shapes with the same perimeter?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Can you make a shape with the perimeter 7</a:t>
            </a:r>
            <a:r>
              <a:rPr lang="en-GB" sz="2400" i="1" dirty="0" smtClean="0">
                <a:latin typeface="Euphemia" panose="020B0503040102020104" pitchFamily="34" charset="0"/>
              </a:rPr>
              <a:t>a</a:t>
            </a:r>
            <a:r>
              <a:rPr lang="en-GB" sz="2400" dirty="0" smtClean="0">
                <a:latin typeface="Euphemia" panose="020B0503040102020104" pitchFamily="34" charset="0"/>
              </a:rPr>
              <a:t> + 4</a:t>
            </a:r>
            <a:r>
              <a:rPr lang="en-GB" sz="2400" i="1" dirty="0" smtClean="0">
                <a:latin typeface="Euphemia" panose="020B0503040102020104" pitchFamily="34" charset="0"/>
              </a:rPr>
              <a:t>b</a:t>
            </a:r>
            <a:r>
              <a:rPr lang="en-GB" sz="2400" dirty="0" smtClean="0">
                <a:latin typeface="Euphemia" panose="020B0503040102020104" pitchFamily="34" charset="0"/>
              </a:rPr>
              <a:t>?</a:t>
            </a:r>
          </a:p>
          <a:p>
            <a:pPr algn="l"/>
            <a:endParaRPr lang="en-GB" sz="2400" dirty="0" smtClean="0">
              <a:latin typeface="Euphemia" panose="020B05030401020201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5" t="8218" r="1994" b="7544"/>
          <a:stretch/>
        </p:blipFill>
        <p:spPr bwMode="auto">
          <a:xfrm>
            <a:off x="3491880" y="943853"/>
            <a:ext cx="1795526" cy="262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4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7504" y="4149080"/>
            <a:ext cx="9036496" cy="17993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What would happen if we name the sides of a different rectangle?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Lets name the larges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t rectangle sides </a:t>
            </a:r>
            <a:r>
              <a:rPr lang="en-GB" sz="2400" i="1" dirty="0" smtClean="0">
                <a:latin typeface="Euphemia" panose="020B0503040102020104" pitchFamily="34" charset="0"/>
              </a:rPr>
              <a:t>c</a:t>
            </a:r>
            <a:r>
              <a:rPr lang="en-GB" sz="2400" dirty="0" smtClean="0">
                <a:latin typeface="Euphemia" panose="020B0503040102020104" pitchFamily="34" charset="0"/>
              </a:rPr>
              <a:t> and </a:t>
            </a:r>
            <a:r>
              <a:rPr lang="en-GB" sz="2400" i="1" dirty="0" smtClean="0">
                <a:latin typeface="Euphemia" panose="020B0503040102020104" pitchFamily="34" charset="0"/>
              </a:rPr>
              <a:t>d</a:t>
            </a:r>
            <a:r>
              <a:rPr lang="en-GB" sz="2400" dirty="0" smtClean="0">
                <a:latin typeface="Euphemia" panose="020B0503040102020104" pitchFamily="34" charset="0"/>
              </a:rPr>
              <a:t> …</a:t>
            </a:r>
          </a:p>
          <a:p>
            <a:pPr algn="l"/>
            <a:endParaRPr lang="en-GB" sz="2400" dirty="0">
              <a:latin typeface="Euphemia" panose="020B0503040102020104" pitchFamily="34" charset="0"/>
            </a:endParaRP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What would the perimeter of the other rectangles be? </a:t>
            </a:r>
          </a:p>
          <a:p>
            <a:pPr algn="l"/>
            <a:r>
              <a:rPr lang="en-GB" sz="2400" dirty="0" smtClean="0">
                <a:latin typeface="Euphemia" panose="020B0503040102020104" pitchFamily="34" charset="0"/>
              </a:rPr>
              <a:t>(Only using the letters </a:t>
            </a:r>
            <a:r>
              <a:rPr lang="en-GB" sz="2400" i="1" dirty="0" smtClean="0">
                <a:latin typeface="Euphemia" panose="020B0503040102020104" pitchFamily="34" charset="0"/>
              </a:rPr>
              <a:t>c</a:t>
            </a:r>
            <a:r>
              <a:rPr lang="en-GB" sz="2400" dirty="0" smtClean="0">
                <a:latin typeface="Euphemia" panose="020B0503040102020104" pitchFamily="34" charset="0"/>
              </a:rPr>
              <a:t> and </a:t>
            </a:r>
            <a:r>
              <a:rPr lang="en-GB" sz="2400" i="1" dirty="0">
                <a:latin typeface="Euphemia" panose="020B0503040102020104" pitchFamily="34" charset="0"/>
              </a:rPr>
              <a:t>d</a:t>
            </a:r>
            <a:r>
              <a:rPr lang="en-GB" sz="2400" dirty="0" smtClean="0">
                <a:latin typeface="Euphemia" panose="020B0503040102020104" pitchFamily="34" charset="0"/>
              </a:rPr>
              <a:t>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1" t="74672" r="10052" b="15321"/>
          <a:stretch/>
        </p:blipFill>
        <p:spPr bwMode="auto">
          <a:xfrm>
            <a:off x="5148064" y="3284985"/>
            <a:ext cx="21602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3491880" y="943853"/>
            <a:ext cx="2016224" cy="2952328"/>
            <a:chOff x="3491880" y="943853"/>
            <a:chExt cx="2016224" cy="2952328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45" t="8218" r="1994" b="7544"/>
            <a:stretch/>
          </p:blipFill>
          <p:spPr bwMode="auto">
            <a:xfrm>
              <a:off x="3491880" y="943853"/>
              <a:ext cx="2016224" cy="2952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41" t="74672" r="10052" b="15321"/>
            <a:stretch/>
          </p:blipFill>
          <p:spPr bwMode="auto">
            <a:xfrm>
              <a:off x="5061310" y="3429000"/>
              <a:ext cx="216024" cy="36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41" t="74672" r="10052" b="15321"/>
            <a:stretch/>
          </p:blipFill>
          <p:spPr bwMode="auto">
            <a:xfrm>
              <a:off x="4974556" y="3320987"/>
              <a:ext cx="216024" cy="36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3491880" y="1556792"/>
            <a:ext cx="2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259013" y="980728"/>
            <a:ext cx="2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331640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Euphemia" panose="020B0503040102020104" pitchFamily="34" charset="0"/>
              </a:rPr>
              <a:t>Perimeter Expressions</a:t>
            </a:r>
            <a:endParaRPr lang="en-GB" sz="36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9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27359"/>
            <a:ext cx="6982743" cy="526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8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22" y="1365494"/>
            <a:ext cx="3986838" cy="542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30941"/>
            <a:ext cx="3792432" cy="50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58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12" y="1245033"/>
            <a:ext cx="5950628" cy="546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87624" y="1340768"/>
            <a:ext cx="18002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758424" cy="511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1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1470025"/>
          </a:xfrm>
        </p:spPr>
        <p:txBody>
          <a:bodyPr/>
          <a:lstStyle/>
          <a:p>
            <a:r>
              <a:rPr lang="en-GB" dirty="0" smtClean="0"/>
              <a:t>What is the perimeter?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823501" cy="5055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0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520" y="188640"/>
            <a:ext cx="8712968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/>
              <a:t>In your book: </a:t>
            </a:r>
          </a:p>
          <a:p>
            <a:endParaRPr lang="en-GB" sz="3200" kern="0" dirty="0" smtClean="0"/>
          </a:p>
          <a:p>
            <a:r>
              <a:rPr lang="en-GB" sz="3200" kern="0" dirty="0" smtClean="0"/>
              <a:t>Title: </a:t>
            </a:r>
            <a:r>
              <a:rPr lang="en-GB" sz="3200" u="sng" kern="0" dirty="0" smtClean="0"/>
              <a:t>Algebraic Perimeters </a:t>
            </a:r>
            <a:endParaRPr lang="en-GB" sz="3200" u="sng" kern="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44824"/>
            <a:ext cx="3816424" cy="480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982625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each shape. </a:t>
            </a:r>
          </a:p>
          <a:p>
            <a:r>
              <a:rPr lang="en-GB" dirty="0" smtClean="0"/>
              <a:t>Simplify your answers as much as you can.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08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520" y="188640"/>
            <a:ext cx="8712968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Mark your work: </a:t>
            </a:r>
          </a:p>
          <a:p>
            <a:endParaRPr lang="en-GB" sz="3200" kern="0" dirty="0" smtClean="0">
              <a:solidFill>
                <a:srgbClr val="0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12776"/>
            <a:ext cx="3816424" cy="480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196752"/>
            <a:ext cx="2952328" cy="4455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6x – 4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10e + 10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18p – 6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4c + 12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12g – 8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12r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6s – 2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4t – 2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16" y="1340768"/>
            <a:ext cx="56673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1520" y="203232"/>
            <a:ext cx="8712968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sz="3200" kern="0" dirty="0" smtClean="0"/>
          </a:p>
          <a:p>
            <a:pPr algn="l"/>
            <a:r>
              <a:rPr lang="en-GB" sz="3200" kern="0" dirty="0" smtClean="0"/>
              <a:t>More practise:</a:t>
            </a:r>
            <a:endParaRPr lang="en-GB" sz="3200" u="sng" kern="0" dirty="0"/>
          </a:p>
        </p:txBody>
      </p:sp>
    </p:spTree>
    <p:extLst>
      <p:ext uri="{BB962C8B-B14F-4D97-AF65-F5344CB8AC3E}">
        <p14:creationId xmlns:p14="http://schemas.microsoft.com/office/powerpoint/2010/main" val="95410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765" y="1340768"/>
            <a:ext cx="566737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1520" y="203232"/>
            <a:ext cx="8712968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en-GB" sz="3200" kern="0" dirty="0" smtClean="0">
              <a:solidFill>
                <a:srgbClr val="000000"/>
              </a:solidFill>
            </a:endParaRPr>
          </a:p>
          <a:p>
            <a:pPr algn="l"/>
            <a:r>
              <a:rPr lang="en-GB" sz="3200" kern="0" dirty="0" smtClean="0">
                <a:solidFill>
                  <a:srgbClr val="000000"/>
                </a:solidFill>
              </a:rPr>
              <a:t>Mark your work: </a:t>
            </a:r>
            <a:endParaRPr lang="en-GB" sz="3200" u="sng" kern="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29523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10x + 6xy – 4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10h</a:t>
            </a:r>
            <a:r>
              <a:rPr lang="en-GB" sz="2400" baseline="30000" dirty="0" smtClean="0">
                <a:solidFill>
                  <a:srgbClr val="000000"/>
                </a:solidFill>
              </a:rPr>
              <a:t>2</a:t>
            </a:r>
            <a:r>
              <a:rPr lang="en-GB" sz="2400" dirty="0" smtClean="0">
                <a:solidFill>
                  <a:srgbClr val="000000"/>
                </a:solidFill>
              </a:rPr>
              <a:t> + 10h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16m</a:t>
            </a:r>
            <a:r>
              <a:rPr lang="en-GB" sz="2400" baseline="30000" dirty="0" smtClean="0">
                <a:solidFill>
                  <a:srgbClr val="000000"/>
                </a:solidFill>
              </a:rPr>
              <a:t>2</a:t>
            </a: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 smtClean="0">
                <a:solidFill>
                  <a:srgbClr val="000000"/>
                </a:solidFill>
              </a:rPr>
              <a:t>– 4m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12g – 8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5a</a:t>
            </a:r>
            <a:r>
              <a:rPr lang="en-GB" sz="2400" baseline="30000" dirty="0" smtClean="0">
                <a:solidFill>
                  <a:srgbClr val="000000"/>
                </a:solidFill>
              </a:rPr>
              <a:t>2</a:t>
            </a:r>
            <a:r>
              <a:rPr lang="en-GB" sz="2400" dirty="0" smtClean="0">
                <a:solidFill>
                  <a:srgbClr val="000000"/>
                </a:solidFill>
              </a:rPr>
              <a:t> + 4a – 3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8b</a:t>
            </a:r>
            <a:r>
              <a:rPr lang="en-GB" sz="2400" baseline="30000" dirty="0" smtClean="0">
                <a:solidFill>
                  <a:srgbClr val="000000"/>
                </a:solidFill>
              </a:rPr>
              <a:t>2</a:t>
            </a:r>
            <a:r>
              <a:rPr lang="en-GB" sz="2400" dirty="0" smtClean="0">
                <a:solidFill>
                  <a:srgbClr val="000000"/>
                </a:solidFill>
              </a:rPr>
              <a:t> + 12b – 4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10t</a:t>
            </a:r>
            <a:r>
              <a:rPr lang="en-GB" sz="2400" baseline="30000" dirty="0" smtClean="0">
                <a:solidFill>
                  <a:srgbClr val="000000"/>
                </a:solidFill>
              </a:rPr>
              <a:t>2</a:t>
            </a:r>
            <a:r>
              <a:rPr lang="en-GB" sz="2400" dirty="0" smtClean="0">
                <a:solidFill>
                  <a:srgbClr val="000000"/>
                </a:solidFill>
              </a:rPr>
              <a:t> + 17t – 7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</a:rPr>
              <a:t>20a + 12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245</TotalTime>
  <Words>523</Words>
  <Application>Microsoft Office PowerPoint</Application>
  <PresentationFormat>On-screen Show (4:3)</PresentationFormat>
  <Paragraphs>107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Bluecoat</vt:lpstr>
      <vt:lpstr>PowerPoint Presentation</vt:lpstr>
      <vt:lpstr>What is the perimeter? </vt:lpstr>
      <vt:lpstr>Establish that the perimeter is 32cm</vt:lpstr>
      <vt:lpstr>PowerPoint Presentation</vt:lpstr>
      <vt:lpstr>Cut along the lines on your sheet. Keep every section  How can we compare the lengths of the pieces?  Does that help you find the  dimensions of the other rectangles?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perimeter? </vt:lpstr>
      <vt:lpstr>What is the perimeter? </vt:lpstr>
      <vt:lpstr>What is the perimeter? </vt:lpstr>
      <vt:lpstr>What is the perimeter? </vt:lpstr>
      <vt:lpstr>What is the perimeter? 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CBALL</dc:creator>
  <cp:lastModifiedBy>Elder, L</cp:lastModifiedBy>
  <cp:revision>22</cp:revision>
  <dcterms:created xsi:type="dcterms:W3CDTF">2013-10-28T20:16:37Z</dcterms:created>
  <dcterms:modified xsi:type="dcterms:W3CDTF">2018-10-16T10:52:44Z</dcterms:modified>
</cp:coreProperties>
</file>