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0" r:id="rId15"/>
  </p:sldMasterIdLst>
  <p:notesMasterIdLst>
    <p:notesMasterId r:id="rId41"/>
  </p:notesMasterIdLst>
  <p:handoutMasterIdLst>
    <p:handoutMasterId r:id="rId42"/>
  </p:handoutMasterIdLst>
  <p:sldIdLst>
    <p:sldId id="336" r:id="rId16"/>
    <p:sldId id="314" r:id="rId17"/>
    <p:sldId id="339" r:id="rId18"/>
    <p:sldId id="318" r:id="rId19"/>
    <p:sldId id="340" r:id="rId20"/>
    <p:sldId id="341" r:id="rId21"/>
    <p:sldId id="343" r:id="rId22"/>
    <p:sldId id="342" r:id="rId23"/>
    <p:sldId id="344" r:id="rId24"/>
    <p:sldId id="345" r:id="rId25"/>
    <p:sldId id="346" r:id="rId26"/>
    <p:sldId id="347" r:id="rId27"/>
    <p:sldId id="348" r:id="rId28"/>
    <p:sldId id="350" r:id="rId29"/>
    <p:sldId id="349" r:id="rId30"/>
    <p:sldId id="352" r:id="rId31"/>
    <p:sldId id="353" r:id="rId32"/>
    <p:sldId id="354" r:id="rId33"/>
    <p:sldId id="355" r:id="rId34"/>
    <p:sldId id="356" r:id="rId35"/>
    <p:sldId id="351" r:id="rId36"/>
    <p:sldId id="357" r:id="rId37"/>
    <p:sldId id="358" r:id="rId38"/>
    <p:sldId id="360" r:id="rId39"/>
    <p:sldId id="361" r:id="rId4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0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6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tableStyles" Target="tableStyles.xml"/><Relationship Id="rId20" Type="http://schemas.openxmlformats.org/officeDocument/2006/relationships/slide" Target="slides/slide5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31257-FFA4-479E-8F75-F25BD279D2D8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D6129-D124-472C-B921-42636DDD7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503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441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275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use bar model/elimination </a:t>
            </a:r>
          </a:p>
          <a:p>
            <a:r>
              <a:rPr lang="en-GB" baseline="0" dirty="0" smtClean="0"/>
              <a:t>Share and compare whiteboards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20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UKMT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843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9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910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78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9437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3503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957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29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812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662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4376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85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25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180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76635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145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308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7145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130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061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55018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9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1.png"/><Relationship Id="rId3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7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5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66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44.png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0.png"/><Relationship Id="rId3" Type="http://schemas.openxmlformats.org/officeDocument/2006/relationships/image" Target="../media/image100.png"/><Relationship Id="rId7" Type="http://schemas.openxmlformats.org/officeDocument/2006/relationships/image" Target="../media/image11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0.png"/><Relationship Id="rId3" Type="http://schemas.openxmlformats.org/officeDocument/2006/relationships/image" Target="../media/image98.png"/><Relationship Id="rId7" Type="http://schemas.openxmlformats.org/officeDocument/2006/relationships/image" Target="../media/image117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22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98.png"/><Relationship Id="rId7" Type="http://schemas.openxmlformats.org/officeDocument/2006/relationships/image" Target="../media/image117.png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6.png"/><Relationship Id="rId5" Type="http://schemas.openxmlformats.org/officeDocument/2006/relationships/image" Target="../media/image100.png"/><Relationship Id="rId10" Type="http://schemas.openxmlformats.org/officeDocument/2006/relationships/image" Target="../media/image125.png"/><Relationship Id="rId4" Type="http://schemas.openxmlformats.org/officeDocument/2006/relationships/image" Target="../media/image99.png"/><Relationship Id="rId9" Type="http://schemas.openxmlformats.org/officeDocument/2006/relationships/image" Target="../media/image1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5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1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196752"/>
                <a:ext cx="2663154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2663154" cy="9361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742766" y="1199865"/>
                <a:ext cx="684076" cy="93299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766" y="1199865"/>
                <a:ext cx="684076" cy="9329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1560" y="256490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On your whiteboards write an equation that represents this bar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09327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327" y="332656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4244" y="40770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641" y="519426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17439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439" y="332656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418730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730" y="332656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058690" y="1199865"/>
                <a:ext cx="684076" cy="93299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690" y="1199865"/>
                <a:ext cx="684076" cy="93299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86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en-GB" dirty="0" smtClean="0"/>
              <a:t>Draw a pair of bar models to represent the following pair of simultaneous equations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3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39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401783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06791"/>
            <a:ext cx="269546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3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-540568" y="3369884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3369884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91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2800" dirty="0" smtClean="0"/>
                  <a:t>In an attempt to work out the values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a student combines her bar model like this</a:t>
                </a:r>
                <a:r>
                  <a:rPr lang="en-GB" dirty="0" smtClean="0"/>
                  <a:t>: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7447" r="-222" b="-26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 bwMode="auto">
          <a:xfrm>
            <a:off x="579314" y="407707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Discuss: Why isn’t this helpful?</a:t>
            </a:r>
            <a:endParaRPr lang="en-GB" sz="3600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4499" y="155679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99" y="1556792"/>
                <a:ext cx="1468607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478927" y="155679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927" y="1556792"/>
                <a:ext cx="1468607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010320" y="155679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320" y="1556792"/>
                <a:ext cx="1468607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073106" y="155679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106" y="1556792"/>
                <a:ext cx="1468607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541713" y="155679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713" y="1556792"/>
                <a:ext cx="1468607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04499" y="2420888"/>
                <a:ext cx="2045477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99" y="2420888"/>
                <a:ext cx="2045477" cy="9361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629455" y="2424001"/>
                <a:ext cx="912258" cy="93299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455" y="2424001"/>
                <a:ext cx="912258" cy="93299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541713" y="2424001"/>
                <a:ext cx="3493563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713" y="2424001"/>
                <a:ext cx="3493563" cy="9361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035276" y="2424001"/>
                <a:ext cx="912258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276" y="2424001"/>
                <a:ext cx="912258" cy="94517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17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401783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650" y="2636912"/>
            <a:ext cx="269546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-540568" y="2533382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2533382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30187" y="3472666"/>
                <a:ext cx="1325397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187" y="3472666"/>
                <a:ext cx="1325397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le 1"/>
              <p:cNvSpPr txBox="1">
                <a:spLocks/>
              </p:cNvSpPr>
              <p:nvPr/>
            </p:nvSpPr>
            <p:spPr bwMode="auto">
              <a:xfrm>
                <a:off x="466514" y="494116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3600" kern="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3600" kern="0" dirty="0" smtClean="0">
                    <a:solidFill>
                      <a:srgbClr val="000000"/>
                    </a:solidFill>
                  </a:rPr>
                  <a:t>?</a:t>
                </a:r>
              </a:p>
              <a:p>
                <a:r>
                  <a:rPr lang="en-GB" sz="3600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r>
                  <a:rPr lang="en-GB" sz="3600" kern="0" dirty="0" smtClean="0">
                    <a:solidFill>
                      <a:srgbClr val="000000"/>
                    </a:solidFill>
                  </a:rPr>
                  <a:t>How do you know? </a:t>
                </a:r>
                <a:endParaRPr lang="en-GB" sz="3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514" y="4941168"/>
                <a:ext cx="8229600" cy="1143000"/>
              </a:xfrm>
              <a:prstGeom prst="rect">
                <a:avLst/>
              </a:prstGeom>
              <a:blipFill rotWithShape="1">
                <a:blip r:embed="rId7"/>
                <a:stretch>
                  <a:fillRect t="-34225" b="-465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93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401783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650" y="2636912"/>
            <a:ext cx="269546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6765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-540568" y="2533382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2533382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30187" y="3472666"/>
                <a:ext cx="1325397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187" y="3472666"/>
                <a:ext cx="1325397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6155584" y="260648"/>
            <a:ext cx="0" cy="4752528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55584" y="676593"/>
            <a:ext cx="1192798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154670" y="2778995"/>
            <a:ext cx="1192798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48382" y="676593"/>
            <a:ext cx="1192798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347468" y="2778994"/>
            <a:ext cx="1192798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812360" y="1475324"/>
            <a:ext cx="727906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812360" y="3472666"/>
            <a:ext cx="727906" cy="64633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45648" y="1353076"/>
            <a:ext cx="1666712" cy="768579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55584" y="3411541"/>
            <a:ext cx="1666712" cy="768579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95536" y="3390004"/>
            <a:ext cx="3096344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0339" y="2636912"/>
                <a:ext cx="551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39" y="2636912"/>
                <a:ext cx="551754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20979" y="3746006"/>
                <a:ext cx="5721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79" y="3746006"/>
                <a:ext cx="572143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195736" y="3750329"/>
                <a:ext cx="6575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750329"/>
                <a:ext cx="657551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53287" y="3767737"/>
                <a:ext cx="5488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3287" y="3767737"/>
                <a:ext cx="548826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275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  <p:bldP spid="24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686405" y="972882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86405" y="972882"/>
                <a:ext cx="4968552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itle 1"/>
              <p:cNvSpPr txBox="1">
                <a:spLocks/>
              </p:cNvSpPr>
              <p:nvPr/>
            </p:nvSpPr>
            <p:spPr bwMode="auto">
              <a:xfrm>
                <a:off x="467544" y="4955612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GB" sz="36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36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=4</m:t>
                    </m:r>
                  </m:oMath>
                </a14:m>
                <a:r>
                  <a:rPr lang="en-GB" sz="3600" kern="0" dirty="0" smtClean="0">
                    <a:solidFill>
                      <a:srgbClr val="000000"/>
                    </a:solidFill>
                  </a:rPr>
                  <a:t> now work out the value of</a:t>
                </a:r>
                <a14:m>
                  <m:oMath xmlns:m="http://schemas.openxmlformats.org/officeDocument/2006/math">
                    <m:r>
                      <a:rPr lang="en-GB" sz="36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36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sz="3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4955612"/>
                <a:ext cx="8229600" cy="1143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370984" y="1619213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0984" y="1619213"/>
                <a:ext cx="1468607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902377" y="1619213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377" y="1619213"/>
                <a:ext cx="1468607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921030" y="2483412"/>
                <a:ext cx="912258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030" y="2483412"/>
                <a:ext cx="912258" cy="9451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-651138" y="216014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1138" y="2160143"/>
                <a:ext cx="4968552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51520" y="376278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Using the first equation: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728468" y="376278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Using the first bar model: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067944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=12 −9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861048"/>
                <a:ext cx="4968552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-741393" y="3222297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1393" y="3222297"/>
                <a:ext cx="4968552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433770" y="161921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70" y="1619212"/>
                <a:ext cx="1468607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433770" y="2492484"/>
                <a:ext cx="3493563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70" y="2492484"/>
                <a:ext cx="3493563" cy="9361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162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  <p:bldP spid="25" grpId="0" animBg="1"/>
      <p:bldP spid="26" grpId="0" animBg="1"/>
      <p:bldP spid="31" grpId="0" animBg="1"/>
      <p:bldP spid="32" grpId="0"/>
      <p:bldP spid="4" grpId="0"/>
      <p:bldP spid="33" grpId="0"/>
      <p:bldP spid="34" grpId="0"/>
      <p:bldP spid="35" grpId="0"/>
      <p:bldP spid="38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whiteboards, solve: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467544" y="530120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28294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50356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356" y="557064"/>
                <a:ext cx="1468607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881749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749" y="557064"/>
                <a:ext cx="1468607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13141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141" y="557064"/>
                <a:ext cx="1468607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362833" y="1421160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833" y="1421160"/>
                <a:ext cx="456129" cy="9451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75928" y="1421160"/>
                <a:ext cx="6430776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8" y="1421160"/>
                <a:ext cx="6430776" cy="9361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440497" y="299695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497" y="2996952"/>
                <a:ext cx="146860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383800" y="2996968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800" y="2996968"/>
                <a:ext cx="1468607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09104" y="299695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104" y="2996952"/>
                <a:ext cx="1468607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440497" y="3867128"/>
                <a:ext cx="3501902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497" y="3867128"/>
                <a:ext cx="3501902" cy="93610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3388642" y="260648"/>
            <a:ext cx="0" cy="4752528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22868" y="299695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68" y="2996952"/>
                <a:ext cx="1468607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888985" y="3003032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985" y="3003032"/>
                <a:ext cx="1468607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22868" y="3867128"/>
                <a:ext cx="2934724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68" y="3867128"/>
                <a:ext cx="2934724" cy="93610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69539" y="5013176"/>
                <a:ext cx="20388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=20 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539" y="5013176"/>
                <a:ext cx="2038891" cy="646331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6976" y="5811907"/>
                <a:ext cx="17840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=10 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76" y="5811907"/>
                <a:ext cx="1784015" cy="646331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906704" y="1421160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704" y="1421160"/>
                <a:ext cx="456129" cy="945176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396278" y="3858056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278" y="3858056"/>
                <a:ext cx="456129" cy="94517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942399" y="3867128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399" y="3867128"/>
                <a:ext cx="456129" cy="945176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394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50356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356" y="557064"/>
                <a:ext cx="1468607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881749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749" y="557064"/>
                <a:ext cx="1468607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13141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141" y="557064"/>
                <a:ext cx="1468607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75928" y="1421160"/>
                <a:ext cx="6430775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8" y="1421160"/>
                <a:ext cx="6430775" cy="9361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val 23"/>
              <p:cNvSpPr/>
              <p:nvPr/>
            </p:nvSpPr>
            <p:spPr>
              <a:xfrm>
                <a:off x="8099621" y="653350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Oval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621" y="653350"/>
                <a:ext cx="862554" cy="864096"/>
              </a:xfrm>
              <a:prstGeom prst="ellipse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85658" y="2971799"/>
                <a:ext cx="30042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50−2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58" y="2971799"/>
                <a:ext cx="300422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57870" y="4077072"/>
                <a:ext cx="16897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870" y="4077072"/>
                <a:ext cx="1689758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2889" y="5229200"/>
                <a:ext cx="17843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889" y="5229200"/>
                <a:ext cx="1784335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362833" y="1412088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833" y="1412088"/>
                <a:ext cx="456129" cy="94517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906703" y="1421160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703" y="1421160"/>
                <a:ext cx="456129" cy="94517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517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5076056" y="959844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959844"/>
                <a:ext cx="862554" cy="864096"/>
              </a:xfrm>
              <a:prstGeom prst="ellipse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8" y="557064"/>
                <a:ext cx="1468607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388407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07" y="557064"/>
                <a:ext cx="1468607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35" y="557064"/>
                <a:ext cx="1468607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400885" y="1412088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885" y="1412088"/>
                <a:ext cx="456129" cy="9451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60858" y="1421160"/>
                <a:ext cx="456129" cy="94517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858" y="1421160"/>
                <a:ext cx="456129" cy="9451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75929" y="1421160"/>
                <a:ext cx="3484930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29" y="1421160"/>
                <a:ext cx="3484930" cy="9361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10231" y="3105834"/>
                <a:ext cx="30042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30−2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231" y="3105834"/>
                <a:ext cx="300422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33959" y="4005064"/>
                <a:ext cx="16897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959" y="4005064"/>
                <a:ext cx="1689758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33959" y="4941168"/>
                <a:ext cx="17843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959" y="4941168"/>
                <a:ext cx="1784335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710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en-GB" dirty="0" smtClean="0"/>
              <a:t>Subtracting the equations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3210778" y="1555941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778" y="1555941"/>
                <a:ext cx="862554" cy="864096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4788024" y="1555941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1555941"/>
                <a:ext cx="862554" cy="864096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71775" y="1552664"/>
                <a:ext cx="81624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75" y="1552664"/>
                <a:ext cx="816249" cy="83099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2915816" y="4653136"/>
            <a:ext cx="3096344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80887" y="3768714"/>
                <a:ext cx="81624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887" y="3768714"/>
                <a:ext cx="816249" cy="8309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44619" y="4850954"/>
                <a:ext cx="9280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19" y="4850954"/>
                <a:ext cx="928011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53578" y="4881731"/>
                <a:ext cx="6046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578" y="4881731"/>
                <a:ext cx="604653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358231" y="4850954"/>
                <a:ext cx="82266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231" y="4850954"/>
                <a:ext cx="822661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38542" y="5739353"/>
                <a:ext cx="1850891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542" y="5739353"/>
                <a:ext cx="1850891" cy="70788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41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8" grpId="0"/>
      <p:bldP spid="12" grpId="0"/>
      <p:bldP spid="1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1560" y="764704"/>
                <a:ext cx="30042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764704"/>
                <a:ext cx="3004220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4067944" y="653350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653350"/>
                <a:ext cx="862554" cy="864096"/>
              </a:xfrm>
              <a:prstGeom prst="ellipse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1916832"/>
                <a:ext cx="37945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dirty="0" smtClean="0">
                          <a:latin typeface="Cambria Math"/>
                          <a:ea typeface="Cambria Math"/>
                        </a:rPr>
                        <m:t>×10</m:t>
                      </m:r>
                      <m:r>
                        <a:rPr lang="en-GB" sz="3600" b="0" i="1" smtClean="0">
                          <a:latin typeface="Cambria Math"/>
                        </a:rPr>
                        <m:t>−2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916832"/>
                <a:ext cx="3794500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5576" y="3212975"/>
                <a:ext cx="300421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dirty="0" smtClean="0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GB" sz="3600" b="0" i="1" smtClean="0">
                          <a:latin typeface="Cambria Math"/>
                        </a:rPr>
                        <m:t>−2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212975"/>
                <a:ext cx="3004219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12806" y="4428347"/>
                <a:ext cx="16897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806" y="4428347"/>
                <a:ext cx="1689758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12806" y="5528966"/>
                <a:ext cx="1784335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806" y="5528966"/>
                <a:ext cx="1784335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802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whiteboards, solve: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−5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0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275855" y="3068960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5" y="3068960"/>
                <a:ext cx="2880320" cy="115212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5535" y="3068960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3068960"/>
                <a:ext cx="2880320" cy="115212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68288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288" y="4221088"/>
                <a:ext cx="691535" cy="121575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59823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823" y="4221088"/>
                <a:ext cx="691535" cy="121575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451729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729" y="4221088"/>
                <a:ext cx="691535" cy="121575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074787" y="907733"/>
                <a:ext cx="49685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787" y="907733"/>
                <a:ext cx="4968552" cy="400110"/>
              </a:xfrm>
              <a:prstGeom prst="rect">
                <a:avLst/>
              </a:prstGeom>
              <a:blipFill rotWithShape="1">
                <a:blip r:embed="rId1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5052566" y="3660993"/>
                <a:ext cx="49685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−5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566" y="3660993"/>
                <a:ext cx="4968552" cy="400110"/>
              </a:xfrm>
              <a:prstGeom prst="rect">
                <a:avLst/>
              </a:prstGeom>
              <a:blipFill rotWithShape="1">
                <a:blip r:embed="rId1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193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5794" y="1763634"/>
                <a:ext cx="285033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13=9+2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794" y="1763634"/>
                <a:ext cx="2850332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08104" y="2996952"/>
                <a:ext cx="17907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4=2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996952"/>
                <a:ext cx="1790747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635275" y="4005064"/>
                <a:ext cx="14348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2=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275" y="4005064"/>
                <a:ext cx="143488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787675" y="5113674"/>
                <a:ext cx="14348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675" y="5113674"/>
                <a:ext cx="1434880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710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275855" y="3068960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5" y="3068960"/>
                <a:ext cx="2880320" cy="115212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5535" y="3068960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3068960"/>
                <a:ext cx="2880320" cy="115212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4221088"/>
                <a:ext cx="2333692" cy="121575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036" y="4221088"/>
                <a:ext cx="691535" cy="121575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68288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288" y="4221088"/>
                <a:ext cx="691535" cy="121575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59823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823" y="4221088"/>
                <a:ext cx="691535" cy="121575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451729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729" y="4221088"/>
                <a:ext cx="691535" cy="121575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227" y="4221088"/>
                <a:ext cx="691535" cy="121575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66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2880320" cy="1152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31669"/>
                <a:ext cx="2880320" cy="115212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1486728"/>
                <a:ext cx="3686035" cy="12157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71" y="1480502"/>
                <a:ext cx="691535" cy="12157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106" y="1480502"/>
                <a:ext cx="691535" cy="12157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373" y="1480502"/>
                <a:ext cx="691535" cy="121575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835696" y="3284984"/>
                <a:ext cx="274261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=13+6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284984"/>
                <a:ext cx="274261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904551" y="4345213"/>
                <a:ext cx="19379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=19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551" y="4345213"/>
                <a:ext cx="1937903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056950" y="5301208"/>
                <a:ext cx="17776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=9.5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950" y="5301208"/>
                <a:ext cx="1777603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/>
              <p:cNvSpPr/>
              <p:nvPr/>
            </p:nvSpPr>
            <p:spPr>
              <a:xfrm>
                <a:off x="6732240" y="476672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Oval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76672"/>
                <a:ext cx="862554" cy="864096"/>
              </a:xfrm>
              <a:prstGeom prst="ellipse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8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1628799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−5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1628799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692696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692696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2915816" y="2492896"/>
            <a:ext cx="3096344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99567" y="1444133"/>
                <a:ext cx="81624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567" y="1444133"/>
                <a:ext cx="816249" cy="8309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99567" y="2924944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  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567" y="2924944"/>
                <a:ext cx="4968552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99792" y="3779955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779955"/>
                <a:ext cx="4968552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83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 txBox="1">
                <a:spLocks noGrp="1"/>
              </p:cNvSpPr>
              <p:nvPr>
                <p:ph type="title"/>
              </p:nvPr>
            </p:nvSpPr>
            <p:spPr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itle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6732240" y="476672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76672"/>
                <a:ext cx="862554" cy="864096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39752" y="1941800"/>
                <a:ext cx="36338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−3×2=13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941800"/>
                <a:ext cx="3633880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15816" y="3203241"/>
                <a:ext cx="28435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−6=13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203241"/>
                <a:ext cx="284359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27131" y="4437111"/>
                <a:ext cx="20388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=19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131" y="4437111"/>
                <a:ext cx="2038891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87431" y="5610059"/>
                <a:ext cx="18785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=9.5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431" y="5610059"/>
                <a:ext cx="1878591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34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whiteboards, solve: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=9.5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61048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=1+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75689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0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Solve the following using a bar model or elimination. </a:t>
            </a:r>
            <a:br>
              <a:rPr lang="en-GB" sz="2400" dirty="0" smtClean="0"/>
            </a:br>
            <a:r>
              <a:rPr lang="en-GB" sz="2400" dirty="0" smtClean="0"/>
              <a:t>Practise </a:t>
            </a:r>
            <a:r>
              <a:rPr lang="en-GB" sz="2400" dirty="0"/>
              <a:t>on whiteboards first, then in your books. </a:t>
            </a: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 txBox="1">
                <a:spLocks noGrp="1"/>
              </p:cNvSpPr>
              <p:nvPr>
                <p:ph idx="1"/>
              </p:nvPr>
            </p:nvSpPr>
            <p:spPr>
              <a:xfrm>
                <a:off x="564879" y="1548081"/>
                <a:ext cx="28779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−3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=36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4879" y="1548081"/>
                <a:ext cx="2877904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/>
              <p:cNvSpPr txBox="1">
                <a:spLocks/>
              </p:cNvSpPr>
              <p:nvPr/>
            </p:nvSpPr>
            <p:spPr bwMode="auto">
              <a:xfrm>
                <a:off x="564879" y="2132856"/>
                <a:ext cx="269195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 smtClean="0">
                          <a:latin typeface="Cambria Math"/>
                        </a:rPr>
                        <m:t> </m:t>
                      </m:r>
                      <m:r>
                        <a:rPr lang="en-GB" b="0" i="1" kern="0" smtClean="0">
                          <a:latin typeface="Cambria Math"/>
                        </a:rPr>
                        <m:t>  </m:t>
                      </m:r>
                      <m:r>
                        <a:rPr lang="en-GB" i="1" kern="0" smtClean="0">
                          <a:latin typeface="Cambria Math"/>
                        </a:rPr>
                        <m:t>𝑥</m:t>
                      </m:r>
                      <m:r>
                        <a:rPr lang="en-GB" i="1" kern="0" smtClean="0">
                          <a:latin typeface="Cambria Math"/>
                        </a:rPr>
                        <m:t> −3</m:t>
                      </m:r>
                      <m:r>
                        <a:rPr lang="en-GB" i="1" kern="0" smtClean="0">
                          <a:latin typeface="Cambria Math"/>
                        </a:rPr>
                        <m:t>𝑦</m:t>
                      </m:r>
                      <m:r>
                        <a:rPr lang="en-GB" i="1" kern="0" smtClean="0">
                          <a:latin typeface="Cambria Math"/>
                        </a:rPr>
                        <m:t>=6 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7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879" y="2132856"/>
                <a:ext cx="2691954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5"/>
              <p:cNvSpPr txBox="1">
                <a:spLocks/>
              </p:cNvSpPr>
              <p:nvPr/>
            </p:nvSpPr>
            <p:spPr bwMode="auto">
              <a:xfrm>
                <a:off x="821061" y="3337135"/>
                <a:ext cx="24226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 smtClean="0">
                          <a:latin typeface="Cambria Math"/>
                        </a:rPr>
                        <m:t>3</m:t>
                      </m:r>
                      <m:r>
                        <a:rPr lang="en-GB" i="1" kern="0" smtClean="0">
                          <a:latin typeface="Cambria Math"/>
                        </a:rPr>
                        <m:t>𝑥</m:t>
                      </m:r>
                      <m:r>
                        <a:rPr lang="en-GB" i="1" kern="0" smtClean="0">
                          <a:latin typeface="Cambria Math"/>
                        </a:rPr>
                        <m:t> −</m:t>
                      </m:r>
                      <m:r>
                        <a:rPr lang="en-GB" i="1" kern="0" smtClean="0">
                          <a:latin typeface="Cambria Math"/>
                        </a:rPr>
                        <m:t>𝑦</m:t>
                      </m:r>
                      <m:r>
                        <a:rPr lang="en-GB" i="1" kern="0" smtClean="0">
                          <a:latin typeface="Cambria Math"/>
                        </a:rPr>
                        <m:t>=9 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8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061" y="3337135"/>
                <a:ext cx="242265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5"/>
              <p:cNvSpPr txBox="1">
                <a:spLocks/>
              </p:cNvSpPr>
              <p:nvPr/>
            </p:nvSpPr>
            <p:spPr bwMode="auto">
              <a:xfrm>
                <a:off x="707247" y="3940725"/>
                <a:ext cx="265027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 smtClean="0">
                          <a:latin typeface="Cambria Math"/>
                        </a:rPr>
                        <m:t>3</m:t>
                      </m:r>
                      <m:r>
                        <a:rPr lang="en-GB" i="1" kern="0" smtClean="0">
                          <a:latin typeface="Cambria Math"/>
                        </a:rPr>
                        <m:t>𝑥</m:t>
                      </m:r>
                      <m:r>
                        <a:rPr lang="en-GB" i="1" kern="0" smtClean="0">
                          <a:latin typeface="Cambria Math"/>
                        </a:rPr>
                        <m:t> −2</m:t>
                      </m:r>
                      <m:r>
                        <a:rPr lang="en-GB" i="1" kern="0" smtClean="0">
                          <a:latin typeface="Cambria Math"/>
                        </a:rPr>
                        <m:t>𝑦</m:t>
                      </m:r>
                      <m:r>
                        <a:rPr lang="en-GB" i="1" kern="0" smtClean="0">
                          <a:latin typeface="Cambria Math"/>
                        </a:rPr>
                        <m:t>=6 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9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247" y="3940725"/>
                <a:ext cx="2650277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/>
              <p:cNvSpPr txBox="1">
                <a:spLocks/>
              </p:cNvSpPr>
              <p:nvPr/>
            </p:nvSpPr>
            <p:spPr bwMode="auto">
              <a:xfrm>
                <a:off x="707247" y="5178504"/>
                <a:ext cx="24226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2</m:t>
                      </m:r>
                      <m:r>
                        <a:rPr lang="en-GB" i="1" kern="0" smtClean="0">
                          <a:latin typeface="Cambria Math"/>
                        </a:rPr>
                        <m:t>𝑥</m:t>
                      </m:r>
                      <m:r>
                        <a:rPr lang="en-GB" i="1" kern="0" smtClean="0">
                          <a:latin typeface="Cambria Math"/>
                        </a:rPr>
                        <m:t> −</m:t>
                      </m:r>
                      <m:r>
                        <a:rPr lang="en-GB" i="1" kern="0" smtClean="0">
                          <a:latin typeface="Cambria Math"/>
                        </a:rPr>
                        <m:t>𝑦</m:t>
                      </m:r>
                      <m:r>
                        <a:rPr lang="en-GB" i="1" kern="0" smtClean="0"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0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247" y="5178504"/>
                <a:ext cx="2422650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5"/>
              <p:cNvSpPr txBox="1">
                <a:spLocks/>
              </p:cNvSpPr>
              <p:nvPr/>
            </p:nvSpPr>
            <p:spPr bwMode="auto">
              <a:xfrm>
                <a:off x="686402" y="5763280"/>
                <a:ext cx="255570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4</m:t>
                      </m:r>
                      <m:r>
                        <a:rPr lang="en-GB" b="0" i="1" kern="0" smtClean="0">
                          <a:latin typeface="Cambria Math"/>
                        </a:rPr>
                        <m:t>𝑥</m:t>
                      </m:r>
                      <m:r>
                        <a:rPr lang="en-GB" b="0" i="1" kern="0" smtClean="0">
                          <a:latin typeface="Cambria Math"/>
                        </a:rPr>
                        <m:t>=8.5+</m:t>
                      </m:r>
                      <m:r>
                        <a:rPr lang="en-GB" b="0" i="1" kern="0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1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402" y="5763280"/>
                <a:ext cx="2555700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5"/>
              <p:cNvSpPr txBox="1">
                <a:spLocks/>
              </p:cNvSpPr>
              <p:nvPr/>
            </p:nvSpPr>
            <p:spPr bwMode="auto">
              <a:xfrm>
                <a:off x="5220072" y="1548081"/>
                <a:ext cx="277691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−2</m:t>
                      </m:r>
                      <m:r>
                        <a:rPr lang="en-GB" b="0" i="1" kern="0" smtClean="0">
                          <a:latin typeface="Cambria Math"/>
                        </a:rPr>
                        <m:t>𝑦</m:t>
                      </m:r>
                      <m:r>
                        <a:rPr lang="en-GB" b="0" i="1" kern="0" smtClean="0">
                          <a:latin typeface="Cambria Math"/>
                        </a:rPr>
                        <m:t>+3</m:t>
                      </m:r>
                      <m:r>
                        <a:rPr lang="en-GB" b="0" i="1" kern="0" smtClean="0">
                          <a:latin typeface="Cambria Math"/>
                        </a:rPr>
                        <m:t>𝑥</m:t>
                      </m:r>
                      <m:r>
                        <a:rPr lang="en-GB" b="0" i="1" kern="0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2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0072" y="1548081"/>
                <a:ext cx="2776914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5"/>
              <p:cNvSpPr txBox="1">
                <a:spLocks/>
              </p:cNvSpPr>
              <p:nvPr/>
            </p:nvSpPr>
            <p:spPr bwMode="auto">
              <a:xfrm>
                <a:off x="5459867" y="2101287"/>
                <a:ext cx="256050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2</m:t>
                      </m:r>
                      <m:r>
                        <a:rPr lang="en-GB" b="0" i="1" kern="0" smtClean="0">
                          <a:latin typeface="Cambria Math"/>
                        </a:rPr>
                        <m:t>𝑥</m:t>
                      </m:r>
                      <m:r>
                        <a:rPr lang="en-GB" b="0" i="1" kern="0" smtClean="0">
                          <a:latin typeface="Cambria Math"/>
                        </a:rPr>
                        <m:t> −4</m:t>
                      </m:r>
                      <m:r>
                        <a:rPr lang="en-GB" b="0" i="1" kern="0" smtClean="0">
                          <a:latin typeface="Cambria Math"/>
                        </a:rPr>
                        <m:t>𝑦</m:t>
                      </m:r>
                      <m:r>
                        <a:rPr lang="en-GB" b="0" i="1" kern="0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3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9867" y="2101287"/>
                <a:ext cx="2560509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5"/>
              <p:cNvSpPr txBox="1">
                <a:spLocks/>
              </p:cNvSpPr>
              <p:nvPr/>
            </p:nvSpPr>
            <p:spPr bwMode="auto">
              <a:xfrm>
                <a:off x="5427014" y="3356992"/>
                <a:ext cx="230293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kern="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kern="0" dirty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kern="0" dirty="0" smtClean="0">
                          <a:latin typeface="Cambria Math"/>
                        </a:rPr>
                        <m:t>𝑥</m:t>
                      </m:r>
                      <m:r>
                        <a:rPr lang="en-GB" b="0" i="1" kern="0" dirty="0" smtClean="0">
                          <a:latin typeface="Cambria Math"/>
                        </a:rPr>
                        <m:t>−</m:t>
                      </m:r>
                      <m:r>
                        <a:rPr lang="en-GB" b="0" i="1" kern="0" dirty="0" smtClean="0">
                          <a:latin typeface="Cambria Math"/>
                        </a:rPr>
                        <m:t>𝑦</m:t>
                      </m:r>
                      <m:r>
                        <a:rPr lang="en-GB" b="0" i="1" kern="0" dirty="0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4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7014" y="3356992"/>
                <a:ext cx="2302938" cy="101431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5"/>
              <p:cNvSpPr txBox="1">
                <a:spLocks/>
              </p:cNvSpPr>
              <p:nvPr/>
            </p:nvSpPr>
            <p:spPr bwMode="auto">
              <a:xfrm>
                <a:off x="5386167" y="4371309"/>
                <a:ext cx="269836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dirty="0" smtClean="0">
                          <a:latin typeface="Cambria Math"/>
                        </a:rPr>
                        <m:t>3</m:t>
                      </m:r>
                      <m:r>
                        <a:rPr lang="en-GB" b="0" i="1" kern="0" dirty="0" smtClean="0">
                          <a:latin typeface="Cambria Math"/>
                        </a:rPr>
                        <m:t>𝑥</m:t>
                      </m:r>
                      <m:r>
                        <a:rPr lang="en-GB" b="0" i="1" kern="0" dirty="0" smtClean="0">
                          <a:latin typeface="Cambria Math"/>
                        </a:rPr>
                        <m:t>−2</m:t>
                      </m:r>
                      <m:r>
                        <a:rPr lang="en-GB" b="0" i="1" kern="0" dirty="0" smtClean="0">
                          <a:latin typeface="Cambria Math"/>
                        </a:rPr>
                        <m:t>𝑦</m:t>
                      </m:r>
                      <m:r>
                        <a:rPr lang="en-GB" b="0" i="1" kern="0" dirty="0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15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6167" y="4371309"/>
                <a:ext cx="2698367" cy="58477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79511" y="1655802"/>
            <a:ext cx="38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1. 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3326" y="3494818"/>
            <a:ext cx="38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2. 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63326" y="5286225"/>
            <a:ext cx="38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3. </a:t>
            </a:r>
            <a:endParaRPr lang="en-GB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23271" y="1657695"/>
            <a:ext cx="38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4. </a:t>
            </a:r>
            <a:endParaRPr lang="en-GB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834705" y="3737244"/>
            <a:ext cx="38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5.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51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412776"/>
                <a:ext cx="8229600" cy="4525963"/>
              </a:xfrm>
            </p:spPr>
            <p:txBody>
              <a:bodyPr/>
              <a:lstStyle/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=15,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b="0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=4,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b="0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=2.5,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=1.5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b="0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=2,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=0.5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b="0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=10,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412776"/>
                <a:ext cx="8229600" cy="4525963"/>
              </a:xfrm>
              <a:blipFill rotWithShape="1">
                <a:blip r:embed="rId2"/>
                <a:stretch>
                  <a:fillRect b="-152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3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24944"/>
            <a:ext cx="3096344" cy="341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799288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9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8545366" cy="164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60648"/>
            <a:ext cx="2870051" cy="316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56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5458</TotalTime>
  <Words>782</Words>
  <Application>Microsoft Office PowerPoint</Application>
  <PresentationFormat>On-screen Show (4:3)</PresentationFormat>
  <Paragraphs>236</Paragraphs>
  <Slides>25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Draw a pair of bar models to represent the following pair of simultaneous equations</vt:lpstr>
      <vt:lpstr>PowerPoint Presentation</vt:lpstr>
      <vt:lpstr>In an attempt to work out the values of x and y a student combines her bar model like this:</vt:lpstr>
      <vt:lpstr>PowerPoint Presentation</vt:lpstr>
      <vt:lpstr>PowerPoint Presentation</vt:lpstr>
      <vt:lpstr>PowerPoint Presentation</vt:lpstr>
      <vt:lpstr>On your whiteboards, solve: </vt:lpstr>
      <vt:lpstr>PowerPoint Presentation</vt:lpstr>
      <vt:lpstr>PowerPoint Presentation</vt:lpstr>
      <vt:lpstr>PowerPoint Presentation</vt:lpstr>
      <vt:lpstr>Subtracting the equations </vt:lpstr>
      <vt:lpstr>PowerPoint Presentation</vt:lpstr>
      <vt:lpstr>On your whiteboards, solve: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2x-3y=13</vt:lpstr>
      <vt:lpstr>On your whiteboards, solve: </vt:lpstr>
      <vt:lpstr> Solve the following using a bar model or elimination.  Practise on whiteboards first, then in your books.  </vt:lpstr>
      <vt:lpstr>Mark your work </vt:lpstr>
      <vt:lpstr>Challenge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L Elder</dc:creator>
  <cp:lastModifiedBy>Elder, L</cp:lastModifiedBy>
  <cp:revision>74</cp:revision>
  <cp:lastPrinted>2018-10-25T12:59:09Z</cp:lastPrinted>
  <dcterms:created xsi:type="dcterms:W3CDTF">2016-01-10T13:42:45Z</dcterms:created>
  <dcterms:modified xsi:type="dcterms:W3CDTF">2018-10-25T14:30:23Z</dcterms:modified>
</cp:coreProperties>
</file>