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  <p:sldMasterId id="2147483828" r:id="rId14"/>
  </p:sldMasterIdLst>
  <p:notesMasterIdLst>
    <p:notesMasterId r:id="rId36"/>
  </p:notesMasterIdLst>
  <p:sldIdLst>
    <p:sldId id="312" r:id="rId15"/>
    <p:sldId id="313" r:id="rId16"/>
    <p:sldId id="314" r:id="rId17"/>
    <p:sldId id="318" r:id="rId18"/>
    <p:sldId id="316" r:id="rId19"/>
    <p:sldId id="319" r:id="rId20"/>
    <p:sldId id="320" r:id="rId21"/>
    <p:sldId id="332" r:id="rId22"/>
    <p:sldId id="321" r:id="rId23"/>
    <p:sldId id="322" r:id="rId24"/>
    <p:sldId id="323" r:id="rId25"/>
    <p:sldId id="333" r:id="rId26"/>
    <p:sldId id="324" r:id="rId27"/>
    <p:sldId id="325" r:id="rId28"/>
    <p:sldId id="327" r:id="rId29"/>
    <p:sldId id="326" r:id="rId30"/>
    <p:sldId id="328" r:id="rId31"/>
    <p:sldId id="329" r:id="rId32"/>
    <p:sldId id="331" r:id="rId33"/>
    <p:sldId id="334" r:id="rId34"/>
    <p:sldId id="33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C0E8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60" d="100"/>
          <a:sy n="60" d="100"/>
        </p:scale>
        <p:origin x="-164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theme" Target="theme/theme1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D5937-58F3-4A3F-84D4-FF7C19405C42}" type="datetimeFigureOut">
              <a:rPr lang="en-GB" smtClean="0"/>
              <a:t>25/10/2018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61BCA-9E8D-47AE-B19E-2A056DF5B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 whiteboards…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441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</a:t>
            </a:r>
            <a:r>
              <a:rPr lang="en-GB" baseline="0" dirty="0" smtClean="0"/>
              <a:t> and compare whiteboards…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937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Challenge</a:t>
            </a:r>
            <a:r>
              <a:rPr lang="en-GB" baseline="0" dirty="0" smtClean="0"/>
              <a:t> from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172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Challenge by </a:t>
            </a:r>
            <a:r>
              <a:rPr lang="en-GB" baseline="0" smtClean="0"/>
              <a:t>Don Steward</a:t>
            </a:r>
            <a:endParaRPr lang="en-GB" smtClean="0"/>
          </a:p>
          <a:p>
            <a:r>
              <a:rPr lang="en-GB" dirty="0" smtClean="0"/>
              <a:t>Each rectangle</a:t>
            </a:r>
            <a:r>
              <a:rPr lang="en-GB" baseline="0" dirty="0" smtClean="0"/>
              <a:t> </a:t>
            </a:r>
            <a:r>
              <a:rPr lang="en-GB" dirty="0" smtClean="0"/>
              <a:t>6cm</a:t>
            </a:r>
            <a:r>
              <a:rPr lang="en-GB" baseline="0" dirty="0" smtClean="0"/>
              <a:t> x 9cm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295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8919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39108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78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19437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93503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9572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297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8122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68662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43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10/25/2018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6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27.png"/><Relationship Id="rId5" Type="http://schemas.openxmlformats.org/officeDocument/2006/relationships/image" Target="../media/image29.png"/><Relationship Id="rId10" Type="http://schemas.openxmlformats.org/officeDocument/2006/relationships/image" Target="../media/image25.png"/><Relationship Id="rId4" Type="http://schemas.openxmlformats.org/officeDocument/2006/relationships/image" Target="../media/image18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27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7.png"/><Relationship Id="rId7" Type="http://schemas.openxmlformats.org/officeDocument/2006/relationships/image" Target="../media/image58.png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3.png"/><Relationship Id="rId5" Type="http://schemas.openxmlformats.org/officeDocument/2006/relationships/image" Target="../media/image69.png"/><Relationship Id="rId10" Type="http://schemas.openxmlformats.org/officeDocument/2006/relationships/image" Target="../media/image72.png"/><Relationship Id="rId4" Type="http://schemas.openxmlformats.org/officeDocument/2006/relationships/image" Target="../media/image68.png"/><Relationship Id="rId9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3" Type="http://schemas.openxmlformats.org/officeDocument/2006/relationships/image" Target="../media/image101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18.png"/><Relationship Id="rId5" Type="http://schemas.openxmlformats.org/officeDocument/2006/relationships/image" Target="../media/image105.png"/><Relationship Id="rId10" Type="http://schemas.openxmlformats.org/officeDocument/2006/relationships/image" Target="../media/image117.png"/><Relationship Id="rId4" Type="http://schemas.openxmlformats.org/officeDocument/2006/relationships/image" Target="../media/image113.png"/><Relationship Id="rId9" Type="http://schemas.openxmlformats.org/officeDocument/2006/relationships/image" Target="../media/image1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2.png"/><Relationship Id="rId7" Type="http://schemas.openxmlformats.org/officeDocument/2006/relationships/image" Target="../media/image124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1" Type="http://schemas.openxmlformats.org/officeDocument/2006/relationships/image" Target="../media/image128.png"/><Relationship Id="rId5" Type="http://schemas.openxmlformats.org/officeDocument/2006/relationships/image" Target="../media/image90.png"/><Relationship Id="rId10" Type="http://schemas.openxmlformats.org/officeDocument/2006/relationships/image" Target="../media/image127.png"/><Relationship Id="rId4" Type="http://schemas.openxmlformats.org/officeDocument/2006/relationships/image" Target="../media/image123.png"/><Relationship Id="rId9" Type="http://schemas.openxmlformats.org/officeDocument/2006/relationships/image" Target="../media/image1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4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95536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2656"/>
                <a:ext cx="100811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5536" y="1196752"/>
                <a:ext cx="2708293" cy="93610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196752"/>
                <a:ext cx="2708293" cy="9361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419753" y="332656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753" y="332656"/>
                <a:ext cx="684076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11560" y="2564904"/>
            <a:ext cx="80648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On your whiteboards write an equation that represents this bar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403648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332656"/>
                <a:ext cx="100811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144244" y="4077072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641" y="5194268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</p:spTree>
    <p:extLst>
      <p:ext uri="{BB962C8B-B14F-4D97-AF65-F5344CB8AC3E}">
        <p14:creationId xmlns:p14="http://schemas.microsoft.com/office/powerpoint/2010/main" val="186990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95536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2656"/>
                <a:ext cx="100811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5536" y="1196752"/>
                <a:ext cx="4356484" cy="87139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196752"/>
                <a:ext cx="4356484" cy="8713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11560" y="2564904"/>
            <a:ext cx="80648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On your whiteboards write an equation that represents this bar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403648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332656"/>
                <a:ext cx="100811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144244" y="4077072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641" y="5194268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411760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332656"/>
                <a:ext cx="100811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427984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32656"/>
                <a:ext cx="100811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419872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332656"/>
                <a:ext cx="100811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752020" y="1204050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020" y="1204050"/>
                <a:ext cx="684076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47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These bar models represent a pair of </a:t>
            </a:r>
            <a:r>
              <a:rPr lang="en-GB" dirty="0" smtClean="0">
                <a:solidFill>
                  <a:srgbClr val="FF0000"/>
                </a:solidFill>
              </a:rPr>
              <a:t>simultaneous</a:t>
            </a:r>
            <a:r>
              <a:rPr lang="en-GB" dirty="0" smtClean="0"/>
              <a:t> equations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61" y="1988840"/>
            <a:ext cx="19145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61" y="3573016"/>
            <a:ext cx="32956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/>
              <p:cNvSpPr txBox="1">
                <a:spLocks/>
              </p:cNvSpPr>
              <p:nvPr/>
            </p:nvSpPr>
            <p:spPr bwMode="auto">
              <a:xfrm>
                <a:off x="579314" y="5301208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3200" kern="0" dirty="0" smtClean="0"/>
                  <a:t>Today we are going to learn how to find the values of </a:t>
                </a:r>
                <a14:m>
                  <m:oMath xmlns:m="http://schemas.openxmlformats.org/officeDocument/2006/math">
                    <m:r>
                      <a:rPr lang="en-GB" sz="3200" i="1" kern="0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3200" kern="0" dirty="0" smtClean="0"/>
                  <a:t> and </a:t>
                </a:r>
                <a14:m>
                  <m:oMath xmlns:m="http://schemas.openxmlformats.org/officeDocument/2006/math">
                    <m:r>
                      <a:rPr lang="en-GB" sz="3200" i="1" kern="0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3200" kern="0" dirty="0" smtClean="0"/>
                  <a:t> </a:t>
                </a:r>
                <a:endParaRPr lang="en-GB" sz="3200" kern="0" dirty="0"/>
              </a:p>
            </p:txBody>
          </p:sp>
        </mc:Choice>
        <mc:Fallback xmlns="">
          <p:sp>
            <p:nvSpPr>
              <p:cNvPr id="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314" y="5301208"/>
                <a:ext cx="8229600" cy="1143000"/>
              </a:xfrm>
              <a:prstGeom prst="rect">
                <a:avLst/>
              </a:prstGeom>
              <a:blipFill rotWithShape="1">
                <a:blip r:embed="rId4"/>
                <a:stretch>
                  <a:fillRect l="-296" t="-3743" r="-1630" b="-144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635896" y="2054247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+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=7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054247"/>
                <a:ext cx="4968552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643961" y="3645024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5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−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=14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961" y="3645024"/>
                <a:ext cx="4968552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639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Here are the bar models combined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79314" y="407707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>
                <a:solidFill>
                  <a:srgbClr val="000000"/>
                </a:solidFill>
              </a:rPr>
              <a:t>On your whiteboards write an equation that represents this bar model</a:t>
            </a:r>
            <a:endParaRPr lang="en-GB" sz="3600" kern="0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84" y="1772816"/>
            <a:ext cx="7957975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78782" y="5589240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</p:spTree>
    <p:extLst>
      <p:ext uri="{BB962C8B-B14F-4D97-AF65-F5344CB8AC3E}">
        <p14:creationId xmlns:p14="http://schemas.microsoft.com/office/powerpoint/2010/main" val="365178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779912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18471"/>
                <a:ext cx="100811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779912" y="1175269"/>
                <a:ext cx="4356484" cy="87139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175269"/>
                <a:ext cx="4356484" cy="8713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788024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18471"/>
                <a:ext cx="100811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796136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8471"/>
                <a:ext cx="100811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812360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318471"/>
                <a:ext cx="100811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804248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318471"/>
                <a:ext cx="100811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136396" y="1188180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6396" y="1188180"/>
                <a:ext cx="684076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095836" y="311173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36" y="311173"/>
                <a:ext cx="68407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"/>
          <p:cNvSpPr txBox="1">
            <a:spLocks/>
          </p:cNvSpPr>
          <p:nvPr/>
        </p:nvSpPr>
        <p:spPr bwMode="auto">
          <a:xfrm>
            <a:off x="579314" y="278092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>
                <a:solidFill>
                  <a:srgbClr val="000000"/>
                </a:solidFill>
              </a:rPr>
              <a:t>On your whiteboards write an equation that represents this bar model</a:t>
            </a:r>
            <a:endParaRPr lang="en-GB" sz="3600" kern="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67644" y="4437112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</p:spTree>
    <p:extLst>
      <p:ext uri="{BB962C8B-B14F-4D97-AF65-F5344CB8AC3E}">
        <p14:creationId xmlns:p14="http://schemas.microsoft.com/office/powerpoint/2010/main" val="113639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414 0 -0.04844 0 -0.07257 0 " pathEditMode="relative" ptsTypes="f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414 0 -0.04844 0 -0.07257 0 " pathEditMode="relative" ptsTypes="fA">
                                      <p:cBhvr>
                                        <p:cTn id="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414 0 -0.04844 0 -0.07257 0 " pathEditMode="relative" ptsTypes="f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414 0 -0.04844 0 -0.07257 0 " pathEditMode="relative" ptsTypes="fA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414 0 -0.04844 0 -0.07257 0 " pathEditMode="relative" ptsTypes="f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  <p:bldP spid="9" grpId="0" animBg="1"/>
      <p:bldP spid="10" grpId="0" animBg="1"/>
      <p:bldP spid="11" grpId="0" animBg="1"/>
      <p:bldP spid="12" grpId="0" animBg="1"/>
      <p:bldP spid="17" grpId="0" animBg="1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095836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36" y="311173"/>
                <a:ext cx="100811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779912" y="1175269"/>
                <a:ext cx="4356484" cy="87139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175269"/>
                <a:ext cx="4356484" cy="8713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103948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318471"/>
                <a:ext cx="100811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112060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311173"/>
                <a:ext cx="100811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128284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8284" y="318471"/>
                <a:ext cx="100811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120172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172" y="311173"/>
                <a:ext cx="100811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69282" y="2971800"/>
                <a:ext cx="2246834" cy="12618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7</m:t>
                      </m:r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=21 </m:t>
                      </m:r>
                    </m:oMath>
                  </m:oMathPara>
                </a14:m>
                <a:endParaRPr lang="en-GB" sz="4000" b="0" dirty="0" smtClean="0"/>
              </a:p>
              <a:p>
                <a:endParaRPr lang="en-GB" dirty="0" smtClean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282" y="2971800"/>
                <a:ext cx="2246834" cy="126188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484587" y="4149080"/>
                <a:ext cx="2045303" cy="12618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=3 </m:t>
                      </m:r>
                    </m:oMath>
                  </m:oMathPara>
                </a14:m>
                <a:endParaRPr lang="en-GB" sz="4000" b="0" dirty="0" smtClean="0"/>
              </a:p>
              <a:p>
                <a:endParaRPr lang="en-GB" dirty="0" smtClean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4587" y="4149080"/>
                <a:ext cx="2045303" cy="126188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013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779912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18471"/>
                <a:ext cx="100811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779912" y="1175269"/>
                <a:ext cx="4356484" cy="87139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175269"/>
                <a:ext cx="4356484" cy="8713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788024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18471"/>
                <a:ext cx="100811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796136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8471"/>
                <a:ext cx="100811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812360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318471"/>
                <a:ext cx="100811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804248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318471"/>
                <a:ext cx="100811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136396" y="1188180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6396" y="1188180"/>
                <a:ext cx="684076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095836" y="311173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36" y="311173"/>
                <a:ext cx="68407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itle 1"/>
              <p:cNvSpPr txBox="1">
                <a:spLocks/>
              </p:cNvSpPr>
              <p:nvPr/>
            </p:nvSpPr>
            <p:spPr bwMode="auto">
              <a:xfrm>
                <a:off x="590872" y="2636912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3600" kern="0" dirty="0" smtClean="0">
                    <a:solidFill>
                      <a:srgbClr val="000000"/>
                    </a:solidFill>
                  </a:rPr>
                  <a:t>On your whiteboards write a calculation that works out the value of </a:t>
                </a:r>
                <a14:m>
                  <m:oMath xmlns:m="http://schemas.openxmlformats.org/officeDocument/2006/math">
                    <m:r>
                      <a:rPr lang="en-GB" sz="360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en-GB" sz="36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72" y="2636912"/>
                <a:ext cx="8229600" cy="1143000"/>
              </a:xfrm>
              <a:prstGeom prst="rect">
                <a:avLst/>
              </a:prstGeom>
              <a:blipFill rotWithShape="1">
                <a:blip r:embed="rId14"/>
                <a:stretch>
                  <a:fillRect l="-1926" t="-10160" r="-3259" b="-2246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itle 1"/>
          <p:cNvSpPr txBox="1">
            <a:spLocks/>
          </p:cNvSpPr>
          <p:nvPr/>
        </p:nvSpPr>
        <p:spPr bwMode="auto">
          <a:xfrm>
            <a:off x="673224" y="393231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>
                <a:solidFill>
                  <a:srgbClr val="000000"/>
                </a:solidFill>
              </a:rPr>
              <a:t>And another…</a:t>
            </a:r>
            <a:endParaRPr lang="en-GB" sz="3600" kern="0" dirty="0">
              <a:solidFill>
                <a:srgbClr val="000000"/>
              </a:solidFill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 bwMode="auto">
          <a:xfrm>
            <a:off x="689430" y="479715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>
                <a:solidFill>
                  <a:srgbClr val="000000"/>
                </a:solidFill>
              </a:rPr>
              <a:t>And another…</a:t>
            </a:r>
            <a:endParaRPr lang="en-GB" sz="36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56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Here is a different pair of simultaneous equations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43645" y="479715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On your whiteboards draw a pair of bar models to represent these equations</a:t>
            </a: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150147" y="1844824"/>
                <a:ext cx="301659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3</m:t>
                      </m:r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+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147" y="1844824"/>
                <a:ext cx="3016595" cy="76944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243923" y="3107871"/>
                <a:ext cx="282904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 −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923" y="3107871"/>
                <a:ext cx="2829043" cy="76944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472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/>
              <p:cNvSpPr txBox="1">
                <a:spLocks/>
              </p:cNvSpPr>
              <p:nvPr/>
            </p:nvSpPr>
            <p:spPr bwMode="auto">
              <a:xfrm>
                <a:off x="550790" y="4941168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kern="0" dirty="0" smtClean="0"/>
                  <a:t>Use your bar models to work out the value of </a:t>
                </a:r>
                <a14:m>
                  <m:oMath xmlns:m="http://schemas.openxmlformats.org/officeDocument/2006/math">
                    <m:r>
                      <a:rPr lang="en-GB" i="1" kern="0" dirty="0" smtClean="0">
                        <a:latin typeface="Cambria Math"/>
                      </a:rPr>
                      <m:t>𝑥</m:t>
                    </m:r>
                  </m:oMath>
                </a14:m>
                <a:endParaRPr lang="en-GB" kern="0" dirty="0"/>
              </a:p>
            </p:txBody>
          </p:sp>
        </mc:Choice>
        <mc:Fallback xmlns="">
          <p:sp>
            <p:nvSpPr>
              <p:cNvPr id="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0790" y="4941168"/>
                <a:ext cx="8229600" cy="1143000"/>
              </a:xfrm>
              <a:prstGeom prst="rect">
                <a:avLst/>
              </a:prstGeom>
              <a:blipFill rotWithShape="1">
                <a:blip r:embed="rId2"/>
                <a:stretch>
                  <a:fillRect t="-24064" b="-3796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851920" y="375518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375518"/>
                <a:ext cx="1296144" cy="7200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796986" y="3395561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986" y="3395561"/>
                <a:ext cx="355848" cy="7200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851920" y="1095598"/>
                <a:ext cx="4244280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095598"/>
                <a:ext cx="4244280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740352" y="382017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352" y="382017"/>
                <a:ext cx="355848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148064" y="375518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375518"/>
                <a:ext cx="1296144" cy="7200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444208" y="375518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375518"/>
                <a:ext cx="1296144" cy="72008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851920" y="2671571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2671571"/>
                <a:ext cx="1296144" cy="72008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851920" y="3391651"/>
                <a:ext cx="945066" cy="72790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3391651"/>
                <a:ext cx="945066" cy="72790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23867" y="332656"/>
                <a:ext cx="301659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3</m:t>
                      </m:r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+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67" y="332656"/>
                <a:ext cx="3016595" cy="76944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23867" y="2564904"/>
                <a:ext cx="282904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 −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67" y="2564904"/>
                <a:ext cx="2829043" cy="769441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471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438331" y="2565163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8331" y="2565163"/>
                <a:ext cx="355848" cy="7200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259632" y="2564905"/>
                <a:ext cx="4244280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564905"/>
                <a:ext cx="4244280" cy="7200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148064" y="1845083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845083"/>
                <a:ext cx="355848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851920" y="1844825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844825"/>
                <a:ext cx="1296144" cy="7200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503912" y="1844824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912" y="1844824"/>
                <a:ext cx="1296144" cy="72008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503912" y="2565163"/>
                <a:ext cx="945066" cy="71982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912" y="2565163"/>
                <a:ext cx="945066" cy="71982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32680" y="3861048"/>
                <a:ext cx="213462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4</m:t>
                      </m:r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=10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2680" y="3861048"/>
                <a:ext cx="2134623" cy="70788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574545" y="4728778"/>
                <a:ext cx="185089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2</m:t>
                      </m:r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545" y="4728778"/>
                <a:ext cx="1850891" cy="70788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637892" y="5589064"/>
                <a:ext cx="195668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=2.5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892" y="5589064"/>
                <a:ext cx="1956689" cy="70788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Adding the bar models together gives: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401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6.66667E-6 C -0.03403 0.00254 -0.02066 0.00231 -0.03975 0.00231 " pathEditMode="relative" ptsTypes="f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6" grpId="0" animBg="1"/>
      <p:bldP spid="5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/>
                        </a:rPr>
                        <m:t>𝑥</m:t>
                      </m:r>
                      <m:r>
                        <a:rPr lang="en-GB" b="0" i="1" dirty="0" smtClean="0">
                          <a:latin typeface="Cambria Math"/>
                        </a:rPr>
                        <m:t>=2.5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/>
              <p:cNvSpPr txBox="1">
                <a:spLocks/>
              </p:cNvSpPr>
              <p:nvPr/>
            </p:nvSpPr>
            <p:spPr bwMode="auto">
              <a:xfrm>
                <a:off x="579314" y="5301208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kern="0" dirty="0" smtClean="0">
                    <a:solidFill>
                      <a:srgbClr val="000000"/>
                    </a:solidFill>
                  </a:rPr>
                  <a:t>On your whiteboards write down a calculation for </a:t>
                </a:r>
                <a14:m>
                  <m:oMath xmlns:m="http://schemas.openxmlformats.org/officeDocument/2006/math">
                    <m:r>
                      <a:rPr lang="en-GB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en-GB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314" y="5301208"/>
                <a:ext cx="8229600" cy="1143000"/>
              </a:xfrm>
              <a:prstGeom prst="rect">
                <a:avLst/>
              </a:prstGeom>
              <a:blipFill rotWithShape="1">
                <a:blip r:embed="rId4"/>
                <a:stretch>
                  <a:fillRect l="-2593" t="-24064" r="-4593" b="-3796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199928" y="4293096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928" y="4293096"/>
                <a:ext cx="355848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259632" y="2564905"/>
                <a:ext cx="4244280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564905"/>
                <a:ext cx="4244280" cy="7200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148064" y="1845083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845083"/>
                <a:ext cx="355848" cy="72008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851920" y="1844825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844825"/>
                <a:ext cx="1296144" cy="72008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259632" y="3573016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3573016"/>
                <a:ext cx="1296144" cy="72008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259632" y="4285274"/>
                <a:ext cx="945066" cy="72790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4285274"/>
                <a:ext cx="945066" cy="727901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755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Here is another pair of simultaneous equations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69487" y="486916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On your whiteboards draw a pair of bar models to represent these equations </a:t>
            </a: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55776" y="2038521"/>
                <a:ext cx="388221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3</m:t>
                      </m:r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+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=16.5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038521"/>
                <a:ext cx="3882217" cy="76944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988586" y="3356991"/>
                <a:ext cx="301659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−2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8586" y="3356991"/>
                <a:ext cx="3016595" cy="76944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798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77916" y="310009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916" y="310009"/>
                <a:ext cx="1296144" cy="7200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634410" y="3180564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410" y="3180564"/>
                <a:ext cx="355848" cy="7200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677399" y="1030089"/>
                <a:ext cx="4244280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399" y="1030089"/>
                <a:ext cx="4244280" cy="7200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566348" y="310009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6348" y="310009"/>
                <a:ext cx="355848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974060" y="310009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060" y="310009"/>
                <a:ext cx="1296144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270204" y="310009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204" y="310009"/>
                <a:ext cx="1296144" cy="7200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94114" y="2471374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114" y="2471374"/>
                <a:ext cx="1296144" cy="72008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694114" y="3180564"/>
                <a:ext cx="584448" cy="72790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114" y="3180564"/>
                <a:ext cx="584448" cy="72790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278562" y="3180564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562" y="3180564"/>
                <a:ext cx="355848" cy="72008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8819" y="260648"/>
                <a:ext cx="388221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3</m:t>
                      </m:r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+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=16.5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19" y="260648"/>
                <a:ext cx="3882217" cy="76944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13706" y="2492896"/>
                <a:ext cx="301659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−2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706" y="2492896"/>
                <a:ext cx="3016595" cy="769441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75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2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doesn’t combining the bar models in this way help us?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081730" y="2564904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730" y="2564904"/>
                <a:ext cx="355848" cy="7200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259632" y="2564905"/>
                <a:ext cx="4244280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564905"/>
                <a:ext cx="4244280" cy="7200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148064" y="1845083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845083"/>
                <a:ext cx="355848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851920" y="1844825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844825"/>
                <a:ext cx="1296144" cy="7200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503912" y="1845083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912" y="1845083"/>
                <a:ext cx="1296144" cy="72008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503912" y="2570920"/>
                <a:ext cx="584448" cy="7140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912" y="2570920"/>
                <a:ext cx="584448" cy="7140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437578" y="2565163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578" y="2565163"/>
                <a:ext cx="355848" cy="72008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479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8694966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143000"/>
          </a:xfrm>
        </p:spPr>
        <p:txBody>
          <a:bodyPr/>
          <a:lstStyle/>
          <a:p>
            <a:r>
              <a:rPr lang="en-GB" dirty="0" smtClean="0"/>
              <a:t>What is the same? 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What is different?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/>
              <p:cNvSpPr txBox="1">
                <a:spLocks/>
              </p:cNvSpPr>
              <p:nvPr/>
            </p:nvSpPr>
            <p:spPr bwMode="auto">
              <a:xfrm>
                <a:off x="475928" y="4437112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kern="0" dirty="0" smtClean="0"/>
                  <a:t>Work out the values of </a:t>
                </a:r>
                <a14:m>
                  <m:oMath xmlns:m="http://schemas.openxmlformats.org/officeDocument/2006/math">
                    <m:r>
                      <a:rPr lang="en-GB" i="1" kern="0" dirty="0" smtClean="0">
                        <a:latin typeface="Cambria Math"/>
                      </a:rPr>
                      <m:t>𝑥</m:t>
                    </m:r>
                  </m:oMath>
                </a14:m>
                <a:endParaRPr lang="en-GB" kern="0" dirty="0"/>
              </a:p>
            </p:txBody>
          </p:sp>
        </mc:Choice>
        <mc:Fallback xmlns="">
          <p:sp>
            <p:nvSpPr>
              <p:cNvPr id="7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928" y="4437112"/>
                <a:ext cx="8229600" cy="1143000"/>
              </a:xfrm>
              <a:prstGeom prst="rect">
                <a:avLst/>
              </a:prstGeom>
              <a:blipFill rotWithShape="1">
                <a:blip r:embed="rId3"/>
                <a:stretch>
                  <a:fillRect b="-85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129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9512" y="1850840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50840"/>
                <a:ext cx="936104" cy="7200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635896" y="2571939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571939"/>
                <a:ext cx="355848" cy="7200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79512" y="2564904"/>
                <a:ext cx="3164160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564904"/>
                <a:ext cx="3164160" cy="7200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987824" y="1844824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1844824"/>
                <a:ext cx="355848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343672" y="2571939"/>
                <a:ext cx="292224" cy="7140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3672" y="2571939"/>
                <a:ext cx="292224" cy="7140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923928" y="2571939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571939"/>
                <a:ext cx="355848" cy="7200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115616" y="1851859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851859"/>
                <a:ext cx="936104" cy="72008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051720" y="1851859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851859"/>
                <a:ext cx="936104" cy="72008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343672" y="1851859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3672" y="1851859"/>
                <a:ext cx="936104" cy="72008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258148" y="1844824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148" y="1844824"/>
                <a:ext cx="936104" cy="72008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5179444" y="1851859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444" y="1851859"/>
                <a:ext cx="936104" cy="72008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6115548" y="1844824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48" y="1844824"/>
                <a:ext cx="936104" cy="72008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7051652" y="1851859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652" y="1851859"/>
                <a:ext cx="355848" cy="72008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277802" y="2564904"/>
                <a:ext cx="3129698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802" y="2564904"/>
                <a:ext cx="3129698" cy="720080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966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8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9512" y="1850840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50840"/>
                <a:ext cx="936104" cy="7200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79512" y="2564904"/>
                <a:ext cx="3164160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564904"/>
                <a:ext cx="3164160" cy="7200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343672" y="2571939"/>
                <a:ext cx="292224" cy="7140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3672" y="2571939"/>
                <a:ext cx="292224" cy="7140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115616" y="1851859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851859"/>
                <a:ext cx="936104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051720" y="1851859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851859"/>
                <a:ext cx="936104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987824" y="1851859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1851859"/>
                <a:ext cx="936104" cy="7200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923928" y="1844824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1844824"/>
                <a:ext cx="936104" cy="72008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860032" y="1844824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844824"/>
                <a:ext cx="936104" cy="72008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5796136" y="1844824"/>
                <a:ext cx="93610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1844824"/>
                <a:ext cx="936104" cy="72008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3635896" y="2564904"/>
                <a:ext cx="3096344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564904"/>
                <a:ext cx="3096344" cy="72008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65005" y="3829417"/>
                <a:ext cx="213462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7</m:t>
                      </m:r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=35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005" y="3829417"/>
                <a:ext cx="2134623" cy="70788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672296" y="4777475"/>
                <a:ext cx="156715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296" y="4777475"/>
                <a:ext cx="1567159" cy="70788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126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Find the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𝑦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 bwMode="auto">
          <a:xfrm>
            <a:off x="579314" y="530120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Show your calculation </a:t>
            </a: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5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199928" y="4293096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928" y="4293096"/>
                <a:ext cx="355848" cy="7200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259632" y="2564905"/>
                <a:ext cx="4244280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564905"/>
                <a:ext cx="4244280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148064" y="1845083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845083"/>
                <a:ext cx="355848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5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851920" y="1844825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5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844825"/>
                <a:ext cx="1296144" cy="72008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259632" y="3573016"/>
                <a:ext cx="1296144" cy="72008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5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3573016"/>
                <a:ext cx="1296144" cy="72008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259632" y="4285274"/>
                <a:ext cx="584448" cy="72790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4285274"/>
                <a:ext cx="584448" cy="72790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844080" y="4289184"/>
                <a:ext cx="355848" cy="720080"/>
              </a:xfrm>
              <a:prstGeom prst="rect">
                <a:avLst/>
              </a:prstGeom>
              <a:solidFill>
                <a:srgbClr val="F6C0E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4080" y="4289184"/>
                <a:ext cx="355848" cy="72008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097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/>
          <a:lstStyle/>
          <a:p>
            <a:r>
              <a:rPr lang="en-GB" sz="2800" dirty="0" smtClean="0"/>
              <a:t>Practise on whiteboards first, then in your books work out x and y for each pair of simultaneous equations:</a:t>
            </a:r>
            <a:r>
              <a:rPr lang="en-GB" dirty="0" smtClean="0"/>
              <a:t>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396552" y="1700808"/>
                <a:ext cx="4762872" cy="96469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1.       2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=16</m:t>
                      </m:r>
                    </m:oMath>
                  </m:oMathPara>
                </a14:m>
                <a:endParaRPr lang="en-GB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           3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 −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=19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96552" y="1700808"/>
                <a:ext cx="4762872" cy="964698"/>
              </a:xfrm>
              <a:blipFill rotWithShape="1">
                <a:blip r:embed="rId3"/>
                <a:stretch>
                  <a:fillRect b="-5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87624" y="3789040"/>
                <a:ext cx="2560509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+2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=23 </m:t>
                      </m:r>
                    </m:oMath>
                  </m:oMathPara>
                </a14:m>
                <a:endParaRPr lang="en-GB" sz="32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4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 −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=37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789040"/>
                <a:ext cx="2560509" cy="107721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95536" y="3787977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2. 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700221" y="1686211"/>
                <a:ext cx="2560508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2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=11 </m:t>
                      </m:r>
                    </m:oMath>
                  </m:oMathPara>
                </a14:m>
                <a:endParaRPr lang="en-GB" sz="32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3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 −2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221" y="1686211"/>
                <a:ext cx="2560508" cy="107721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788024" y="1686211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3. 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0221" y="3855545"/>
                <a:ext cx="3076676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2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+3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=11.5 </m:t>
                      </m:r>
                    </m:oMath>
                  </m:oMathPara>
                </a14:m>
                <a:endParaRPr lang="en-GB" sz="32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3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 −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221" y="3855545"/>
                <a:ext cx="3076676" cy="107721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788024" y="3809379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4. 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49686" y="5445224"/>
                <a:ext cx="3076675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2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+3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=15.5 </m:t>
                      </m:r>
                    </m:oMath>
                  </m:oMathPara>
                </a14:m>
                <a:endParaRPr lang="en-GB" sz="32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3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 −2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=7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9686" y="5445224"/>
                <a:ext cx="3076675" cy="107721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467878" y="544522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5.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9405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work: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</p:spPr>
            <p:txBody>
              <a:bodyPr/>
              <a:lstStyle/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=7, </m:t>
                    </m:r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=2 </m:t>
                    </m:r>
                  </m:oMath>
                </a14:m>
                <a:endParaRPr lang="en-GB" b="0" dirty="0" smtClean="0"/>
              </a:p>
              <a:p>
                <a:pPr marL="514350" indent="-514350">
                  <a:buAutoNum type="arabicPeriod"/>
                </a:pPr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=10, </m:t>
                    </m:r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=3 </m:t>
                    </m:r>
                  </m:oMath>
                </a14:m>
                <a:endParaRPr lang="en-GB" b="0" dirty="0" smtClean="0"/>
              </a:p>
              <a:p>
                <a:pPr marL="514350" indent="-514350">
                  <a:buAutoNum type="arabicPeriod"/>
                </a:pPr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=4, </m:t>
                    </m:r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=3 </m:t>
                    </m:r>
                  </m:oMath>
                </a14:m>
                <a:endParaRPr lang="en-GB" b="0" dirty="0" smtClean="0"/>
              </a:p>
              <a:p>
                <a:pPr marL="514350" indent="-514350">
                  <a:buAutoNum type="arabicPeriod"/>
                </a:pPr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=3.5, </m:t>
                    </m:r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=1.5</m:t>
                    </m:r>
                  </m:oMath>
                </a14:m>
                <a:endParaRPr lang="en-GB" b="0" dirty="0" smtClean="0"/>
              </a:p>
              <a:p>
                <a:pPr marL="514350" indent="-514350">
                  <a:buAutoNum type="arabicPeriod"/>
                </a:pPr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=4, </m:t>
                    </m:r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=2.5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  <a:blipFill rotWithShape="1">
                <a:blip r:embed="rId2"/>
                <a:stretch>
                  <a:fillRect b="-152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15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7"/>
          <a:stretch/>
        </p:blipFill>
        <p:spPr bwMode="auto">
          <a:xfrm>
            <a:off x="1835696" y="2179295"/>
            <a:ext cx="5256584" cy="44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292438" y="49173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/>
              <a:t>Challenge: These structures are made of congruent rectangles. Find the dimensions of the congruent rectangle. </a:t>
            </a:r>
            <a:endParaRPr lang="en-GB" sz="3600" kern="0" dirty="0"/>
          </a:p>
        </p:txBody>
      </p:sp>
    </p:spTree>
    <p:extLst>
      <p:ext uri="{BB962C8B-B14F-4D97-AF65-F5344CB8AC3E}">
        <p14:creationId xmlns:p14="http://schemas.microsoft.com/office/powerpoint/2010/main" val="327868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5269</TotalTime>
  <Words>695</Words>
  <Application>Microsoft Office PowerPoint</Application>
  <PresentationFormat>On-screen Show (4:3)</PresentationFormat>
  <Paragraphs>203</Paragraphs>
  <Slides>21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PowerPoint Presentation</vt:lpstr>
      <vt:lpstr>These bar models represent a pair of simultaneous equations</vt:lpstr>
      <vt:lpstr>Here are the bar models combined</vt:lpstr>
      <vt:lpstr>PowerPoint Presentation</vt:lpstr>
      <vt:lpstr>PowerPoint Presentation</vt:lpstr>
      <vt:lpstr>PowerPoint Presentation</vt:lpstr>
      <vt:lpstr>Here is a different pair of simultaneous equations</vt:lpstr>
      <vt:lpstr>PowerPoint Presentation</vt:lpstr>
      <vt:lpstr>Adding the bar models together gives:</vt:lpstr>
      <vt:lpstr>x=2.5</vt:lpstr>
      <vt:lpstr>Here is another pair of simultaneous equations</vt:lpstr>
      <vt:lpstr>PowerPoint Presentation</vt:lpstr>
      <vt:lpstr>Why doesn’t combining the bar models in this way help us? </vt:lpstr>
      <vt:lpstr>What is the same?  What is different? </vt:lpstr>
      <vt:lpstr>PowerPoint Presentation</vt:lpstr>
      <vt:lpstr>PowerPoint Presentation</vt:lpstr>
      <vt:lpstr>Find the value of y</vt:lpstr>
      <vt:lpstr>Practise on whiteboards first, then in your books work out x and y for each pair of simultaneous equations: </vt:lpstr>
      <vt:lpstr>Mark your work: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Simultaneous Equations</dc:title>
  <dc:creator>L Elder</dc:creator>
  <cp:lastModifiedBy>Elder, L</cp:lastModifiedBy>
  <cp:revision>55</cp:revision>
  <dcterms:created xsi:type="dcterms:W3CDTF">2016-01-10T13:42:45Z</dcterms:created>
  <dcterms:modified xsi:type="dcterms:W3CDTF">2018-10-25T14:27:32Z</dcterms:modified>
</cp:coreProperties>
</file>