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95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96" r:id="rId21"/>
    <p:sldId id="297" r:id="rId22"/>
    <p:sldId id="298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7" r:id="rId34"/>
    <p:sldId id="288" r:id="rId35"/>
    <p:sldId id="289" r:id="rId36"/>
    <p:sldId id="290" r:id="rId37"/>
    <p:sldId id="292" r:id="rId38"/>
    <p:sldId id="291" r:id="rId39"/>
    <p:sldId id="293" r:id="rId40"/>
    <p:sldId id="294" r:id="rId4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99"/>
    <a:srgbClr val="6699FF"/>
    <a:srgbClr val="3399FF"/>
    <a:srgbClr val="FF5050"/>
    <a:srgbClr val="0099FF"/>
    <a:srgbClr val="FF6699"/>
    <a:srgbClr val="FF0066"/>
    <a:srgbClr val="FFCC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90" d="100"/>
          <a:sy n="90" d="100"/>
        </p:scale>
        <p:origin x="-828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5BCB47C-61BF-42BA-9728-F4266858AD7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9.xml"/><Relationship Id="rId18" Type="http://schemas.openxmlformats.org/officeDocument/2006/relationships/image" Target="../media/image3.png"/><Relationship Id="rId3" Type="http://schemas.openxmlformats.org/officeDocument/2006/relationships/slide" Target="slide5.xml"/><Relationship Id="rId7" Type="http://schemas.openxmlformats.org/officeDocument/2006/relationships/slide" Target="slide7.xml"/><Relationship Id="rId12" Type="http://schemas.openxmlformats.org/officeDocument/2006/relationships/slide" Target="slide18.xml"/><Relationship Id="rId17" Type="http://schemas.openxmlformats.org/officeDocument/2006/relationships/image" Target="../media/image2.png"/><Relationship Id="rId2" Type="http://schemas.openxmlformats.org/officeDocument/2006/relationships/slide" Target="slide8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.xml"/><Relationship Id="rId11" Type="http://schemas.openxmlformats.org/officeDocument/2006/relationships/slide" Target="slide13.xml"/><Relationship Id="rId5" Type="http://schemas.openxmlformats.org/officeDocument/2006/relationships/slide" Target="slide10.xml"/><Relationship Id="rId15" Type="http://schemas.openxmlformats.org/officeDocument/2006/relationships/slide" Target="slide14.xml"/><Relationship Id="rId10" Type="http://schemas.openxmlformats.org/officeDocument/2006/relationships/slide" Target="slide11.xml"/><Relationship Id="rId4" Type="http://schemas.openxmlformats.org/officeDocument/2006/relationships/slide" Target="slide9.xml"/><Relationship Id="rId9" Type="http://schemas.openxmlformats.org/officeDocument/2006/relationships/slide" Target="slide17.xml"/><Relationship Id="rId1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slide" Target="slide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38.xml"/><Relationship Id="rId18" Type="http://schemas.openxmlformats.org/officeDocument/2006/relationships/slide" Target="slide35.xml"/><Relationship Id="rId3" Type="http://schemas.openxmlformats.org/officeDocument/2006/relationships/slide" Target="slide23.xml"/><Relationship Id="rId21" Type="http://schemas.openxmlformats.org/officeDocument/2006/relationships/image" Target="../media/image3.png"/><Relationship Id="rId7" Type="http://schemas.openxmlformats.org/officeDocument/2006/relationships/slide" Target="slide24.xml"/><Relationship Id="rId12" Type="http://schemas.openxmlformats.org/officeDocument/2006/relationships/slide" Target="slide37.xml"/><Relationship Id="rId17" Type="http://schemas.openxmlformats.org/officeDocument/2006/relationships/slide" Target="slide34.xml"/><Relationship Id="rId2" Type="http://schemas.openxmlformats.org/officeDocument/2006/relationships/slide" Target="slide25.xml"/><Relationship Id="rId16" Type="http://schemas.openxmlformats.org/officeDocument/2006/relationships/slide" Target="slide33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" Target="slide31.xml"/><Relationship Id="rId11" Type="http://schemas.openxmlformats.org/officeDocument/2006/relationships/slide" Target="slide32.xml"/><Relationship Id="rId5" Type="http://schemas.openxmlformats.org/officeDocument/2006/relationships/slide" Target="slide29.xml"/><Relationship Id="rId15" Type="http://schemas.openxmlformats.org/officeDocument/2006/relationships/slide" Target="slide40.xml"/><Relationship Id="rId10" Type="http://schemas.openxmlformats.org/officeDocument/2006/relationships/slide" Target="slide30.xml"/><Relationship Id="rId19" Type="http://schemas.openxmlformats.org/officeDocument/2006/relationships/slide" Target="slide36.xml"/><Relationship Id="rId4" Type="http://schemas.openxmlformats.org/officeDocument/2006/relationships/slide" Target="slide27.xml"/><Relationship Id="rId9" Type="http://schemas.openxmlformats.org/officeDocument/2006/relationships/slide" Target="slide28.xml"/><Relationship Id="rId14" Type="http://schemas.openxmlformats.org/officeDocument/2006/relationships/slide" Target="slide3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08720"/>
            <a:ext cx="74888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A Level Scheme of Learning</a:t>
            </a:r>
          </a:p>
        </p:txBody>
      </p:sp>
    </p:spTree>
    <p:extLst>
      <p:ext uri="{BB962C8B-B14F-4D97-AF65-F5344CB8AC3E}">
        <p14:creationId xmlns:p14="http://schemas.microsoft.com/office/powerpoint/2010/main" val="141934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Year 12 Overview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474835"/>
              </p:ext>
            </p:extLst>
          </p:nvPr>
        </p:nvGraphicFramePr>
        <p:xfrm>
          <a:off x="107505" y="1302256"/>
          <a:ext cx="8928992" cy="1892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7"/>
                <a:gridCol w="2160241"/>
                <a:gridCol w="1656183"/>
                <a:gridCol w="288032"/>
                <a:gridCol w="288032"/>
                <a:gridCol w="1080121"/>
                <a:gridCol w="936104"/>
                <a:gridCol w="1041898"/>
                <a:gridCol w="304220"/>
                <a:gridCol w="382074"/>
              </a:tblGrid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September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October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November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December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</a:rPr>
                        <a:t>Mechanics </a:t>
                      </a:r>
                      <a:r>
                        <a:rPr lang="en-GB" sz="1000" b="1" dirty="0" smtClean="0">
                          <a:effectLst/>
                        </a:rPr>
                        <a:t>Route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hlinkClick r:id="rId2" action="ppaction://hlinksldjump"/>
                        </a:rPr>
                        <a:t>Straight line and circles – Chapter 6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hlinkClick r:id="rId3" action="ppaction://hlinksldjump"/>
                        </a:rPr>
                        <a:t>Proof – Chapter 1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Assessment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Half Term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4" action="ppaction://hlinksldjump"/>
                        </a:rPr>
                        <a:t>Binomial </a:t>
                      </a:r>
                      <a:r>
                        <a:rPr lang="en-GB" sz="1100" dirty="0">
                          <a:effectLst/>
                          <a:hlinkClick r:id="rId4" action="ppaction://hlinksldjump"/>
                        </a:rPr>
                        <a:t>Expansion 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hlinkClick r:id="rId4" action="ppaction://hlinksldjump"/>
                        </a:rPr>
                        <a:t>Chapter </a:t>
                      </a:r>
                      <a:r>
                        <a:rPr lang="en-GB" sz="1100" dirty="0" smtClean="0">
                          <a:effectLst/>
                          <a:hlinkClick r:id="rId4" action="ppaction://hlinksldjump"/>
                        </a:rPr>
                        <a:t>9</a:t>
                      </a: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hlinkClick r:id="rId5" action="ppaction://hlinksldjump"/>
                        </a:rPr>
                        <a:t> </a:t>
                      </a:r>
                      <a:endParaRPr lang="en-GB" sz="1100" dirty="0" smtClean="0">
                        <a:effectLst/>
                        <a:hlinkClick r:id="rId5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5" action="ppaction://hlinksldjump"/>
                        </a:rPr>
                        <a:t>Differentiation </a:t>
                      </a:r>
                      <a:r>
                        <a:rPr lang="en-GB" sz="1100" dirty="0">
                          <a:effectLst/>
                          <a:hlinkClick r:id="rId5" action="ppaction://hlinksldjump"/>
                        </a:rPr>
                        <a:t>– Chapters 12 and 13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Assessment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Christmas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7501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</a:rPr>
                        <a:t>Statistics Route </a:t>
                      </a:r>
                      <a:endParaRPr lang="en-GB" sz="1000" b="1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Algebraic Manipulation, Quadratic Equations and Simultaneous Equations – Chapters 2, 3 and 4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Graphs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, Linear and quadratic Inequalities – Chapter 5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hlinkClick r:id="rId8" action="ppaction://hlinksldjump"/>
                        </a:rPr>
                        <a:t> </a:t>
                      </a:r>
                      <a:endParaRPr lang="en-GB" sz="1100" dirty="0" smtClean="0">
                        <a:effectLst/>
                        <a:hlinkClick r:id="rId8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8" action="ppaction://hlinksldjump"/>
                        </a:rPr>
                        <a:t>Trigonometry </a:t>
                      </a:r>
                      <a:r>
                        <a:rPr lang="en-GB" sz="1100" dirty="0">
                          <a:effectLst/>
                          <a:hlinkClick r:id="rId8" action="ppaction://hlinksldjump"/>
                        </a:rPr>
                        <a:t>– Chapters 10 and 11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hlinkClick r:id="rId9" action="ppaction://hlinksldjump"/>
                        </a:rPr>
                        <a:t>Probability and Statistical Distributions – Chapter </a:t>
                      </a:r>
                      <a:r>
                        <a:rPr lang="en-GB" sz="1100" dirty="0" smtClean="0">
                          <a:effectLst/>
                          <a:hlinkClick r:id="rId9" action="ppaction://hlinksldjump"/>
                        </a:rPr>
                        <a:t>21</a:t>
                      </a: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541376"/>
              </p:ext>
            </p:extLst>
          </p:nvPr>
        </p:nvGraphicFramePr>
        <p:xfrm>
          <a:off x="107504" y="3746231"/>
          <a:ext cx="8856982" cy="2008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7823"/>
                <a:gridCol w="977230"/>
                <a:gridCol w="279208"/>
                <a:gridCol w="349010"/>
                <a:gridCol w="772562"/>
                <a:gridCol w="344272"/>
                <a:gridCol w="279208"/>
                <a:gridCol w="418813"/>
                <a:gridCol w="633928"/>
                <a:gridCol w="1041324"/>
                <a:gridCol w="279208"/>
                <a:gridCol w="1274238"/>
                <a:gridCol w="331210"/>
                <a:gridCol w="485057"/>
                <a:gridCol w="623891"/>
              </a:tblGrid>
              <a:tr h="2588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Arial"/>
                          <a:ea typeface="Times New Roman"/>
                        </a:rPr>
                        <a:t>January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</a:rPr>
                        <a:t>February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</a:rPr>
                        <a:t>March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</a:rPr>
                        <a:t>April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</a:rPr>
                        <a:t>May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788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</a:rPr>
                        <a:t>Mechanics </a:t>
                      </a:r>
                      <a:r>
                        <a:rPr lang="en-GB" sz="1000" b="1" dirty="0" smtClean="0">
                          <a:effectLst/>
                        </a:rPr>
                        <a:t>Route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latin typeface="Arial"/>
                        <a:ea typeface="Times New Roman"/>
                        <a:hlinkClick r:id="rId10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  <a:hlinkClick r:id="rId10" action="ppaction://hlinksldjump"/>
                        </a:rPr>
                        <a:t>Integration – Chapter</a:t>
                      </a:r>
                      <a:r>
                        <a:rPr lang="en-GB" sz="1100" baseline="0" dirty="0" smtClean="0">
                          <a:effectLst/>
                          <a:latin typeface="Arial"/>
                          <a:ea typeface="Times New Roman"/>
                          <a:hlinkClick r:id="rId10" action="ppaction://hlinksldjump"/>
                        </a:rPr>
                        <a:t> 14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hlinkClick r:id="rId11" action="ppaction://hlinksldjump"/>
                        </a:rPr>
                        <a:t> </a:t>
                      </a:r>
                      <a:endParaRPr lang="en-GB" sz="1100" dirty="0" smtClean="0">
                        <a:effectLst/>
                        <a:hlinkClick r:id="rId11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11" action="ppaction://hlinksldjump"/>
                        </a:rPr>
                        <a:t>Vectors – Chapter 15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Assessment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Half Term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latin typeface="Arial"/>
                        <a:ea typeface="Times New Roman"/>
                        <a:hlinkClick r:id="rId12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  <a:hlinkClick r:id="rId12" action="ppaction://hlinksldjump"/>
                        </a:rPr>
                        <a:t>Kinematics</a:t>
                      </a:r>
                      <a:r>
                        <a:rPr lang="en-GB" sz="1100" baseline="0" dirty="0" smtClean="0">
                          <a:effectLst/>
                          <a:latin typeface="Arial"/>
                          <a:ea typeface="Times New Roman"/>
                          <a:hlinkClick r:id="rId12" action="ppaction://hlinksldjump"/>
                        </a:rPr>
                        <a:t> in one dimension – Chapter 16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hlinkClick r:id="rId13" action="ppaction://hlinksldjump"/>
                        </a:rPr>
                        <a:t> </a:t>
                      </a:r>
                      <a:r>
                        <a:rPr lang="en-GB" sz="1100" dirty="0" smtClean="0">
                          <a:effectLst/>
                          <a:hlinkClick r:id="rId13" action="ppaction://hlinksldjump"/>
                        </a:rPr>
                        <a:t>Forces and </a:t>
                      </a:r>
                      <a:r>
                        <a:rPr lang="en-GB" sz="1100" dirty="0" err="1" smtClean="0">
                          <a:effectLst/>
                          <a:hlinkClick r:id="rId13" action="ppaction://hlinksldjump"/>
                        </a:rPr>
                        <a:t>Newtons</a:t>
                      </a:r>
                      <a:r>
                        <a:rPr lang="en-GB" sz="1100" dirty="0" smtClean="0">
                          <a:effectLst/>
                          <a:hlinkClick r:id="rId13" action="ppaction://hlinksldjump"/>
                        </a:rPr>
                        <a:t> Laws – Chapters 17, 18 and 19</a:t>
                      </a: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Half Term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13" action="ppaction://hlinksldjump"/>
                        </a:rPr>
                        <a:t>Forces and </a:t>
                      </a:r>
                      <a:r>
                        <a:rPr lang="en-GB" sz="1100" dirty="0" err="1" smtClean="0">
                          <a:effectLst/>
                          <a:hlinkClick r:id="rId13" action="ppaction://hlinksldjump"/>
                        </a:rPr>
                        <a:t>Newtons</a:t>
                      </a:r>
                      <a:r>
                        <a:rPr lang="en-GB" sz="1100" dirty="0" smtClean="0">
                          <a:effectLst/>
                          <a:hlinkClick r:id="rId13" action="ppaction://hlinksldjump"/>
                        </a:rPr>
                        <a:t> Laws – Chapters 17, 18 and 19</a:t>
                      </a:r>
                      <a:endParaRPr lang="en-GB" sz="1100" dirty="0" smtClean="0">
                        <a:effectLst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+mn-lt"/>
                          <a:ea typeface="Times New Roman"/>
                        </a:rPr>
                        <a:t>Mock Exam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General Revision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9109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</a:rPr>
                        <a:t>Statistics Route </a:t>
                      </a:r>
                      <a:endParaRPr lang="en-GB" sz="1000" b="1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hlinkClick r:id="rId9" action="ppaction://hlinksldjump"/>
                        </a:rPr>
                        <a:t>Probability and Statistical Distributions – Chapter 21</a:t>
                      </a:r>
                      <a:endParaRPr lang="en-GB" sz="1100" dirty="0" smtClean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dirty="0" smtClean="0">
                          <a:hlinkClick r:id="rId14" action="ppaction://hlinksldjump"/>
                        </a:rPr>
                        <a:t>Statistical Sampling and Hypothesis</a:t>
                      </a:r>
                      <a:r>
                        <a:rPr lang="en-GB" sz="1100" baseline="0" dirty="0" smtClean="0">
                          <a:hlinkClick r:id="rId14" action="ppaction://hlinksldjump"/>
                        </a:rPr>
                        <a:t> Testing– Chapter 22</a:t>
                      </a:r>
                      <a:endParaRPr lang="en-GB" sz="1100" dirty="0"/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hlinkClick r:id="rId15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  <a:hlinkClick r:id="rId15" action="ppaction://hlinksldjump"/>
                        </a:rPr>
                        <a:t>Exponentials and Logarithms</a:t>
                      </a:r>
                      <a:r>
                        <a:rPr lang="en-GB" sz="1100" baseline="0" dirty="0" smtClean="0">
                          <a:effectLst/>
                          <a:latin typeface="Arial"/>
                          <a:ea typeface="Times New Roman"/>
                          <a:hlinkClick r:id="rId15" action="ppaction://hlinksldjump"/>
                        </a:rPr>
                        <a:t> – Chapters 7 and 8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  <a:hlinkClick r:id="rId16" action="ppaction://hlinksldjump"/>
                        </a:rPr>
                        <a:t>Data Presentation</a:t>
                      </a:r>
                      <a:r>
                        <a:rPr lang="en-GB" sz="1100" baseline="0" dirty="0" smtClean="0">
                          <a:effectLst/>
                          <a:hlinkClick r:id="rId16" action="ppaction://hlinksldjump"/>
                        </a:rPr>
                        <a:t> and Interpretation – Chapter 20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General Revision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22" y="5810702"/>
            <a:ext cx="1440160" cy="93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788597"/>
            <a:ext cx="1815167" cy="94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44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Year 12 Overview</a:t>
            </a:r>
            <a:br>
              <a:rPr lang="en-GB" dirty="0" smtClean="0"/>
            </a:br>
            <a:r>
              <a:rPr lang="en-GB" dirty="0" smtClean="0"/>
              <a:t>Summer Term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977770"/>
              </p:ext>
            </p:extLst>
          </p:nvPr>
        </p:nvGraphicFramePr>
        <p:xfrm>
          <a:off x="323528" y="2060848"/>
          <a:ext cx="5040560" cy="1740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7"/>
                <a:gridCol w="2160241"/>
                <a:gridCol w="2088232"/>
              </a:tblGrid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</a:rPr>
                        <a:t>June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</a:rPr>
                        <a:t>July</a:t>
                      </a:r>
                      <a:endParaRPr lang="en-GB" sz="11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</a:rPr>
                        <a:t>Mechanics </a:t>
                      </a:r>
                      <a:r>
                        <a:rPr lang="en-GB" sz="1000" b="1" dirty="0" smtClean="0">
                          <a:effectLst/>
                        </a:rPr>
                        <a:t>Route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hlinkClick r:id="rId2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hlinkClick r:id="rId2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2" action="ppaction://hlinksldjump"/>
                        </a:rPr>
                        <a:t>Sequences and Series – Chapter 4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7501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</a:rPr>
                        <a:t>Statistics Route </a:t>
                      </a:r>
                      <a:endParaRPr lang="en-GB" sz="1000" b="1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0" dirty="0" smtClean="0">
                          <a:solidFill>
                            <a:schemeClr val="accent3"/>
                          </a:solidFill>
                          <a:effectLst/>
                          <a:hlinkClick r:id="rId3" action="ppaction://hlinksldjump"/>
                        </a:rPr>
                        <a:t>Functions – Chapter 2</a:t>
                      </a:r>
                      <a:endParaRPr lang="en-GB" sz="1100" b="0" dirty="0">
                        <a:solidFill>
                          <a:schemeClr val="accent3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4" action="ppaction://hlinksldjump"/>
                        </a:rPr>
                        <a:t>Further</a:t>
                      </a:r>
                      <a:r>
                        <a:rPr lang="en-GB" sz="1100" baseline="0" dirty="0" smtClean="0">
                          <a:effectLst/>
                          <a:hlinkClick r:id="rId4" action="ppaction://hlinksldjump"/>
                        </a:rPr>
                        <a:t> Transformations of Graphs – Chapter 3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788597"/>
            <a:ext cx="1815167" cy="94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22" y="5810702"/>
            <a:ext cx="1440160" cy="93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87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Year 13 Overview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222716"/>
              </p:ext>
            </p:extLst>
          </p:nvPr>
        </p:nvGraphicFramePr>
        <p:xfrm>
          <a:off x="107505" y="1302256"/>
          <a:ext cx="8928993" cy="19686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79"/>
                <a:gridCol w="828828"/>
                <a:gridCol w="941493"/>
                <a:gridCol w="1397052"/>
                <a:gridCol w="1397052"/>
                <a:gridCol w="242966"/>
                <a:gridCol w="242966"/>
                <a:gridCol w="1289821"/>
                <a:gridCol w="410941"/>
                <a:gridCol w="878880"/>
                <a:gridCol w="256621"/>
                <a:gridCol w="322294"/>
              </a:tblGrid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September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October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November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December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Mechanics </a:t>
                      </a:r>
                      <a:r>
                        <a:rPr lang="en-GB" sz="1000" dirty="0" smtClean="0">
                          <a:effectLst/>
                        </a:rPr>
                        <a:t>Route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hlinkClick r:id="rId2" action="ppaction://hlinksldjump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2" action="ppaction://hlinksldjump"/>
                        </a:rPr>
                        <a:t>Radian Measure – Chapter 7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hlinkClick r:id="rId3" action="ppaction://hlinksldjump"/>
                        </a:rPr>
                        <a:t>Proof – Chapter 1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4" action="ppaction://hlinksldjump"/>
                        </a:rPr>
                        <a:t>Binomial Theorem 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4" action="ppaction://hlinksldjump"/>
                        </a:rPr>
                        <a:t>Chapter 6</a:t>
                      </a: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Assessment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Half Term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5" action="ppaction://hlinksldjump"/>
                        </a:rPr>
                        <a:t>Further</a:t>
                      </a:r>
                      <a:r>
                        <a:rPr lang="en-GB" sz="1100" baseline="0" dirty="0" smtClean="0">
                          <a:effectLst/>
                          <a:hlinkClick r:id="rId5" action="ppaction://hlinksldjump"/>
                        </a:rPr>
                        <a:t> </a:t>
                      </a:r>
                      <a:r>
                        <a:rPr lang="en-GB" sz="1100" dirty="0" smtClean="0">
                          <a:effectLst/>
                          <a:hlinkClick r:id="rId5" action="ppaction://hlinksldjump"/>
                        </a:rPr>
                        <a:t>Differentiation </a:t>
                      </a:r>
                      <a:r>
                        <a:rPr lang="en-GB" sz="1100" dirty="0">
                          <a:effectLst/>
                          <a:hlinkClick r:id="rId5" action="ppaction://hlinksldjump"/>
                        </a:rPr>
                        <a:t>– </a:t>
                      </a:r>
                      <a:r>
                        <a:rPr lang="en-GB" sz="1100" dirty="0" smtClean="0">
                          <a:effectLst/>
                          <a:hlinkClick r:id="rId5" action="ppaction://hlinksldjump"/>
                        </a:rPr>
                        <a:t>Chapter 10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latin typeface="Arial"/>
                        <a:ea typeface="Times New Roman"/>
                        <a:hlinkClick r:id="rId6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  <a:hlinkClick r:id="rId6" action="ppaction://hlinksldjump"/>
                        </a:rPr>
                        <a:t>Further Applications</a:t>
                      </a:r>
                      <a:r>
                        <a:rPr lang="en-GB" sz="1100" baseline="0" dirty="0" smtClean="0">
                          <a:effectLst/>
                          <a:latin typeface="Arial"/>
                          <a:ea typeface="Times New Roman"/>
                          <a:hlinkClick r:id="rId6" action="ppaction://hlinksldjump"/>
                        </a:rPr>
                        <a:t> of Calculus – Chapter 12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Assessment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Christmas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7501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Statistics Route </a:t>
                      </a:r>
                      <a:endParaRPr lang="en-GB" sz="1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  <a:hlinkClick r:id="rId7" action="ppaction://hlinksldjump"/>
                        </a:rPr>
                        <a:t>Partial Fractions – Chapter 5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8" action="ppaction://hlinksldjump"/>
                        </a:rPr>
                        <a:t>Trigonometry – Chapter 8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  <a:hlinkClick r:id="rId9" action="ppaction://hlinksldjump"/>
                        </a:rPr>
                        <a:t>Calculus of Exponential and Trigonometric</a:t>
                      </a:r>
                      <a:r>
                        <a:rPr lang="en-GB" sz="1100" baseline="0" dirty="0" smtClean="0">
                          <a:effectLst/>
                          <a:latin typeface="Arial"/>
                          <a:ea typeface="Times New Roman"/>
                          <a:hlinkClick r:id="rId9" action="ppaction://hlinksldjump"/>
                        </a:rPr>
                        <a:t> Functions – Chapter 9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hlinkClick r:id="rId10" action="ppaction://hlinksldjump"/>
                        </a:rPr>
                        <a:t> </a:t>
                      </a:r>
                      <a:endParaRPr lang="en-GB" sz="1100" dirty="0" smtClean="0">
                        <a:effectLst/>
                        <a:hlinkClick r:id="rId10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10" action="ppaction://hlinksldjump"/>
                        </a:rPr>
                        <a:t>Further Integration – Chapter 11</a:t>
                      </a: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379177"/>
              </p:ext>
            </p:extLst>
          </p:nvPr>
        </p:nvGraphicFramePr>
        <p:xfrm>
          <a:off x="107504" y="3746231"/>
          <a:ext cx="8932366" cy="19015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80"/>
                <a:gridCol w="885368"/>
                <a:gridCol w="279209"/>
                <a:gridCol w="488615"/>
                <a:gridCol w="772562"/>
                <a:gridCol w="238542"/>
                <a:gridCol w="360040"/>
                <a:gridCol w="443712"/>
                <a:gridCol w="709309"/>
                <a:gridCol w="1041324"/>
                <a:gridCol w="279209"/>
                <a:gridCol w="1274235"/>
                <a:gridCol w="331213"/>
                <a:gridCol w="100835"/>
                <a:gridCol w="1008113"/>
              </a:tblGrid>
              <a:tr h="143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/>
                          <a:ea typeface="Times New Roman"/>
                        </a:rPr>
                        <a:t>January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February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March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April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May</a:t>
                      </a:r>
                      <a:endParaRPr lang="en-GB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788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Mechanics </a:t>
                      </a:r>
                      <a:r>
                        <a:rPr lang="en-GB" sz="1000" dirty="0" smtClean="0">
                          <a:effectLst/>
                        </a:rPr>
                        <a:t>Route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latin typeface="Arial"/>
                        <a:ea typeface="Times New Roman"/>
                        <a:hlinkClick r:id="rId11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  <a:hlinkClick r:id="rId11" action="ppaction://hlinksldjump"/>
                        </a:rPr>
                        <a:t>Differential Equations – Chapter 13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hlinkClick r:id="rId12" action="ppaction://hlinksldjump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12" action="ppaction://hlinksldjump"/>
                        </a:rPr>
                        <a:t>Application</a:t>
                      </a:r>
                      <a:r>
                        <a:rPr lang="en-GB" sz="1100" baseline="0" dirty="0" smtClean="0">
                          <a:effectLst/>
                          <a:hlinkClick r:id="rId12" action="ppaction://hlinksldjump"/>
                        </a:rPr>
                        <a:t> of </a:t>
                      </a:r>
                      <a:r>
                        <a:rPr lang="en-GB" sz="1100" dirty="0" smtClean="0">
                          <a:effectLst/>
                          <a:hlinkClick r:id="rId12" action="ppaction://hlinksldjump"/>
                        </a:rPr>
                        <a:t>Vectors – Chapter 16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Assessment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Half Term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latin typeface="Arial"/>
                        <a:ea typeface="Times New Roman"/>
                        <a:hlinkClick r:id="rId13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aseline="0" dirty="0" smtClean="0">
                          <a:effectLst/>
                          <a:latin typeface="Arial"/>
                          <a:ea typeface="Times New Roman"/>
                          <a:hlinkClick r:id="rId13" action="ppaction://hlinksldjump"/>
                        </a:rPr>
                        <a:t>Projectiles – Chapter 17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  <a:hlinkClick r:id="rId14" action="ppaction://hlinksldjump"/>
                        </a:rPr>
                        <a:t>Forces in Context – Chapter 18</a:t>
                      </a: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Half Term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15" action="ppaction://hlinksldjump"/>
                        </a:rPr>
                        <a:t>Moments</a:t>
                      </a:r>
                      <a:r>
                        <a:rPr lang="en-GB" sz="1100" baseline="0" dirty="0" smtClean="0">
                          <a:effectLst/>
                          <a:hlinkClick r:id="rId15" action="ppaction://hlinksldjump"/>
                        </a:rPr>
                        <a:t> – Chapter 19</a:t>
                      </a:r>
                      <a:endParaRPr lang="en-GB" sz="1100" dirty="0" smtClean="0">
                        <a:effectLst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Mock Exam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General Revision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9109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Statistics Route </a:t>
                      </a:r>
                      <a:endParaRPr lang="en-GB" sz="1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000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+mn-lt"/>
                          <a:ea typeface="Times New Roman"/>
                          <a:hlinkClick r:id="rId11" action="ppaction://hlinksldjump"/>
                        </a:rPr>
                        <a:t>Differential Equations – Chapter 13</a:t>
                      </a:r>
                      <a:endParaRPr lang="en-GB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GB" sz="1100" dirty="0" smtClean="0">
                        <a:hlinkClick r:id="rId16" action="ppaction://hlinksldjump"/>
                      </a:endParaRPr>
                    </a:p>
                    <a:p>
                      <a:pPr algn="ctr"/>
                      <a:r>
                        <a:rPr lang="en-GB" sz="1100" dirty="0" smtClean="0">
                          <a:hlinkClick r:id="rId16" action="ppaction://hlinksldjump"/>
                        </a:rPr>
                        <a:t>Numerical Methods</a:t>
                      </a:r>
                      <a:r>
                        <a:rPr lang="en-GB" sz="1100" baseline="0" dirty="0" smtClean="0">
                          <a:hlinkClick r:id="rId16" action="ppaction://hlinksldjump"/>
                        </a:rPr>
                        <a:t> – Chapters 14 and 15</a:t>
                      </a:r>
                      <a:endParaRPr lang="en-GB" sz="1100" dirty="0"/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hlinkClick r:id="rId17" action="ppaction://hlinksldjump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  <a:hlinkClick r:id="rId17" action="ppaction://hlinksldjump"/>
                        </a:rPr>
                        <a:t>Further Probability – Chapter 20 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  <a:hlinkClick r:id="rId18" action="ppaction://hlinksldjump"/>
                        </a:rPr>
                        <a:t>Statistical Distributions – Chapter 21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hlinkClick r:id="rId19" action="ppaction://hlinksldjump"/>
                        </a:rPr>
                        <a:t>Statistical</a:t>
                      </a:r>
                      <a:r>
                        <a:rPr lang="en-GB" sz="1100" baseline="0" dirty="0" smtClean="0">
                          <a:effectLst/>
                          <a:hlinkClick r:id="rId19" action="ppaction://hlinksldjump"/>
                        </a:rPr>
                        <a:t> Hypothesis Testing – Chapter 22 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General Revision</a:t>
                      </a:r>
                      <a:endParaRPr lang="en-GB" sz="11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5689" marR="556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22" y="5810702"/>
            <a:ext cx="1440160" cy="93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788597"/>
            <a:ext cx="1815167" cy="94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30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991124109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Year 12</a:t>
                          </a:r>
                          <a:r>
                            <a:rPr lang="en-GB" sz="2400" baseline="0" dirty="0" smtClean="0">
                              <a:solidFill>
                                <a:schemeClr val="tx1"/>
                              </a:solidFill>
                            </a:rPr>
                            <a:t> - 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Proof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structure of mathematical proof, proceeding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from given assumptions through a series of logical steps to a conclusion; use methods of proof, including proof by deduction, proof by exhaustion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Disproof by counter example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Proof by contradiction (including proof of the irrationality of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and the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infinity of primes, and application to unfamiliar proofs)</a:t>
                          </a:r>
                        </a:p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991124109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Year 12</a:t>
                          </a:r>
                          <a:r>
                            <a:rPr lang="en-GB" sz="2400" baseline="0" dirty="0" smtClean="0">
                              <a:solidFill>
                                <a:schemeClr val="tx1"/>
                              </a:solidFill>
                            </a:rPr>
                            <a:t> - 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Proof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1924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39569705"/>
              </p:ext>
            </p:extLst>
          </p:nvPr>
        </p:nvGraphicFramePr>
        <p:xfrm>
          <a:off x="539552" y="404664"/>
          <a:ext cx="8424934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Year 12</a:t>
                      </a:r>
                      <a:r>
                        <a:rPr lang="en-GB" sz="2400" baseline="0" dirty="0" smtClean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en-GB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Algebraic Manipulation, Quadratic Equations and Simultaneous Equations 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4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Understand and use the laws of indices for all rational exponents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Use and manipulate surds, including rationalising the denominator</a:t>
                      </a:r>
                      <a:endParaRPr lang="en-GB" sz="1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i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Work</a:t>
                      </a:r>
                      <a:r>
                        <a:rPr lang="en-GB" sz="1400" b="0" i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 with quadratic functions and their graphs; the discriminant of a quadratic function, including the conditions for real and repeated roots; completing the square; solution of quadratic equations including solving quadratic equations in a function of the unknown</a:t>
                      </a:r>
                      <a:endParaRPr lang="en-GB" sz="1400" b="0" i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Solve simultaneous equations in two variables by elimination and by substitution, including one linear and one quadratic equation</a:t>
                      </a:r>
                      <a:endParaRPr lang="en-GB" sz="1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Manipulate polynomials algebraically, including expanding brackets and collecting like terms, factorisation and simple algebraic division; use of the factor theorem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54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918299850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Graphs, linear and quadratic inequalities 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Solve linear and quadratic inequalities in a single variable and interpret such inequalities graphically, including inequalities with brackets and fractions</a:t>
                          </a: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Express solutions through correct use of ‘and’ and ‘or’, or through set notation</a:t>
                          </a: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Represent linear and quadratic inequalities such as 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&gt;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+1</m:t>
                              </m:r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  and  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&gt;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𝑏𝑥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𝑐</m:t>
                              </m:r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 graphically</a:t>
                          </a:r>
                          <a:endParaRPr lang="en-GB" sz="1400" b="0" baseline="0" dirty="0" smtClean="0">
                            <a:latin typeface="+mn-lt"/>
                            <a:cs typeface="Arial" pitchFamily="34" charset="0"/>
                          </a:endParaRP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Understand and use graphs of functions; sketch curves defined by simple equations including polynomials</a:t>
                          </a: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(including their vertical and horizontal asymptotes); interpret algebraic solution of equations graphically; use intersection points of graphs to solve equations</a:t>
                          </a: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Understand and use proportional relationships and their graphs</a:t>
                          </a: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itchFamily="34" charset="0"/>
                            <a:buChar char="•"/>
                            <a:tabLst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Understand the effect of simple transformations on the graph of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1400" b="0" i="0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including sketching associated graphs: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     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r>
                                <m:rPr>
                                  <m:sty m:val="p"/>
                                </m:rPr>
                                <a:rPr lang="en-GB" sz="14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14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 , 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14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GB" sz="14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1400" b="0" i="1" dirty="0" smtClean="0">
                              <a:latin typeface="+mn-lt"/>
                              <a:cs typeface="Arial" pitchFamily="34" charset="0"/>
                            </a:rPr>
                            <a:t>  ,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smtClean="0">
                                  <a:latin typeface="Cambria Math"/>
                                  <a:cs typeface="Arial" pitchFamily="34" charset="0"/>
                                </a:rPr>
                                <m:t> </m:t>
                              </m:r>
                              <m:r>
                                <a:rPr lang="en-GB" sz="1400" b="0" i="1" smtClean="0">
                                  <a:latin typeface="Cambria Math"/>
                                  <a:cs typeface="Arial" pitchFamily="34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latin typeface="Cambria Math"/>
                                  <a:cs typeface="Arial" pitchFamily="34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1400" b="0" i="0" smtClean="0">
                                  <a:latin typeface="Cambria Math"/>
                                  <a:cs typeface="Arial" pitchFamily="34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cs typeface="Arial" pitchFamily="34" charset="0"/>
                                    </a:rPr>
                                    <m:t>𝑥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cs typeface="Arial" pitchFamily="34" charset="0"/>
                                    </a:rPr>
                                    <m:t>+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cs typeface="Arial" pitchFamily="34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1400" b="0" i="1" dirty="0" smtClean="0">
                              <a:latin typeface="+mn-lt"/>
                              <a:cs typeface="Arial" pitchFamily="34" charset="0"/>
                            </a:rPr>
                            <a:t> ,</a:t>
                          </a:r>
                          <a:r>
                            <a:rPr lang="en-GB" sz="1400" b="0" i="1" baseline="0" dirty="0" smtClean="0">
                              <a:latin typeface="+mn-lt"/>
                              <a:cs typeface="Arial" pitchFamily="34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baseline="0" smtClean="0">
                                  <a:latin typeface="Cambria Math"/>
                                  <a:cs typeface="Arial" pitchFamily="34" charset="0"/>
                                </a:rPr>
                                <m:t>𝑦</m:t>
                              </m:r>
                              <m:r>
                                <a:rPr lang="en-GB" sz="1400" b="0" i="1" baseline="0" smtClean="0">
                                  <a:latin typeface="Cambria Math"/>
                                  <a:cs typeface="Arial" pitchFamily="34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1400" b="0" i="0" baseline="0" smtClean="0">
                                  <a:latin typeface="Cambria Math"/>
                                  <a:cs typeface="Arial" pitchFamily="34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en-GB" sz="1400" b="0" i="1" baseline="0" smtClean="0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baseline="0" smtClean="0">
                                      <a:latin typeface="Cambria Math"/>
                                      <a:cs typeface="Arial" pitchFamily="34" charset="0"/>
                                    </a:rPr>
                                    <m:t>𝑎𝑥</m:t>
                                  </m:r>
                                </m:e>
                              </m:d>
                            </m:oMath>
                          </a14:m>
                          <a:endParaRPr lang="en-GB" sz="1400" b="0" kern="1200" dirty="0" smtClean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918299850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Graphs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, linear and quadratic inequalities 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9736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540907998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Straight Lines &amp; Circles 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4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l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equation of a straight line, including the forms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𝑚</m:t>
                              </m:r>
                              <m:d>
                                <m:d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4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 </m:t>
                              </m:r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𝑎𝑥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𝑏𝑦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𝑐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; gradient conditions for two straight lines to be parallel or  perpendicular</a:t>
                          </a: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Be able to use straight line models in a variety of contexts</a:t>
                          </a: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coordinate geometry of the circle including using the equation of a circle in the form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+(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𝑏</m:t>
                                  </m:r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b="0" i="0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; completing the square to find the centre and radius of a circle; use of the following properties:</a:t>
                          </a:r>
                        </a:p>
                        <a:p>
                          <a:pPr marL="573088" lvl="0" indent="-29210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the angle in a semicircle is a right angle</a:t>
                          </a:r>
                        </a:p>
                        <a:p>
                          <a:pPr marL="573088" lvl="0" indent="-29210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the perpendicular from the centre to a chord bisects the chord</a:t>
                          </a:r>
                        </a:p>
                        <a:p>
                          <a:pPr marL="573088" indent="-29210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the radius of a circle at a given point on its circumference is perpendicular to the tangent to the circle at that point</a:t>
                          </a:r>
                          <a:endParaRPr lang="en-GB" sz="1400" b="0" kern="1200" dirty="0" smtClean="0">
                            <a:solidFill>
                              <a:schemeClr val="dk1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endParaRPr lang="en-GB" sz="1400" b="0" kern="1200" dirty="0" smtClean="0">
                            <a:solidFill>
                              <a:schemeClr val="dk1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540907998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Straight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Lines &amp; Circles 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4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5175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676078642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Binomial Expansions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2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Understand and use the binomial expansion of  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𝑏</m:t>
                              </m:r>
                              <m:sSup>
                                <m:sSup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for positive integer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; the notations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!</m:t>
                              </m:r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and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C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; link to binomial probabilities</a:t>
                          </a:r>
                          <a:endParaRPr lang="en-GB" sz="1400" b="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676078642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Binomial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Expansions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2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9395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014706627"/>
                  </p:ext>
                </p:extLst>
              </p:nvPr>
            </p:nvGraphicFramePr>
            <p:xfrm>
              <a:off x="539552" y="332657"/>
              <a:ext cx="8424934" cy="52565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746170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Differentiation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4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510413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defTabSz="914400" rtl="0" eaLnBrk="1" latinLnBrk="0" hangingPunct="1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derivative of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as the gradient of the tangent to the graph of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14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at a general point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,  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; the gradient of the tangent as a limit; interpretation as a rate of change; sketching the gradient function for a given curve; second derivatives; differentiation from first principles for small positive integer powers of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  <a:p>
                          <a:pPr marL="285750" indent="-285750" algn="just" defTabSz="914400" rtl="0" eaLnBrk="1" latinLnBrk="0" hangingPunct="1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second derivative as the rate of change of gradient</a:t>
                          </a: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Differentiate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, for rational values of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GB" sz="14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, </a:t>
                          </a: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 related constant multiples, sums and differences</a:t>
                          </a:r>
                        </a:p>
                        <a:p>
                          <a:pPr marL="285750" indent="-285750" algn="just" defTabSz="914400" rtl="0" eaLnBrk="1" latinLnBrk="0" hangingPunct="1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Apply differentiation to find gradients, tangents and </a:t>
                          </a:r>
                          <a:r>
                            <a:rPr lang="en-GB" sz="1400" b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normals</a:t>
                          </a:r>
                          <a:r>
                            <a:rPr lang="en-GB" sz="14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, </a:t>
                          </a: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maxima and minima and stationary points</a:t>
                          </a: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Identify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where functions are increasing or decreasing</a:t>
                          </a:r>
                        </a:p>
                        <a:p>
                          <a:pPr marL="0" indent="0" algn="just" defTabSz="914400" rtl="0" eaLnBrk="1" latinLnBrk="0" hangingPunct="1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None/>
                          </a:pPr>
                          <a:endParaRPr lang="en-GB" sz="140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014706627"/>
                  </p:ext>
                </p:extLst>
              </p:nvPr>
            </p:nvGraphicFramePr>
            <p:xfrm>
              <a:off x="539552" y="332657"/>
              <a:ext cx="8424934" cy="52565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746170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Differentiation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4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510413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1743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2314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019138244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Integration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defTabSz="914400" rtl="0" eaLnBrk="1" latinLnBrk="0" hangingPunct="1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Know and use the Fundamental Theorem of Calculus</a:t>
                          </a:r>
                          <a:endParaRPr lang="en-GB" sz="1200" b="0" kern="1200" baseline="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Integrate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(excluding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=−1</m:t>
                              </m:r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) , and related sums, differences and constant multiples</a:t>
                          </a: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Evaluate definite integrals; use a definite integral to find the area under a curve</a:t>
                          </a: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endParaRPr lang="en-GB" sz="1400" b="1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endParaRPr lang="en-GB" sz="1400" b="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endParaRPr lang="en-GB" sz="1400" b="1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endParaRPr lang="en-GB" sz="140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 defTabSz="914400" rtl="0" eaLnBrk="1" latinLnBrk="0" hangingPunct="1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endParaRPr lang="en-GB" sz="140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019138244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Integration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6185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57104431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Trigonometry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4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defTabSz="914400" rtl="0" eaLnBrk="1" latinLnBrk="0" hangingPunct="1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definitions of sine, cosine and tangent for all arguments; the sine and cosine rules; the area of a triangle in the form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𝑎𝑏</m:t>
                              </m:r>
                              <m:r>
                                <a:rPr lang="en-GB" sz="14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1400" b="0" i="0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sin</m:t>
                              </m:r>
                            </m:oMath>
                          </a14:m>
                          <a:r>
                            <a:rPr lang="en-GB" sz="14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C</a:t>
                          </a: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sine, cosine and tangent functions; their graphs, symmetries and periodicity</a:t>
                          </a: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400" b="0" i="1" kern="1200" baseline="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400" b="0" i="0" kern="1200" baseline="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l-GR" sz="1400" b="0" i="1" kern="1200" baseline="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l-GR" sz="1400" b="0" i="1" kern="1200" baseline="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l-GR" sz="1400" b="0" i="1" kern="1200" baseline="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1400" b="0" i="1" kern="1200" baseline="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1400" b="0" i="0" kern="1200" baseline="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l-GR" sz="1400" b="0" i="1" kern="1200" baseline="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1400" b="0" i="1" kern="1200" baseline="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1400" b="0" i="0" kern="1200" baseline="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l-GR" sz="1400" b="0" i="1" kern="1200" baseline="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endParaRPr lang="en-GB" sz="1400" b="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1400" b="0" i="0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l-GR" sz="1400" b="0" i="1" kern="1200" baseline="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𝜃</m:t>
                                  </m:r>
                                  <m:r>
                                    <a:rPr lang="en-GB" sz="1400" b="0" i="1" kern="1200" baseline="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en-GB" sz="1400" b="0" i="1" kern="1200" baseline="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GB" sz="1400" b="0" i="1" kern="1200" baseline="0" dirty="0" smtClean="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GB" sz="1400" b="0" i="0" kern="1200" baseline="0" dirty="0" smtClean="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Arial" panose="020B0604020202020204" pitchFamily="34" charset="0"/>
                                            </a:rPr>
                                            <m:t>cos</m:t>
                                          </m:r>
                                        </m:e>
                                        <m:sup>
                                          <m:r>
                                            <a:rPr lang="en-GB" sz="1400" b="0" i="1" kern="1200" baseline="0" dirty="0" smtClean="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Arial" panose="020B0604020202020204" pitchFamily="34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fName>
                                    <m:e>
                                      <m:r>
                                        <a:rPr lang="el-GR" sz="1400" b="0" i="1" kern="1200" baseline="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𝜃</m:t>
                                      </m:r>
                                      <m:r>
                                        <a:rPr lang="en-GB" sz="1400" b="0" i="1" kern="1200" baseline="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=1</m:t>
                                      </m:r>
                                    </m:e>
                                  </m:func>
                                </m:e>
                              </m:func>
                            </m:oMath>
                          </a14:m>
                          <a:endParaRPr lang="en-GB" sz="1400" b="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Solve simple trigonometric equations in a given interval, including quadratic equations in sin, cos and tan and equations involving multiples of the unknown angle</a:t>
                          </a:r>
                        </a:p>
                        <a:p>
                          <a:pPr marL="0" marR="0" indent="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endParaRPr lang="en-GB" sz="140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 defTabSz="914400" rtl="0" eaLnBrk="1" latinLnBrk="0" hangingPunct="1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endParaRPr lang="en-GB" sz="140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57104431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12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Trigonometry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4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5716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09978757"/>
              </p:ext>
            </p:extLst>
          </p:nvPr>
        </p:nvGraphicFramePr>
        <p:xfrm>
          <a:off x="539552" y="404664"/>
          <a:ext cx="8424934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12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- </a:t>
                      </a: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Vectors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3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dirty="0" smtClean="0"/>
                        <a:t>Specification: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 vectors in two dimensions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Calculate the magnitude and direction of a vector and convert between</a:t>
                      </a:r>
                      <a:r>
                        <a:rPr lang="en-GB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component form and magnitude/direction form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 vectors diagrammatically and perform the algebraic operations of vector addition and multiplication by scalars, and understand their geometrical interpretations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position vectors; calculate the distance between two points represented by position vectors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 vectors to solve problems in pure mathematics and in context, including forces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400" b="1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4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just" defTabSz="914400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GB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330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714457476"/>
                  </p:ext>
                </p:extLst>
              </p:nvPr>
            </p:nvGraphicFramePr>
            <p:xfrm>
              <a:off x="539552" y="404665"/>
              <a:ext cx="8424934" cy="58892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644458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Year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12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Exponentials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and Logarithms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5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5188189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Know and use the function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3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 its graph, where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is positive</a:t>
                          </a: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Know and use the function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3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e</m:t>
                                  </m:r>
                                </m:e>
                                <m:sup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and its graph</a:t>
                          </a:r>
                        </a:p>
                        <a:p>
                          <a:pPr marL="285750" indent="-285750" algn="just" defTabSz="914400" rtl="0" eaLnBrk="1" latinLnBrk="0" hangingPunct="1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Know that the gradient of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3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e</m:t>
                                  </m:r>
                                </m:e>
                                <m:sup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𝑘𝑥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3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is equal to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𝑘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3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e</m:t>
                                  </m:r>
                                </m:e>
                                <m:sup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𝑘𝑥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and hence understand why the exponential model is suitable in many applications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Know and use the definition of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log</m:t>
                              </m:r>
                              <m:r>
                                <a:rPr lang="en-GB" sz="1300" b="0" i="1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r>
                                <a:rPr lang="en-GB" sz="1300" b="0" i="0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as the inverse of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, where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13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is</a:t>
                          </a:r>
                          <a:r>
                            <a:rPr lang="en-GB" sz="13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positive and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≥0</m:t>
                              </m:r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Know and use the function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3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func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 and its graph</a:t>
                          </a:r>
                        </a:p>
                        <a:p>
                          <a:pPr marL="285750" indent="-285750" algn="l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Know</a:t>
                          </a:r>
                          <a:r>
                            <a:rPr lang="en-GB" sz="13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 use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3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func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as the inverse function of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3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e</m:t>
                                  </m:r>
                                </m:e>
                                <m:sup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en-GB" sz="1300" b="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marR="0" lvl="0" indent="-285750" algn="just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laws of logarithms, </a:t>
                          </a:r>
                          <a:r>
                            <a:rPr kumimoji="0" lang="en-GB" sz="13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including, for example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13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</m:t>
                              </m:r>
                              <m:r>
                                <a:rPr kumimoji="0" lang="en-GB" sz="13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=−1</m:t>
                              </m:r>
                            </m:oMath>
                          </a14:m>
                          <a:r>
                            <a:rPr kumimoji="0" lang="en-GB" sz="13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13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</m:t>
                              </m:r>
                              <m:r>
                                <a:rPr kumimoji="0" lang="en-GB" sz="13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=−</m:t>
                              </m:r>
                              <m:f>
                                <m:fPr>
                                  <m:ctrlPr>
                                    <a:rPr kumimoji="0" lang="en-GB" sz="13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13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0" lang="en-GB" sz="13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kumimoji="0" lang="en-GB" sz="13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)</a:t>
                          </a:r>
                        </a:p>
                        <a:p>
                          <a:pPr marL="0" indent="0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None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  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log</m:t>
                              </m:r>
                              <m:r>
                                <a:rPr lang="en-GB" sz="1300" b="0" i="1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r>
                                <a:rPr lang="en-GB" sz="1300" b="0" i="0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log</m:t>
                              </m:r>
                              <m:r>
                                <a:rPr lang="en-GB" sz="1300" b="0" i="1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log</m:t>
                              </m:r>
                              <m:r>
                                <a:rPr lang="en-GB" sz="1300" b="0" i="1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d>
                                <m:dPr>
                                  <m:ctrlPr>
                                    <a:rPr lang="en-GB" sz="1300" b="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300" b="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𝑥𝑦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;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log</m:t>
                              </m:r>
                              <m:r>
                                <a:rPr lang="en-GB" sz="1300" b="0" i="1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log</m:t>
                              </m:r>
                              <m:r>
                                <a:rPr lang="en-GB" sz="1300" b="0" i="1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0" kern="1200" baseline="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log</m:t>
                              </m:r>
                              <m:r>
                                <a:rPr lang="en-GB" sz="1300" b="0" i="1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1300" b="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300" b="0" i="1" kern="120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300" b="0" i="1" kern="120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GB" sz="1300" b="0" i="1" kern="1200" dirty="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;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     </m:t>
                              </m:r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</m:t>
                              </m:r>
                              <m: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log</m:t>
                              </m:r>
                              <m:r>
                                <a:rPr lang="en-GB" sz="1300" b="0" i="1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13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13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log</m:t>
                              </m:r>
                              <m:r>
                                <a:rPr lang="en-GB" sz="1300" b="0" i="1" kern="1200" baseline="-25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13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300" b="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300" b="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300" b="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en-GB" sz="1300" b="0" kern="1200" dirty="0" smtClean="0">
                            <a:solidFill>
                              <a:schemeClr val="dk1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marR="0" lvl="0" indent="-285750" algn="l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Solve equations of the form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𝑏</m:t>
                              </m:r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endParaRPr lang="en-GB" sz="1300" b="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marR="0" lvl="0" indent="-285750" algn="l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Use logarithmic graphs to estimate parameters in relationships of the form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en-GB" sz="13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</m:t>
                              </m:r>
                              <m:sSup>
                                <m:sSupPr>
                                  <m:ctrlP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3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, given data for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13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 </a:t>
                          </a:r>
                          <a14:m>
                            <m:oMath xmlns:m="http://schemas.openxmlformats.org/officeDocument/2006/math">
                              <m:r>
                                <a:rPr lang="en-GB" sz="13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oMath>
                          </a14:m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  <a:p>
                          <a:pPr marL="285750" marR="0" lvl="0" indent="-285750" algn="l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exponential growth and decay; use in modelling (examples may include the use of e</a:t>
                          </a:r>
                          <a:r>
                            <a:rPr lang="en-GB" sz="13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3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in continuous compound interest, radioactive decay, drug concentration decay, exponential growth as a model for population growth); consideration of limitations and refinements of exponential models</a:t>
                          </a:r>
                          <a:endParaRPr lang="en-GB" sz="1300" b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714457476"/>
                  </p:ext>
                </p:extLst>
              </p:nvPr>
            </p:nvGraphicFramePr>
            <p:xfrm>
              <a:off x="539552" y="404665"/>
              <a:ext cx="8424934" cy="58892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701040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Year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12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Exponentials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and Logarithms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5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5188189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14336" b="-11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1665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56329186"/>
              </p:ext>
            </p:extLst>
          </p:nvPr>
        </p:nvGraphicFramePr>
        <p:xfrm>
          <a:off x="539552" y="404664"/>
          <a:ext cx="8424934" cy="5374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Year </a:t>
                      </a: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12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- </a:t>
                      </a: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Statistical Sampling and hypothesis testing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4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the terms ‘population’ and ‘sample’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 samples to make informal inferences about the population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sampling techniques, including simple random sampling and opportunity sampling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Select or critique sampling techniques in the context of solving a statistical problem, including understanding that different samples can lead to different conclusions about the population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apply the language of statistical hypothesis testing, developed through a binomial model: null hypothesis, alternative hypothesis, significance level, test statistic, 1-tail test, 2-tail test, critical value, critical region, acceptance region, </a:t>
                      </a:r>
                      <a:r>
                        <a:rPr lang="en-GB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-value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Conduct a statistical hypothesis test for the proportion in the binomial distribution and interpret the results in context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that a sample is being used to make an inference about the population and appreciate that the significance level is the probability of incorrectly rejecting the null hypothesis</a:t>
                      </a:r>
                      <a:endParaRPr lang="en-GB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45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54171694"/>
              </p:ext>
            </p:extLst>
          </p:nvPr>
        </p:nvGraphicFramePr>
        <p:xfrm>
          <a:off x="539552" y="404664"/>
          <a:ext cx="8424934" cy="6060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Year 12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Data Presentation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and Interpretation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3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Interpret diagrams for single-variable data, including understanding that area in a histogram represents frequency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Connect to probability distributions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Interpret scatter diagrams and regression lines for bivariate data, including recognition of scatter diagrams which include distinct sections of the population (calculations involving regression lines are excluded)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informal interpretation of correlation</a:t>
                      </a:r>
                      <a:r>
                        <a:rPr lang="en-GB" sz="16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that correlation does not imply causation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Interpret measures of central tendency and variation, extending to standard deviation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 able to calculate standard deviation, including from summary statistics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Recognise and interpret possible outliers in data sets and statistical diagrams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Select or critique data presentation techniques in the context of a statistical problem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 able to clean data, including dealing with missing data, errors and outliers</a:t>
                      </a:r>
                      <a:endParaRPr lang="en-GB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11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9950891"/>
              </p:ext>
            </p:extLst>
          </p:nvPr>
        </p:nvGraphicFramePr>
        <p:xfrm>
          <a:off x="539552" y="404664"/>
          <a:ext cx="8424934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Year 12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- </a:t>
                      </a: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Probability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and Statistical Distributions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4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</a:t>
                      </a:r>
                      <a:r>
                        <a:rPr lang="en-GB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mutually exclusive and independent events when calculating probabilities</a:t>
                      </a:r>
                      <a:endParaRPr lang="en-GB" sz="1400" b="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Link to discrete and continuous distributions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simple, discrete probability distributions (calculation of mean and variance of discrete random variables is excluded), including the binomial distribution, as a model; calculate probabilities using the binomial distribution</a:t>
                      </a:r>
                      <a:endParaRPr lang="en-GB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55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836004241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Year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12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Kinematics in One Dimension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fundamental quantities and units in the S.I. system: length, time, mass]</a:t>
                          </a: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derived quantities and units: velocity, acceleration, force, weight</a:t>
                          </a: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language of kinematics: position; displacement; distance travelled; velocity; speed; acceleration</a:t>
                          </a:r>
                          <a:endParaRPr lang="en-GB" sz="1400" b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Understand, use and interpret graphs in kinematics for motion in a straight line: displacement against time and interpretation of gradient; velocity against time and interpretation of gradient and area under the graph</a:t>
                          </a:r>
                          <a:endParaRPr lang="en-GB" sz="1400" b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Understand, use and derive the formulae for constant acceleration for motion in a straight line]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Use calculus in kinematics for motion in a straight line: 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      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𝑣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4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d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GB" sz="14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d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𝑡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4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d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GB" sz="14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d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𝑑</m:t>
                                  </m:r>
                                  <m:sSup>
                                    <m:sSupPr>
                                      <m:ctrlP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 , 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𝑟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𝑣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4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d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𝑡</m:t>
                                  </m:r>
                                </m:e>
                              </m:nary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, 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𝑣</m:t>
                              </m:r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4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d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𝑡</m:t>
                                  </m:r>
                                </m:e>
                              </m:nary>
                            </m:oMath>
                          </a14:m>
                          <a:endParaRPr lang="en-GB" sz="1400" b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endParaRPr lang="en-GB" sz="1400" dirty="0" smtClean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836004241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Year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12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-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Kinematics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in One Dimension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2110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91106835"/>
              </p:ext>
            </p:extLst>
          </p:nvPr>
        </p:nvGraphicFramePr>
        <p:xfrm>
          <a:off x="539552" y="404664"/>
          <a:ext cx="8424934" cy="5374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Year </a:t>
                      </a: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12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- </a:t>
                      </a: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Forces and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Newton’s Laws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6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marR="0" indent="-285750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the concept of a force; understand and use Newton’s first law]</a:t>
                      </a:r>
                      <a:endParaRPr lang="en-GB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Newton’s second law for motion in a straight line (restricted to forces in two perpendicular directions or simple cases of forces given as 2-D vectors)</a:t>
                      </a:r>
                      <a:endParaRPr lang="en-GB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weight and motion in a straight line under gravity; gravitational acceleration, </a:t>
                      </a:r>
                      <a:r>
                        <a:rPr lang="en-GB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</a:t>
                      </a:r>
                      <a:r>
                        <a:rPr lang="en-GB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and its value in S.I. units to varying degrees of accuracy</a:t>
                      </a:r>
                      <a:r>
                        <a:rPr lang="en-GB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0" u="non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inverse square law for gravitation is not required and </a:t>
                      </a:r>
                      <a:r>
                        <a:rPr lang="en-GB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</a:t>
                      </a:r>
                      <a:r>
                        <a:rPr lang="en-GB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may be assumed to be constant, but students should be aware that </a:t>
                      </a:r>
                      <a:r>
                        <a:rPr lang="en-GB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 </a:t>
                      </a: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is not a universal constant but depends on location)</a:t>
                      </a:r>
                    </a:p>
                    <a:p>
                      <a:pPr marL="285750" marR="0" indent="-285750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Newton’s third law; equilibrium of forces on a particle and motion in a straight line (restricted to forces in two perpendicular directions or simple cases of forces given as 2-D vectors); application to problems involving smooth pulleys and connected particles</a:t>
                      </a:r>
                      <a:endParaRPr lang="en-GB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33363" indent="-233363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435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95198646"/>
              </p:ext>
            </p:extLst>
          </p:nvPr>
        </p:nvGraphicFramePr>
        <p:xfrm>
          <a:off x="539552" y="404664"/>
          <a:ext cx="8424934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13 -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Functions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2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marR="0" indent="-285750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composite functions; inverse functions and their graphs</a:t>
                      </a: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48947639"/>
              </p:ext>
            </p:extLst>
          </p:nvPr>
        </p:nvGraphicFramePr>
        <p:xfrm>
          <a:off x="539552" y="404664"/>
          <a:ext cx="8424934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–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Further Transformations of graphs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2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marR="0" indent="-285750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modulus of a linear function</a:t>
                      </a:r>
                    </a:p>
                    <a:p>
                      <a:pPr marL="285750" marR="0" indent="-285750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Combinations of transformations (translations and stretches)</a:t>
                      </a: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719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94028236"/>
                  </p:ext>
                </p:extLst>
              </p:nvPr>
            </p:nvGraphicFramePr>
            <p:xfrm>
              <a:off x="539552" y="404664"/>
              <a:ext cx="8424934" cy="541437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Sequences and Series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4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Work with sequences including those given by a formula for the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th term and those generated by a simple relation of the form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400" i="1" kern="1200" baseline="-250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  <m:r>
                                <a:rPr lang="en-GB" sz="1400" i="1" kern="1200" baseline="-250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+1= </m:t>
                              </m:r>
                              <m:r>
                                <m:rPr>
                                  <m:sty m:val="p"/>
                                </m:rPr>
                                <a:rPr lang="en-GB" sz="140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f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GB" sz="1400" i="1" kern="12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400" i="1" kern="1200" baseline="-250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)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; increasing sequences; decreasing sequences; periodic sequences</a:t>
                          </a:r>
                          <a:endParaRPr lang="en-GB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sigma notation for sums of series</a:t>
                          </a: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work with arithmetic sequences and series, including the formulae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th term and the sum to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terms</a:t>
                          </a:r>
                          <a:endParaRPr lang="en-GB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work with geometric sequences and series including the formulae for the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th term and the sum of a finite geometric series; the sum to infinity of a convergent geometric series, including the use of</a:t>
                          </a:r>
                          <a:r>
                            <a:rPr lang="en-GB" sz="140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40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kern="1200" baseline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&lt;1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; modulus notation</a:t>
                          </a:r>
                          <a:endParaRPr lang="en-GB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Use sequences and series in modelling</a:t>
                          </a: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endParaRPr lang="en-GB" sz="1400" b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endParaRPr lang="en-GB" sz="1400" dirty="0" smtClean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94028236"/>
                  </p:ext>
                </p:extLst>
              </p:nvPr>
            </p:nvGraphicFramePr>
            <p:xfrm>
              <a:off x="539552" y="404664"/>
              <a:ext cx="8424934" cy="53748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Sequences and Series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4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8672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0788" b="-13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6525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384094144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13 - Proof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2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Understand and use the structure of mathematical proof, proceeding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from given assumptions through a series of logical steps to a conclusion; use methods of proof, including proof by deduction, proof by exhaustion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Disproof by counter example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Proof by contradiction (including proof of the irrationality of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and the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Arial" panose="020B0604020202020204" pitchFamily="34" charset="0"/>
                            </a:rPr>
                            <a:t>infinity of primes, and application to unfamiliar proofs)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endParaRPr lang="en-GB" sz="1400" b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endParaRPr lang="en-GB" sz="1400" dirty="0" smtClean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384094144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13 - Proof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2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8348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61663183"/>
              </p:ext>
            </p:extLst>
          </p:nvPr>
        </p:nvGraphicFramePr>
        <p:xfrm>
          <a:off x="539552" y="404664"/>
          <a:ext cx="8424934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– Partial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Fractions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2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33363" indent="-233363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Simplify rational expressions including by factorising and cancelling, and algebraic division (by linear expressions only)</a:t>
                      </a: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Decompose rational functions into partial fractions (denominators not more complicated than squared linear terms and with no more than 3 terms, numerators constant or linear)</a:t>
                      </a: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11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413858434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Radian Measure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33363" indent="-233363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Work with radian measure, including use for arc length and area of sector</a:t>
                          </a: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standard small angle approximations of sine, cosine and tangent</a:t>
                          </a:r>
                          <a:r>
                            <a:rPr lang="en-GB" sz="140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  <a:p>
                          <a:pPr marL="0" indent="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None/>
                          </a:pPr>
                          <a:r>
                            <a:rPr lang="en-GB" sz="140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     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4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40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l-GR" sz="14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140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≈</m:t>
                              </m:r>
                              <m:r>
                                <a:rPr lang="el-GR" sz="140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4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4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l-GR" sz="14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𝜃</m:t>
                                  </m:r>
                                  <m:r>
                                    <a:rPr lang="el-GR" sz="14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≈</m:t>
                                  </m:r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Cambria Math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GB" sz="1400" b="0" i="1" kern="1200" smtClean="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/>
                                              <a:ea typeface="Cambria Math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l-GR" sz="1400" i="1" kern="1200" smtClean="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Arial" panose="020B0604020202020204" pitchFamily="34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r>
                                            <a:rPr lang="en-GB" sz="1400" b="0" i="1" kern="1200" smtClean="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/>
                                              <a:ea typeface="Cambria Math"/>
                                              <a:cs typeface="Arial" panose="020B0604020202020204" pitchFamily="34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Cambria Math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func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4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40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l-GR" sz="14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𝜃</m:t>
                                  </m:r>
                                  <m:r>
                                    <a:rPr lang="el-GR" sz="14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≈</m:t>
                                  </m:r>
                                  <m:r>
                                    <a:rPr lang="el-GR" sz="14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𝜃</m:t>
                                  </m:r>
                                </m:e>
                              </m:func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where </a:t>
                          </a:r>
                          <a14:m>
                            <m:oMath xmlns:m="http://schemas.openxmlformats.org/officeDocument/2006/math">
                              <m:r>
                                <a:rPr lang="el-GR" sz="140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is in radians</a:t>
                          </a: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Know and use exact values of</a:t>
                          </a:r>
                          <a:r>
                            <a:rPr lang="en-GB" sz="140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sin and cos for </a:t>
                          </a:r>
                          <a:r>
                            <a:rPr lang="en-GB" sz="1400" b="0" i="1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Cambria Math"/>
                              <a:ea typeface="+mn-ea"/>
                              <a:cs typeface="Arial" panose="020B0604020202020204" pitchFamily="34" charset="0"/>
                            </a:rPr>
                            <a:t/>
                          </a:r>
                          <a:br>
                            <a:rPr lang="en-GB" sz="1400" b="0" i="1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Cambria Math"/>
                              <a:ea typeface="+mn-ea"/>
                              <a:cs typeface="Arial" panose="020B0604020202020204" pitchFamily="34" charset="0"/>
                            </a:rPr>
                          </a:br>
                          <a14:m>
                            <m:oMath xmlns:m="http://schemas.openxmlformats.org/officeDocument/2006/math"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,</a:t>
                          </a:r>
                          <a:r>
                            <a:rPr lang="en-GB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400" i="1" baseline="0" smtClean="0">
                                      <a:latin typeface="Cambria Math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400" i="0" baseline="0" smtClean="0"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π</m:t>
                                  </m:r>
                                </m:num>
                                <m:den>
                                  <m:r>
                                    <a:rPr lang="en-GB" sz="1400" b="0" i="1" baseline="0" smtClean="0">
                                      <a:latin typeface="Cambria Math"/>
                                      <a:cs typeface="Arial" panose="020B0604020202020204" pitchFamily="34" charset="0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400" i="1" baseline="0" smtClean="0">
                                      <a:latin typeface="Cambria Math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400" i="0" baseline="0" smtClean="0"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π</m:t>
                                  </m:r>
                                </m:num>
                                <m:den>
                                  <m:r>
                                    <a:rPr lang="en-GB" sz="1400" b="0" i="1" baseline="0" smtClean="0"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kumimoji="0" lang="en-GB" sz="1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π</m:t>
                                  </m:r>
                                </m:num>
                                <m:den>
                                  <m:r>
                                    <a:rPr kumimoji="0" lang="en-GB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,</a:t>
                          </a:r>
                          <a:r>
                            <a:rPr kumimoji="0" lang="en-GB" sz="1400" b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kumimoji="0" lang="en-GB" sz="1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π</m:t>
                                  </m:r>
                                </m:num>
                                <m:den>
                                  <m:r>
                                    <a:rPr kumimoji="0" lang="en-GB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kumimoji="0" lang="en-GB" sz="1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and multiples thereof,</a:t>
                          </a:r>
                          <a:r>
                            <a:rPr lang="en-GB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and exact values of tan for 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kern="1200" baseline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,</a:t>
                          </a:r>
                          <a:r>
                            <a:rPr lang="en-GB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400" i="1" baseline="0" smtClean="0">
                                      <a:latin typeface="Cambria Math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400" i="0" baseline="0" smtClean="0"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π</m:t>
                                  </m:r>
                                </m:num>
                                <m:den>
                                  <m:r>
                                    <a:rPr lang="en-GB" sz="1400" b="0" i="1" baseline="0" smtClean="0">
                                      <a:latin typeface="Cambria Math"/>
                                      <a:cs typeface="Arial" panose="020B0604020202020204" pitchFamily="34" charset="0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400" i="1" baseline="0" smtClean="0">
                                      <a:latin typeface="Cambria Math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400" i="0" baseline="0" smtClean="0"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π</m:t>
                                  </m:r>
                                </m:num>
                                <m:den>
                                  <m:r>
                                    <a:rPr lang="en-GB" sz="1400" b="0" i="1" baseline="0" smtClean="0"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kumimoji="0" lang="en-GB" sz="1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π</m:t>
                                  </m:r>
                                </m:num>
                                <m:den>
                                  <m:r>
                                    <a:rPr kumimoji="0" lang="en-GB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mbria Math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kumimoji="0" lang="en-GB" sz="1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π</m:t>
                              </m:r>
                            </m:oMath>
                          </a14:m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an</a:t>
                          </a:r>
                          <a:r>
                            <a:rPr lang="en-GB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 multiples thereof</a:t>
                          </a: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endParaRPr lang="en-GB" sz="1400" dirty="0" smtClean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413858434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Radian Measure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9597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239646454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Trigonometry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33363" indent="-233363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definitions of secant, cosecant and cotangent and of </a:t>
                          </a:r>
                          <a:r>
                            <a:rPr lang="en-GB" sz="140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arcsin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, </a:t>
                          </a:r>
                          <a:r>
                            <a:rPr lang="en-GB" sz="140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arccos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and </a:t>
                          </a:r>
                          <a:r>
                            <a:rPr lang="en-GB" sz="140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arctan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; their relationships to sine, cosine and tangent; understanding of their graphs; their ranges and domains</a:t>
                          </a: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sec</m:t>
                              </m:r>
                              <m:r>
                                <a:rPr lang="en-GB" sz="1400" i="1" kern="1200" baseline="300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2</m:t>
                              </m:r>
                              <m:r>
                                <a:rPr lang="el-GR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𝜃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= 1 + </m:t>
                              </m:r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tan</m:t>
                              </m:r>
                              <m:r>
                                <a:rPr lang="en-GB" sz="1400" i="1" kern="1200" baseline="300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2</m:t>
                              </m:r>
                              <m:r>
                                <a:rPr lang="el-GR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𝜃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 </a:t>
                          </a:r>
                          <a:r>
                            <a:rPr lang="en-GB" sz="140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cosec</m:t>
                              </m:r>
                              <m:r>
                                <a:rPr lang="en-GB" sz="1400" i="1" kern="1200" baseline="300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2</m:t>
                              </m:r>
                              <m:r>
                                <a:rPr lang="el-GR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𝜃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= 1 + </m:t>
                              </m:r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cot</m:t>
                              </m:r>
                              <m:r>
                                <a:rPr lang="en-GB" sz="1400" i="1" kern="1200" baseline="300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2</m:t>
                              </m:r>
                              <m:r>
                                <a:rPr lang="el-GR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oMath>
                          </a14:m>
                          <a:endParaRPr lang="en-GB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double angle formulae; use of formulae for</a:t>
                          </a:r>
                          <a:r>
                            <a:rPr lang="en-GB" sz="140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sin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⁡(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𝐴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± 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𝐵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)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cos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⁡(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𝐴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± 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𝐵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)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tan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⁡(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𝐴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± 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𝐵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; understand geometrical proofs of these formulae</a:t>
                          </a:r>
                        </a:p>
                        <a:p>
                          <a:pPr marL="285750" indent="-28575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expressions for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cos</m:t>
                              </m:r>
                              <m: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lang="el-GR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𝜃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+ </m:t>
                              </m:r>
                              <m:r>
                                <a:rPr lang="en-GB" sz="1400" i="1" kern="12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𝑏</m:t>
                              </m:r>
                              <m: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1400" i="0" kern="12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sin</m:t>
                              </m:r>
                              <m:r>
                                <a:rPr lang="en-GB" sz="1400" b="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lang="el-GR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𝜃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in the equivalent forms of 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𝑟</m:t>
                              </m:r>
                              <m:r>
                                <m:rPr>
                                  <m:sty m:val="p"/>
                                </m:rPr>
                                <a:rPr lang="en-GB" sz="140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cos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l-GR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𝜃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±</m:t>
                              </m:r>
                              <m:r>
                                <a:rPr lang="el-GR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Arial" panose="020B0604020202020204" pitchFamily="34" charset="0"/>
                                </a:rPr>
                                <m:t>𝛼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)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or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𝑟</m:t>
                              </m:r>
                              <m:r>
                                <m:rPr>
                                  <m:sty m:val="p"/>
                                </m:rPr>
                                <a:rPr lang="en-GB" sz="1400" b="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sin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l-GR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𝜃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±</m:t>
                              </m:r>
                              <m:r>
                                <a:rPr lang="el-GR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𝛼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)</m:t>
                              </m:r>
                            </m:oMath>
                          </a14:m>
                          <a:endParaRPr lang="en-GB" sz="1400" dirty="0" smtClean="0"/>
                        </a:p>
                        <a:p>
                          <a:pPr marL="285750" marR="0" indent="-2857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Construct proofs involving trigonometric functions and identities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400" dirty="0" smtClean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239646454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Trigonometry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3093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081542659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Binomial Theorem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2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33363" indent="-233363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Extend the binomial theorem to any rational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, including its use for approximation; be aware that the expansion is valid for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40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40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𝑏𝑥</m:t>
                                      </m:r>
                                    </m:num>
                                    <m:den>
                                      <m:r>
                                        <a:rPr lang="en-GB" sz="14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𝑎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GB" sz="14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&lt;1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. (proof not required)</a:t>
                          </a:r>
                        </a:p>
                        <a:p>
                          <a:pPr marL="285750" indent="-2857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400" dirty="0" smtClean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081542659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Binomial Theorem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2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308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83390753"/>
              </p:ext>
            </p:extLst>
          </p:nvPr>
        </p:nvGraphicFramePr>
        <p:xfrm>
          <a:off x="539552" y="404664"/>
          <a:ext cx="8424934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– Calculus of Exponential and Trigonometric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Functions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2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33363" indent="-233363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Differentiate and integrate </a:t>
                      </a:r>
                      <a:r>
                        <a:rPr lang="en-GB" sz="14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GB" sz="1400" b="0" i="1" u="none" strike="noStrike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GB" sz="14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for rational values of </a:t>
                      </a:r>
                      <a:r>
                        <a:rPr lang="en-GB" sz="14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and related constant multiples, sums and differences.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Differentiate and integrate </a:t>
                      </a:r>
                      <a:r>
                        <a:rPr lang="en-GB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400" b="0" i="1" u="none" strike="noStrike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kx</a:t>
                      </a:r>
                      <a:r>
                        <a:rPr lang="en-GB" sz="14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GB" sz="14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400" b="0" i="1" u="none" strike="noStrike" kern="1200" baseline="30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kx</a:t>
                      </a:r>
                      <a:endParaRPr lang="en-GB" sz="1400" b="0" i="1" u="none" strike="noStrike" kern="1200" baseline="300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Understand and use the derivative of ln </a:t>
                      </a:r>
                      <a:r>
                        <a:rPr lang="en-GB" sz="14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Apply differentiation to find gradients, tangents and </a:t>
                      </a:r>
                      <a:r>
                        <a:rPr lang="en-GB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normals</a:t>
                      </a: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maxima and minima and stationary points, points of inflection.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Evaluate definite integrals; use a definite integral to find the area under a curve and the area between two curves.</a:t>
                      </a:r>
                      <a:endParaRPr lang="en-GB" sz="1400" b="0" baseline="30000" dirty="0" smtClean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42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474218875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Further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Differentiation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derivative of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sin</m:t>
                              </m:r>
                              <m: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</m:t>
                              </m:r>
                              <m: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1400" b="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cos</m:t>
                              </m:r>
                              <m: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</m:t>
                              </m:r>
                              <m: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oMath>
                          </a14:m>
                          <a:endParaRPr lang="en-GB" sz="1400" b="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The</a:t>
                          </a:r>
                          <a:r>
                            <a:rPr lang="en-GB" sz="1400" b="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second derivative and its c</a:t>
                          </a: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onnection to convex and concave sections of curves and points of inflection</a:t>
                          </a:r>
                          <a:endParaRPr lang="en-GB" sz="14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Differentiate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e</m:t>
                              </m:r>
                              <m:r>
                                <a:rPr lang="en-GB" sz="1400" i="1" kern="1200" baseline="300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𝑘𝑥</m:t>
                              </m:r>
                            </m:oMath>
                          </a14:m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𝑎</m:t>
                              </m:r>
                              <m:r>
                                <a:rPr lang="en-GB" sz="1400" i="1" kern="1200" baseline="300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𝑘𝑥</m:t>
                              </m:r>
                            </m:oMath>
                          </a14:m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sin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</m:t>
                              </m:r>
                              <m:r>
                                <a:rPr lang="en-GB" sz="1400" i="1" kern="12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𝑘𝑥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cos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</m:t>
                              </m:r>
                              <m:r>
                                <a:rPr lang="en-GB" sz="1400" i="1" kern="12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𝑘𝑥</m:t>
                              </m:r>
                            </m:oMath>
                          </a14:m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tan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</m:t>
                              </m:r>
                              <m:r>
                                <a:rPr lang="en-GB" sz="1400" i="1" kern="12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𝑘𝑥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 related sums, differences and constant multiples</a:t>
                          </a: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derivative of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ln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oMath>
                          </a14:m>
                          <a:endParaRPr lang="en-GB" sz="10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Apply differentiation</a:t>
                          </a:r>
                          <a:r>
                            <a:rPr lang="en-GB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to find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points of inflection</a:t>
                          </a: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Differentiate using the product rule, the quotient rule and the chain rule, including problems involving connected rates of change and inverse functions</a:t>
                          </a:r>
                          <a:endParaRPr lang="en-GB" sz="10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33363" indent="-233363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474218875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Further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Differentiation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3181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169822940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Further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Integration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6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Integrate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b="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e</m:t>
                              </m:r>
                              <m:r>
                                <a:rPr lang="en-GB" sz="1400" b="0" i="1" kern="1200" baseline="300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𝑘𝑥</m:t>
                              </m:r>
                            </m:oMath>
                          </a14:m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b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sin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</m:t>
                              </m:r>
                              <m:r>
                                <a:rPr lang="en-GB" sz="1400" i="1" kern="12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𝑘𝑥</m:t>
                              </m:r>
                            </m:oMath>
                          </a14:m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cos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⁡</m:t>
                              </m:r>
                              <m:r>
                                <a:rPr lang="en-GB" sz="1400" i="1" kern="12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𝑘𝑥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and related sums, differences and constant</a:t>
                          </a:r>
                          <a:r>
                            <a:rPr lang="en-GB" sz="140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multiples</a:t>
                          </a:r>
                          <a:endParaRPr lang="en-GB" sz="10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Use a definite integral to find the area between two curves</a:t>
                          </a:r>
                          <a:endParaRPr lang="en-GB" sz="1000" b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integration as the limit of a sum</a:t>
                          </a:r>
                          <a:endParaRPr lang="en-GB" sz="10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Carry out simple cases of integration by substitution and integration by parts; understand these methods as the inverse processes of the chain and product rules respectively</a:t>
                          </a:r>
                        </a:p>
                        <a:p>
                          <a:pPr marL="0" indent="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None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marL="280988" indent="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None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(I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ntegration by substitution includes finding a suitable substitution and is limited to cases where one substitution will lead to a function which can be integrated; integration by parts includes more than one application of the method but excludes reduction formulae)</a:t>
                          </a:r>
                          <a:endParaRPr lang="en-GB" sz="10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33363" indent="-233363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169822940"/>
                  </p:ext>
                </p:extLst>
              </p:nvPr>
            </p:nvGraphicFramePr>
            <p:xfrm>
              <a:off x="539552" y="404664"/>
              <a:ext cx="8424934" cy="5328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888099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Further</a:t>
                          </a:r>
                          <a:r>
                            <a:rPr lang="en-GB" sz="2400" b="1" baseline="0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 Integration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6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404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1016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4761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88790753"/>
              </p:ext>
            </p:extLst>
          </p:nvPr>
        </p:nvGraphicFramePr>
        <p:xfrm>
          <a:off x="539552" y="404664"/>
          <a:ext cx="8424934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888099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– Further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Applications of Calculus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3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404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63525" indent="-263525" algn="just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the parametric equations of curves and conversion between Cartesian and parametric forms</a:t>
                      </a:r>
                      <a:endParaRPr lang="en-GB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33363" marR="0" indent="-233363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 parametric equations in modelling in a variety of contexts</a:t>
                      </a:r>
                      <a:endParaRPr lang="en-GB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33363" marR="0" indent="-233363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Differentiate simple functions and relations defined implicitly</a:t>
                      </a:r>
                      <a:r>
                        <a:rPr lang="en-GB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or </a:t>
                      </a: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parametrically, for first derivative only</a:t>
                      </a:r>
                    </a:p>
                    <a:p>
                      <a:pPr marL="233363" indent="-233363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006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37430297"/>
              </p:ext>
            </p:extLst>
          </p:nvPr>
        </p:nvGraphicFramePr>
        <p:xfrm>
          <a:off x="539552" y="404665"/>
          <a:ext cx="8424934" cy="6246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460547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– Differential Equations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5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372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 of functions in modelling, including consideration of limitations and refinements of the models</a:t>
                      </a:r>
                      <a:endParaRPr lang="en-GB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Differentiate simple functions and relations defined implicitly, for first derivative only</a:t>
                      </a:r>
                      <a:endParaRPr lang="en-GB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Construct simple differential equations in pure mathematics and in context,</a:t>
                      </a:r>
                    </a:p>
                    <a:p>
                      <a:pPr marL="280988" indent="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</a:t>
                      </a: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ontexts may include kinematics, population growth and modelling the relationship between price and demand)</a:t>
                      </a:r>
                      <a:endParaRPr lang="en-GB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Evaluate the analytical solution of simple first order differential equations with separable variables, including finding particular solutions</a:t>
                      </a:r>
                    </a:p>
                    <a:p>
                      <a:pPr marL="280988" indent="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(S</a:t>
                      </a: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eparation of variables may require factorisation involving a common factor)</a:t>
                      </a:r>
                      <a:endParaRPr lang="en-GB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33363" marR="0" indent="-233363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Interpret the solution of a differential equation in the context of solving a problem, including identifying limitations of the solution; includes links to kinematics</a:t>
                      </a:r>
                      <a:endParaRPr lang="en-GB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33363" indent="-233363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98700">
                <a:tc gridSpan="2">
                  <a:txBody>
                    <a:bodyPr/>
                    <a:lstStyle/>
                    <a:p>
                      <a:pPr marL="0" indent="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2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841117047"/>
                  </p:ext>
                </p:extLst>
              </p:nvPr>
            </p:nvGraphicFramePr>
            <p:xfrm>
              <a:off x="539552" y="404665"/>
              <a:ext cx="8424934" cy="66059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460547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Numerical Methods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4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27372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Locate roots of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en-GB" sz="140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 0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by considering changes of sign of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en-GB" sz="140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in an interval of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baseline="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on which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en-GB" sz="140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is sufficiently    well-behaved</a:t>
                          </a: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how change of sign methods can fail</a:t>
                          </a:r>
                          <a:b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</a:b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Solve equations approximately using simple iterative methods; be able to draw associated cobweb and staircase diagrams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Solve equations using the Newton-Raphson method and other recurrence relations of the form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400" i="1" kern="1200" baseline="-250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  <m:r>
                                <a:rPr lang="en-GB" sz="1400" i="1" kern="1200" baseline="-250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+1 = </m:t>
                              </m:r>
                              <m:r>
                                <m:rPr>
                                  <m:sty m:val="p"/>
                                </m:rPr>
                                <a:rPr lang="en-GB" sz="140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g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GB" sz="1400" i="1" kern="12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1400" i="1" kern="1200" baseline="-25000" dirty="0" err="1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𝑛</m:t>
                              </m:r>
                              <m:r>
                                <a:rPr lang="en-GB" sz="140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)</m:t>
                              </m:r>
                            </m:oMath>
                          </a14:m>
                          <a:endParaRPr lang="en-GB" sz="140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how such methods can fail</a:t>
                          </a:r>
                          <a:endParaRPr lang="en-GB" sz="14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numerical integration of functions, including the use of the trapezium rule and estimating the approximate area under a curve and limits that it must lie between</a:t>
                          </a:r>
                          <a:endParaRPr lang="en-GB" sz="10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Use numerical methods to solve problems in context</a:t>
                          </a:r>
                          <a:endParaRPr lang="en-GB" sz="10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1698700">
                    <a:tc gridSpan="2">
                      <a:txBody>
                        <a:bodyPr/>
                        <a:lstStyle/>
                        <a:p>
                          <a:pPr marL="0" indent="0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None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841117047"/>
                  </p:ext>
                </p:extLst>
              </p:nvPr>
            </p:nvGraphicFramePr>
            <p:xfrm>
              <a:off x="539552" y="404665"/>
              <a:ext cx="8424934" cy="65664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701040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Numerical Methods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4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16668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17836" b="-40789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1698700">
                    <a:tc gridSpan="2">
                      <a:txBody>
                        <a:bodyPr/>
                        <a:lstStyle/>
                        <a:p>
                          <a:pPr marL="0" indent="0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None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0203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347782397"/>
                  </p:ext>
                </p:extLst>
              </p:nvPr>
            </p:nvGraphicFramePr>
            <p:xfrm>
              <a:off x="539552" y="404665"/>
              <a:ext cx="8424934" cy="51370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460547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Further Probability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27372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conditional probability, including the use of tree diagrams, Venn diagrams, two-way tables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conditional probability formula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6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P</m:t>
                              </m:r>
                              <m:d>
                                <m:dPr>
                                  <m:ctrlPr>
                                    <a:rPr lang="en-GB" sz="16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e>
                                <m:e>
                                  <m:r>
                                    <a:rPr lang="en-GB" sz="16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𝐵</m:t>
                                  </m:r>
                                </m:e>
                              </m:d>
                              <m:r>
                                <a:rPr lang="en-GB" sz="16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6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6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P</m:t>
                                  </m:r>
                                  <m:d>
                                    <m:dPr>
                                      <m:ctrlPr>
                                        <a:rPr lang="en-GB" sz="16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𝐴</m:t>
                                      </m:r>
                                      <m:r>
                                        <a:rPr lang="en-GB" sz="16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Cambria Math"/>
                                          <a:cs typeface="Arial" panose="020B0604020202020204" pitchFamily="34" charset="0"/>
                                        </a:rPr>
                                        <m:t>∩</m:t>
                                      </m:r>
                                      <m:r>
                                        <a:rPr lang="en-GB" sz="16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Cambria Math"/>
                                          <a:cs typeface="Arial" panose="020B0604020202020204" pitchFamily="34" charset="0"/>
                                        </a:rPr>
                                        <m:t>𝐵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GB" sz="1600" b="0" i="0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Arial" panose="020B0604020202020204" pitchFamily="34" charset="0"/>
                                    </a:rPr>
                                    <m:t>P</m:t>
                                  </m:r>
                                  <m:d>
                                    <m:dPr>
                                      <m:ctrlPr>
                                        <a:rPr lang="en-GB" sz="16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b="0" i="1" kern="1200" smtClean="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Arial" panose="020B0604020202020204" pitchFamily="34" charset="0"/>
                                        </a:rPr>
                                        <m:t>𝐵</m:t>
                                      </m:r>
                                    </m:e>
                                  </m:d>
                                </m:den>
                              </m:f>
                            </m:oMath>
                          </a14:m>
                          <a:endParaRPr lang="en-GB" sz="1400" b="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anose="05000000000000000000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Modelling with probability, including critiquing assumptions made and the likely effect of more realistic assumptions</a:t>
                          </a: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1698700">
                    <a:tc gridSpan="2">
                      <a:txBody>
                        <a:bodyPr/>
                        <a:lstStyle/>
                        <a:p>
                          <a:pPr marL="0" indent="0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None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347782397"/>
                  </p:ext>
                </p:extLst>
              </p:nvPr>
            </p:nvGraphicFramePr>
            <p:xfrm>
              <a:off x="539552" y="404665"/>
              <a:ext cx="8424934" cy="51370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701040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Further Probability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27372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27171" b="-6236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1698700">
                    <a:tc gridSpan="2">
                      <a:txBody>
                        <a:bodyPr/>
                        <a:lstStyle/>
                        <a:p>
                          <a:pPr marL="0" indent="0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None/>
                          </a:pPr>
                          <a:endParaRPr lang="en-GB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1048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97094060"/>
              </p:ext>
            </p:extLst>
          </p:nvPr>
        </p:nvGraphicFramePr>
        <p:xfrm>
          <a:off x="539552" y="404665"/>
          <a:ext cx="8424934" cy="5137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460547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– Statistical Distributions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3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372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the Normal distribution as a model; find probabilities using the Normal distribution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Link to histograms, mean, standard deviation, points of inflection and the binomial distribution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Select an appropriate probability distribution for a context, with appropriate reasoning, including recognising when the binomial or Normal model may not be appropriate</a:t>
                      </a: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98700">
                <a:tc gridSpan="2">
                  <a:txBody>
                    <a:bodyPr/>
                    <a:lstStyle/>
                    <a:p>
                      <a:pPr marL="0" indent="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143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07357022"/>
              </p:ext>
            </p:extLst>
          </p:nvPr>
        </p:nvGraphicFramePr>
        <p:xfrm>
          <a:off x="539552" y="404665"/>
          <a:ext cx="8424934" cy="5137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460547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– Statistical Hypothesis Testing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3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372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apply correlation coefficients as measures of how close data points lie to a straight line and be able to interpret a given correlation coefficient using a given p-value or critical value (calculation of correlation coefficients is excluded)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Conduct a statistical hypothesis test for the mean of a Normal distribution with known, given or assumed variance and interpret the results in context</a:t>
                      </a: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98700">
                <a:tc gridSpan="2">
                  <a:txBody>
                    <a:bodyPr/>
                    <a:lstStyle/>
                    <a:p>
                      <a:pPr marL="0" indent="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83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5565097"/>
              </p:ext>
            </p:extLst>
          </p:nvPr>
        </p:nvGraphicFramePr>
        <p:xfrm>
          <a:off x="539552" y="404665"/>
          <a:ext cx="8424934" cy="528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460547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– Application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of Vectors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3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372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 vectors in three dimensions</a:t>
                      </a:r>
                      <a:endParaRPr lang="en-GB" sz="10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 vectors to solve problems in kinematics</a:t>
                      </a:r>
                      <a:endParaRPr lang="en-GB" sz="10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 trigonometric functions to solve problems in context, including problems involving vectors, kinematics and forces</a:t>
                      </a:r>
                      <a:endParaRPr lang="en-GB" sz="10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Understand, use and derive the formulae for constant acceleration for motion in 2 dimensions using vectors</a:t>
                      </a:r>
                      <a:endParaRPr lang="en-GB" sz="10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 calculus in kinematics for motion in</a:t>
                      </a:r>
                      <a:r>
                        <a:rPr lang="en-GB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dimensions using vectors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98700">
                <a:tc gridSpan="2">
                  <a:txBody>
                    <a:bodyPr/>
                    <a:lstStyle/>
                    <a:p>
                      <a:pPr marL="0" indent="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GB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17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67521498"/>
              </p:ext>
            </p:extLst>
          </p:nvPr>
        </p:nvGraphicFramePr>
        <p:xfrm>
          <a:off x="539552" y="404665"/>
          <a:ext cx="8424934" cy="5137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460547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– Projectiles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3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35995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Model motion under gravity in a vertical plane using vectors; projectiles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69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999076340"/>
                  </p:ext>
                </p:extLst>
              </p:nvPr>
            </p:nvGraphicFramePr>
            <p:xfrm>
              <a:off x="539552" y="404665"/>
              <a:ext cx="8424934" cy="51370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460547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Forces in Context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35995">
                    <a:tc gridSpan="2">
                      <a:txBody>
                        <a:bodyPr/>
                        <a:lstStyle/>
                        <a:p>
                          <a:r>
                            <a:rPr lang="en-GB" dirty="0" smtClean="0"/>
                            <a:t>Specification:</a:t>
                          </a: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addition of forces; resultant forces; dynamics for motion in a plane</a:t>
                          </a:r>
                        </a:p>
                        <a:p>
                          <a:pPr marL="285750" marR="0" indent="-285750" algn="just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the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400" b="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F</m:t>
                              </m:r>
                              <m:r>
                                <a:rPr lang="en-GB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≤ </m:t>
                              </m:r>
                              <m:r>
                                <a:rPr lang="el-GR" sz="1400" b="0" i="1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𝜇</m:t>
                              </m:r>
                              <m:r>
                                <m:rPr>
                                  <m:sty m:val="p"/>
                                </m:rPr>
                                <a:rPr lang="en-GB" sz="1400" b="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R</m:t>
                              </m:r>
                              <m:r>
                                <a:rPr lang="en-GB" sz="1400" b="0" i="0" kern="1200" dirty="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model for friction; coefficient of friction; motion of a body on a rough surface; limiting friction and statics</a:t>
                          </a:r>
                        </a:p>
                        <a:p>
                          <a:pPr marL="285750" marR="0" indent="-285750" algn="just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Understand and use Newton’s second law for motion in situations where forces need to be resolved (restricted to 2 dimensions)</a:t>
                          </a:r>
                          <a:endParaRPr lang="en-GB" sz="1400" b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GB" sz="14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R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esolving forces in 2 dimensions; equilibrium of a particle under coplanar forces</a:t>
                          </a:r>
                          <a:endParaRPr lang="en-GB" sz="1400" b="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marR="0" indent="-285750" algn="just" defTabSz="914400" rtl="0" eaLnBrk="0" fontAlgn="auto" latinLnBrk="0" hangingPunct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endParaRPr lang="en-GB" sz="1400" b="0" kern="1200" dirty="0" smtClean="0">
                            <a:solidFill>
                              <a:schemeClr val="dk1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  <a:p>
                          <a:pPr marL="285750" indent="-285750" algn="just" eaLnBrk="0" hangingPunc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0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999076340"/>
                  </p:ext>
                </p:extLst>
              </p:nvPr>
            </p:nvGraphicFramePr>
            <p:xfrm>
              <a:off x="539552" y="404665"/>
              <a:ext cx="8424934" cy="51370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12768"/>
                    <a:gridCol w="1512166"/>
                  </a:tblGrid>
                  <a:tr h="701040">
                    <a:tc>
                      <a:txBody>
                        <a:bodyPr/>
                        <a:lstStyle/>
                        <a:p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Year 13 – </a:t>
                          </a: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Forces in Context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 err="1" smtClean="0">
                              <a:solidFill>
                                <a:schemeClr val="tx1"/>
                              </a:solidFill>
                            </a:rPr>
                            <a:t>Approx</a:t>
                          </a:r>
                          <a:endParaRPr lang="en-GB" sz="20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 </a:t>
                          </a:r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weeks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443599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2" t="-16758" b="-13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9016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96091244"/>
              </p:ext>
            </p:extLst>
          </p:nvPr>
        </p:nvGraphicFramePr>
        <p:xfrm>
          <a:off x="539552" y="404665"/>
          <a:ext cx="8424934" cy="252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  <a:gridCol w="1512166"/>
              </a:tblGrid>
              <a:tr h="705515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Year 13 – Moments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solidFill>
                            <a:schemeClr val="tx1"/>
                          </a:solidFill>
                        </a:rPr>
                        <a:t>Approx</a:t>
                      </a:r>
                      <a:endParaRPr lang="en-GB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3 weeks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814764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Specification:</a:t>
                      </a: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derived quantities and units: moment</a:t>
                      </a:r>
                    </a:p>
                    <a:p>
                      <a:pPr marL="285750" marR="0" indent="-285750" algn="just" defTabSz="914400" rtl="0" eaLnBrk="0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moments in simple static contexts</a:t>
                      </a:r>
                      <a:endParaRPr lang="en-GB" sz="1400" b="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just" eaLnBrk="0" hangingPunct="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24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ArchwayMaster</Template>
  <TotalTime>7888</TotalTime>
  <Words>3754</Words>
  <Application>Microsoft Office PowerPoint</Application>
  <PresentationFormat>On-screen Show (4:3)</PresentationFormat>
  <Paragraphs>459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ArchwayMaster</vt:lpstr>
      <vt:lpstr>PowerPoint Presentation</vt:lpstr>
      <vt:lpstr>Year 12 Overview</vt:lpstr>
      <vt:lpstr>Year 12 Overview Summer Term</vt:lpstr>
      <vt:lpstr>Year 13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Elder, L</cp:lastModifiedBy>
  <cp:revision>97</cp:revision>
  <cp:lastPrinted>2018-09-14T10:03:19Z</cp:lastPrinted>
  <dcterms:created xsi:type="dcterms:W3CDTF">2017-07-11T10:52:02Z</dcterms:created>
  <dcterms:modified xsi:type="dcterms:W3CDTF">2018-09-14T13:17:41Z</dcterms:modified>
</cp:coreProperties>
</file>