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14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15.xml" ContentType="application/vnd.openxmlformats-officedocument.theme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6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  <p:sldMasterId id="2147483828" r:id="rId14"/>
    <p:sldMasterId id="2147483845" r:id="rId15"/>
    <p:sldMasterId id="2147483862" r:id="rId16"/>
    <p:sldMasterId id="2147483879" r:id="rId17"/>
  </p:sldMasterIdLst>
  <p:notesMasterIdLst>
    <p:notesMasterId r:id="rId45"/>
  </p:notesMasterIdLst>
  <p:sldIdLst>
    <p:sldId id="273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98" r:id="rId28"/>
    <p:sldId id="299" r:id="rId29"/>
    <p:sldId id="300" r:id="rId30"/>
    <p:sldId id="301" r:id="rId31"/>
    <p:sldId id="302" r:id="rId32"/>
    <p:sldId id="303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304" r:id="rId41"/>
    <p:sldId id="296" r:id="rId42"/>
    <p:sldId id="297" r:id="rId43"/>
    <p:sldId id="305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362" autoAdjust="0"/>
  </p:normalViewPr>
  <p:slideViewPr>
    <p:cSldViewPr snapToGrid="0">
      <p:cViewPr varScale="1">
        <p:scale>
          <a:sx n="97" d="100"/>
          <a:sy n="97" d="100"/>
        </p:scale>
        <p:origin x="-40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presProps" Target="presProp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E91062-EF12-46A9-B437-7769B7E4707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129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</a:t>
            </a:r>
            <a:r>
              <a:rPr lang="en-GB" baseline="0" dirty="0" smtClean="0"/>
              <a:t> out sides 2, 3, 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685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675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Example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31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68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Explicit</a:t>
            </a:r>
            <a:r>
              <a:rPr lang="en-GB" baseline="0" dirty="0" smtClean="0"/>
              <a:t> Instruction </a:t>
            </a:r>
          </a:p>
          <a:p>
            <a:r>
              <a:rPr lang="en-GB" baseline="0" dirty="0" smtClean="0"/>
              <a:t>Try modelling the worked example in silence, without talking it through. This reduces “cognitive overload”. </a:t>
            </a:r>
          </a:p>
          <a:p>
            <a:r>
              <a:rPr lang="en-GB" baseline="0" dirty="0" smtClean="0"/>
              <a:t>Then ask students to describe each step or explain each step yourself after your silent demonstration </a:t>
            </a:r>
          </a:p>
          <a:p>
            <a:r>
              <a:rPr lang="en-GB" baseline="0" dirty="0" smtClean="0"/>
              <a:t>Students can use whiteboards to attempt “their turn” first, ask students to model their working out as you have. </a:t>
            </a:r>
          </a:p>
          <a:p>
            <a:r>
              <a:rPr lang="en-GB" baseline="0" dirty="0" smtClean="0"/>
              <a:t>Students to then record at least one of the examples in their Maths books. 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24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777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</a:t>
            </a:r>
            <a:r>
              <a:rPr lang="en-GB" baseline="0" dirty="0" smtClean="0"/>
              <a:t> out sheets for students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Acknowledgements</a:t>
            </a:r>
            <a:r>
              <a:rPr lang="en-GB" baseline="0" dirty="0" smtClean="0"/>
              <a:t>: Craig Barton www.variationtheory.com, East Midlands East Maths hub and NES Maths Department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459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98902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100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75300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10132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12456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57473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75524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04319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96551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65499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09126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paced retriev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69055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rk 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59707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29693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velop understa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6702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ans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68545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53943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832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07904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21413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82904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32153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34576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8875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97066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15657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62827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paced retriev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33022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rk 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176156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25045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velop understa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33177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ans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88468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47954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769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32881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59706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38609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17259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41519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748877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52501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10912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AB4C1-2F7C-4886-9505-7C5B3E59234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95178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paced retriev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40866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rk 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562302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139466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velop understa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45419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ans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04317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57298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823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1987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1004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3918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15113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78788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04469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894318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94004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59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3.xml"/><Relationship Id="rId13" Type="http://schemas.openxmlformats.org/officeDocument/2006/relationships/slideLayout" Target="../slideLayouts/slideLayout188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82.xml"/><Relationship Id="rId12" Type="http://schemas.openxmlformats.org/officeDocument/2006/relationships/slideLayout" Target="../slideLayouts/slideLayout187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177.xml"/><Relationship Id="rId16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76.xml"/><Relationship Id="rId6" Type="http://schemas.openxmlformats.org/officeDocument/2006/relationships/slideLayout" Target="../slideLayouts/slideLayout181.xml"/><Relationship Id="rId11" Type="http://schemas.openxmlformats.org/officeDocument/2006/relationships/slideLayout" Target="../slideLayouts/slideLayout186.xml"/><Relationship Id="rId5" Type="http://schemas.openxmlformats.org/officeDocument/2006/relationships/slideLayout" Target="../slideLayouts/slideLayout180.xml"/><Relationship Id="rId15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9.xml"/><Relationship Id="rId9" Type="http://schemas.openxmlformats.org/officeDocument/2006/relationships/slideLayout" Target="../slideLayouts/slideLayout184.xml"/><Relationship Id="rId14" Type="http://schemas.openxmlformats.org/officeDocument/2006/relationships/slideLayout" Target="../slideLayouts/slideLayout18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0595939-B29A-4B1C-9214-A2E5F705DF7E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defTabSz="914400"/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 defTabSz="914400"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defTabSz="914400"/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defTabSz="914400"/>
            <a:fld id="{677AB4C1-2F7C-4886-9505-7C5B3E59234F}" type="slidenum">
              <a:rPr lang="en-GB" smtClean="0">
                <a:solidFill>
                  <a:srgbClr val="000000"/>
                </a:solidFill>
              </a:rPr>
              <a:pPr defTabSz="914400"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914400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218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defTabSz="914400"/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 defTabSz="914400"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defTabSz="914400"/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defTabSz="914400"/>
            <a:fld id="{677AB4C1-2F7C-4886-9505-7C5B3E59234F}" type="slidenum">
              <a:rPr lang="en-GB" smtClean="0">
                <a:solidFill>
                  <a:srgbClr val="000000"/>
                </a:solidFill>
              </a:rPr>
              <a:pPr defTabSz="914400"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914400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646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defTabSz="914400"/>
            <a:fld id="{B353D786-C287-4350-9DE9-79A8CF237B99}" type="datetimeFigureOut">
              <a:rPr lang="en-GB" smtClean="0">
                <a:solidFill>
                  <a:srgbClr val="000000"/>
                </a:solidFill>
              </a:rPr>
              <a:pPr defTabSz="914400"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defTabSz="914400"/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defTabSz="914400"/>
            <a:fld id="{677AB4C1-2F7C-4886-9505-7C5B3E59234F}" type="slidenum">
              <a:rPr lang="en-GB" smtClean="0">
                <a:solidFill>
                  <a:srgbClr val="000000"/>
                </a:solidFill>
              </a:rPr>
              <a:pPr defTabSz="914400"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914400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4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  <p:sldLayoutId id="2147483876" r:id="rId14"/>
    <p:sldLayoutId id="2147483877" r:id="rId15"/>
    <p:sldLayoutId id="2147483878" r:id="rId1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defTabSz="914400"/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 defTabSz="914400"/>
              <a:t>02/09/2018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defTabSz="914400"/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defTabSz="914400"/>
            <a:fld id="{562B4FC5-7E09-45AC-8D86-525C9EA597E5}" type="slidenum">
              <a:rPr lang="en-GB" smtClean="0">
                <a:solidFill>
                  <a:srgbClr val="000000"/>
                </a:solidFill>
              </a:rPr>
              <a:pPr defTabSz="914400"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914400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631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3.png"/><Relationship Id="rId7" Type="http://schemas.openxmlformats.org/officeDocument/2006/relationships/image" Target="../media/image5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68.png"/><Relationship Id="rId4" Type="http://schemas.openxmlformats.org/officeDocument/2006/relationships/image" Target="../media/image64.png"/><Relationship Id="rId9" Type="http://schemas.openxmlformats.org/officeDocument/2006/relationships/image" Target="../media/image6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0.xml"/><Relationship Id="rId1" Type="http://schemas.openxmlformats.org/officeDocument/2006/relationships/tags" Target="../tags/tag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8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A97DEB-F45C-4041-AC68-4037D512EC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3141" y="1869876"/>
            <a:ext cx="6182139" cy="1386864"/>
          </a:xfrm>
        </p:spPr>
        <p:txBody>
          <a:bodyPr>
            <a:noAutofit/>
          </a:bodyPr>
          <a:lstStyle/>
          <a:p>
            <a:pPr algn="l"/>
            <a:r>
              <a:rPr lang="en-GB" sz="3200" b="1" dirty="0">
                <a:solidFill>
                  <a:schemeClr val="tx1"/>
                </a:solidFill>
              </a:rPr>
              <a:t>Simplifying Expressions: </a:t>
            </a:r>
            <a:br>
              <a:rPr lang="en-GB" sz="3200" b="1" dirty="0">
                <a:solidFill>
                  <a:schemeClr val="tx1"/>
                </a:solidFill>
              </a:rPr>
            </a:br>
            <a:r>
              <a:rPr lang="en-GB" sz="3200" b="1" dirty="0" smtClean="0">
                <a:solidFill>
                  <a:schemeClr val="tx1"/>
                </a:solidFill>
              </a:rPr>
              <a:t/>
            </a:r>
            <a:br>
              <a:rPr lang="en-GB" sz="3200" b="1" dirty="0" smtClean="0">
                <a:solidFill>
                  <a:schemeClr val="tx1"/>
                </a:solidFill>
              </a:rPr>
            </a:br>
            <a:r>
              <a:rPr lang="en-GB" sz="3200" dirty="0" smtClean="0">
                <a:solidFill>
                  <a:schemeClr val="tx1"/>
                </a:solidFill>
              </a:rPr>
              <a:t>Discuss: </a:t>
            </a:r>
            <a:br>
              <a:rPr lang="en-GB" sz="3200" dirty="0" smtClean="0">
                <a:solidFill>
                  <a:schemeClr val="tx1"/>
                </a:solidFill>
              </a:rPr>
            </a:br>
            <a:r>
              <a:rPr lang="en-GB" sz="3200" dirty="0" smtClean="0">
                <a:solidFill>
                  <a:schemeClr val="tx1"/>
                </a:solidFill>
              </a:rPr>
              <a:t>Which of these expressions contain a pair of like terms? How do you know?</a:t>
            </a:r>
            <a:endParaRPr lang="en-GB" sz="32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30FB4CB4-7850-4A3E-8AE7-4E36579859BD}"/>
                  </a:ext>
                </a:extLst>
              </p:cNvPr>
              <p:cNvSpPr txBox="1"/>
              <p:nvPr/>
            </p:nvSpPr>
            <p:spPr>
              <a:xfrm>
                <a:off x="725011" y="4665777"/>
                <a:ext cx="158798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𝞫</m:t>
                      </m:r>
                      <m:r>
                        <a:rPr lang="en-GB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l-GR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𝜶</m:t>
                      </m:r>
                      <m:r>
                        <a:rPr lang="en-GB" sz="24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0FB4CB4-7850-4A3E-8AE7-4E36579859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11" y="4665777"/>
                <a:ext cx="1587988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311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7DD51B94-7E54-4961-9FA0-32F39FFEDE0D}"/>
                  </a:ext>
                </a:extLst>
              </p:cNvPr>
              <p:cNvSpPr txBox="1"/>
              <p:nvPr/>
            </p:nvSpPr>
            <p:spPr>
              <a:xfrm>
                <a:off x="3553817" y="4689744"/>
                <a:ext cx="1534523" cy="377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GB" sz="24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DD51B94-7E54-4961-9FA0-32F39FFED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3817" y="4689744"/>
                <a:ext cx="1534523" cy="377667"/>
              </a:xfrm>
              <a:prstGeom prst="rect">
                <a:avLst/>
              </a:prstGeom>
              <a:blipFill rotWithShape="1">
                <a:blip r:embed="rId4"/>
                <a:stretch>
                  <a:fillRect l="-6746" b="-354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4A541D85-D6D8-4D05-B430-C6CD2F9D533F}"/>
                  </a:ext>
                </a:extLst>
              </p:cNvPr>
              <p:cNvSpPr txBox="1"/>
              <p:nvPr/>
            </p:nvSpPr>
            <p:spPr>
              <a:xfrm>
                <a:off x="6540090" y="4640257"/>
                <a:ext cx="1576585" cy="4203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 algn="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𝟓</m:t>
                      </m:r>
                      <m:rad>
                        <m:radPr>
                          <m:degHide m:val="on"/>
                          <m:ctrlPr>
                            <a:rPr lang="en-GB" sz="2400" b="1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400" b="1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𝟑</m:t>
                          </m:r>
                        </m:e>
                      </m:rad>
                      <m:r>
                        <a:rPr lang="en-GB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𝟑</m:t>
                      </m:r>
                      <m:rad>
                        <m:radPr>
                          <m:degHide m:val="on"/>
                          <m:ctrlP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𝟓</m:t>
                          </m:r>
                        </m:e>
                      </m:rad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A541D85-D6D8-4D05-B430-C6CD2F9D53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0090" y="4640257"/>
                <a:ext cx="1576585" cy="42037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780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568BC6D9-2C6D-40FE-AF8E-8B6A937CDB9F}"/>
                  </a:ext>
                </a:extLst>
              </p:cNvPr>
              <p:cNvSpPr txBox="1"/>
              <p:nvPr/>
            </p:nvSpPr>
            <p:spPr>
              <a:xfrm>
                <a:off x="577240" y="3674290"/>
                <a:ext cx="149816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68BC6D9-2C6D-40FE-AF8E-8B6A937CD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40" y="3674290"/>
                <a:ext cx="1498167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E4FC3D2B-E0D3-4723-A175-273071E5CCAB}"/>
                  </a:ext>
                </a:extLst>
              </p:cNvPr>
              <p:cNvSpPr txBox="1"/>
              <p:nvPr/>
            </p:nvSpPr>
            <p:spPr>
              <a:xfrm>
                <a:off x="577240" y="4412616"/>
                <a:ext cx="167674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FC3D2B-E0D3-4723-A175-273071E5C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40" y="4412616"/>
                <a:ext cx="1676741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92E0E680-2B1B-479F-98F9-85E9677C0DDE}"/>
                  </a:ext>
                </a:extLst>
              </p:cNvPr>
              <p:cNvSpPr txBox="1"/>
              <p:nvPr/>
            </p:nvSpPr>
            <p:spPr>
              <a:xfrm>
                <a:off x="577237" y="2986234"/>
                <a:ext cx="131959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E0E680-2B1B-479F-98F9-85E9677C0D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37" y="2986234"/>
                <a:ext cx="1319592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C39046CB-35CC-4E10-9548-9FEDEEF7969A}"/>
                  </a:ext>
                </a:extLst>
              </p:cNvPr>
              <p:cNvSpPr txBox="1"/>
              <p:nvPr/>
            </p:nvSpPr>
            <p:spPr>
              <a:xfrm>
                <a:off x="577236" y="2272874"/>
                <a:ext cx="131779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9046CB-35CC-4E10-9548-9FEDEEF79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36" y="2272874"/>
                <a:ext cx="1317797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CD58898F-948F-484A-B1E3-34327EB1ACA2}"/>
                  </a:ext>
                </a:extLst>
              </p:cNvPr>
              <p:cNvSpPr txBox="1"/>
              <p:nvPr/>
            </p:nvSpPr>
            <p:spPr>
              <a:xfrm>
                <a:off x="577235" y="1584818"/>
                <a:ext cx="13160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8898F-948F-484A-B1E3-34327EB1A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35" y="1584818"/>
                <a:ext cx="1316001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A8316BE1-7BD4-41DB-B855-9AC83AD8B146}"/>
                  </a:ext>
                </a:extLst>
              </p:cNvPr>
              <p:cNvSpPr txBox="1"/>
              <p:nvPr/>
            </p:nvSpPr>
            <p:spPr>
              <a:xfrm>
                <a:off x="568476" y="854037"/>
                <a:ext cx="13160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8316BE1-7BD4-41DB-B855-9AC83AD8B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76" y="854037"/>
                <a:ext cx="1316001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568475" y="230068"/>
                <a:ext cx="13160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75" y="230068"/>
                <a:ext cx="1316001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431387F0-1543-447A-B9B2-38E87F1255A3}"/>
                  </a:ext>
                </a:extLst>
              </p:cNvPr>
              <p:cNvSpPr txBox="1"/>
              <p:nvPr/>
            </p:nvSpPr>
            <p:spPr>
              <a:xfrm>
                <a:off x="577240" y="5075706"/>
                <a:ext cx="167674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31387F0-1543-447A-B9B2-38E87F1255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40" y="5075706"/>
                <a:ext cx="1676741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6840626E-9021-4DEB-BD3D-DE99226F54F6}"/>
                  </a:ext>
                </a:extLst>
              </p:cNvPr>
              <p:cNvSpPr txBox="1"/>
              <p:nvPr/>
            </p:nvSpPr>
            <p:spPr>
              <a:xfrm>
                <a:off x="577240" y="5827315"/>
                <a:ext cx="194444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840626E-9021-4DEB-BD3D-DE99226F54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40" y="5827315"/>
                <a:ext cx="1944443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481ED8A-9A20-43F6-BDB2-24381D8689B6}"/>
              </a:ext>
            </a:extLst>
          </p:cNvPr>
          <p:cNvSpPr txBox="1"/>
          <p:nvPr/>
        </p:nvSpPr>
        <p:spPr>
          <a:xfrm>
            <a:off x="2736989" y="260845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30CC9DD-9536-496D-92CE-017435F47497}"/>
              </a:ext>
            </a:extLst>
          </p:cNvPr>
          <p:cNvSpPr txBox="1"/>
          <p:nvPr/>
        </p:nvSpPr>
        <p:spPr>
          <a:xfrm>
            <a:off x="2736993" y="5827315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344F785-3CA4-420E-8236-68EF87423E66}"/>
              </a:ext>
            </a:extLst>
          </p:cNvPr>
          <p:cNvSpPr txBox="1"/>
          <p:nvPr/>
        </p:nvSpPr>
        <p:spPr>
          <a:xfrm>
            <a:off x="2736993" y="1597755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0C99F86-95B3-40D9-829B-3F9A4D8384A2}"/>
              </a:ext>
            </a:extLst>
          </p:cNvPr>
          <p:cNvSpPr txBox="1"/>
          <p:nvPr/>
        </p:nvSpPr>
        <p:spPr>
          <a:xfrm>
            <a:off x="2736990" y="2288262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1C27755-6899-4CE8-B47C-17930A59338D}"/>
              </a:ext>
            </a:extLst>
          </p:cNvPr>
          <p:cNvSpPr txBox="1"/>
          <p:nvPr/>
        </p:nvSpPr>
        <p:spPr>
          <a:xfrm>
            <a:off x="2736991" y="2983462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28E7AF4-F65F-4BAA-89F7-99F2D6E96100}"/>
              </a:ext>
            </a:extLst>
          </p:cNvPr>
          <p:cNvSpPr txBox="1"/>
          <p:nvPr/>
        </p:nvSpPr>
        <p:spPr>
          <a:xfrm>
            <a:off x="2736992" y="3674290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0EFD0795-8475-4264-9912-5072C67DFB62}"/>
              </a:ext>
            </a:extLst>
          </p:cNvPr>
          <p:cNvSpPr txBox="1"/>
          <p:nvPr/>
        </p:nvSpPr>
        <p:spPr>
          <a:xfrm>
            <a:off x="2736993" y="4396439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56C7BECF-E48D-4391-8640-C4878E72E34F}"/>
              </a:ext>
            </a:extLst>
          </p:cNvPr>
          <p:cNvSpPr txBox="1"/>
          <p:nvPr/>
        </p:nvSpPr>
        <p:spPr>
          <a:xfrm>
            <a:off x="2736993" y="5106483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D241F941-030D-4290-8D50-A35021D8A083}"/>
              </a:ext>
            </a:extLst>
          </p:cNvPr>
          <p:cNvSpPr txBox="1"/>
          <p:nvPr/>
        </p:nvSpPr>
        <p:spPr>
          <a:xfrm>
            <a:off x="2736993" y="884814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6" name="Title 1">
            <a:extLst>
              <a:ext uri="{FF2B5EF4-FFF2-40B4-BE49-F238E27FC236}">
                <a16:creationId xmlns="" xmlns:a16="http://schemas.microsoft.com/office/drawing/2014/main" id="{AAA97DEB-F45C-4041-AC68-4037D512EC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97554" y="2619668"/>
            <a:ext cx="3282653" cy="1386864"/>
          </a:xfrm>
        </p:spPr>
        <p:txBody>
          <a:bodyPr>
            <a:noAutofit/>
          </a:bodyPr>
          <a:lstStyle/>
          <a:p>
            <a:pPr algn="l"/>
            <a:r>
              <a:rPr lang="en-GB" sz="2400" b="1" dirty="0" smtClean="0">
                <a:solidFill>
                  <a:schemeClr val="tx1"/>
                </a:solidFill>
              </a:rPr>
              <a:t>In pairs: </a:t>
            </a:r>
            <a:r>
              <a:rPr lang="en-GB" sz="2400" b="1" dirty="0">
                <a:solidFill>
                  <a:schemeClr val="tx1"/>
                </a:solidFill>
              </a:rPr>
              <a:t/>
            </a:r>
            <a:br>
              <a:rPr lang="en-GB" sz="2400" b="1" dirty="0">
                <a:solidFill>
                  <a:schemeClr val="tx1"/>
                </a:solidFill>
              </a:rPr>
            </a:br>
            <a:r>
              <a:rPr lang="en-GB" sz="2400" b="1" dirty="0" smtClean="0">
                <a:solidFill>
                  <a:schemeClr val="tx1"/>
                </a:solidFill>
              </a:rPr>
              <a:t/>
            </a:r>
            <a:br>
              <a:rPr lang="en-GB" sz="2400" b="1" dirty="0" smtClean="0">
                <a:solidFill>
                  <a:schemeClr val="tx1"/>
                </a:solidFill>
              </a:rPr>
            </a:br>
            <a:r>
              <a:rPr lang="en-GB" sz="2400" dirty="0" smtClean="0">
                <a:solidFill>
                  <a:schemeClr val="tx1"/>
                </a:solidFill>
              </a:rPr>
              <a:t>Decide which expressions contain ONLY like terms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49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568BC6D9-2C6D-40FE-AF8E-8B6A937CDB9F}"/>
                  </a:ext>
                </a:extLst>
              </p:cNvPr>
              <p:cNvSpPr txBox="1"/>
              <p:nvPr/>
            </p:nvSpPr>
            <p:spPr>
              <a:xfrm>
                <a:off x="577240" y="4201060"/>
                <a:ext cx="368171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−4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.7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−4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.7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−4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.7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68BC6D9-2C6D-40FE-AF8E-8B6A937CD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40" y="4201060"/>
                <a:ext cx="3681714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E4FC3D2B-E0D3-4723-A175-273071E5CCAB}"/>
                  </a:ext>
                </a:extLst>
              </p:cNvPr>
              <p:cNvSpPr txBox="1"/>
              <p:nvPr/>
            </p:nvSpPr>
            <p:spPr>
              <a:xfrm>
                <a:off x="577240" y="4939386"/>
                <a:ext cx="2489079" cy="623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box>
                            <m:boxPr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box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box>
                            <m:boxPr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box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box>
                            <m:boxPr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box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FC3D2B-E0D3-4723-A175-273071E5C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40" y="4939386"/>
                <a:ext cx="2489079" cy="6237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92E0E680-2B1B-479F-98F9-85E9677C0DDE}"/>
                  </a:ext>
                </a:extLst>
              </p:cNvPr>
              <p:cNvSpPr txBox="1"/>
              <p:nvPr/>
            </p:nvSpPr>
            <p:spPr>
              <a:xfrm>
                <a:off x="577237" y="3513004"/>
                <a:ext cx="306135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E0E680-2B1B-479F-98F9-85E9677C0D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37" y="3513004"/>
                <a:ext cx="3061351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C39046CB-35CC-4E10-9548-9FEDEEF7969A}"/>
                  </a:ext>
                </a:extLst>
              </p:cNvPr>
              <p:cNvSpPr txBox="1"/>
              <p:nvPr/>
            </p:nvSpPr>
            <p:spPr>
              <a:xfrm>
                <a:off x="577236" y="2799644"/>
                <a:ext cx="2692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−3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9046CB-35CC-4E10-9548-9FEDEEF79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36" y="2799644"/>
                <a:ext cx="2692019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CD58898F-948F-484A-B1E3-34327EB1ACA2}"/>
                  </a:ext>
                </a:extLst>
              </p:cNvPr>
              <p:cNvSpPr txBox="1"/>
              <p:nvPr/>
            </p:nvSpPr>
            <p:spPr>
              <a:xfrm>
                <a:off x="577235" y="2111588"/>
                <a:ext cx="20582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8898F-948F-484A-B1E3-34327EB1A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35" y="2111588"/>
                <a:ext cx="2058256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A8316BE1-7BD4-41DB-B855-9AC83AD8B146}"/>
                  </a:ext>
                </a:extLst>
              </p:cNvPr>
              <p:cNvSpPr txBox="1"/>
              <p:nvPr/>
            </p:nvSpPr>
            <p:spPr>
              <a:xfrm>
                <a:off x="568476" y="854037"/>
                <a:ext cx="20582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8316BE1-7BD4-41DB-B855-9AC83AD8B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76" y="854037"/>
                <a:ext cx="2058256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568475" y="230068"/>
                <a:ext cx="186749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75" y="230068"/>
                <a:ext cx="1867499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D6D286B0-D00C-4743-A845-8A8AFC1C24F4}"/>
                  </a:ext>
                </a:extLst>
              </p:cNvPr>
              <p:cNvSpPr txBox="1"/>
              <p:nvPr/>
            </p:nvSpPr>
            <p:spPr>
              <a:xfrm>
                <a:off x="577240" y="5799952"/>
                <a:ext cx="2454326" cy="623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box>
                            <m:boxPr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box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box>
                            <m:boxPr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box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𝑧</m:t>
                          </m:r>
                        </m:e>
                        <m:sup>
                          <m:box>
                            <m:boxPr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box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6D286B0-D00C-4743-A845-8A8AFC1C24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40" y="5799952"/>
                <a:ext cx="2454326" cy="62376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6636DFC-CEB9-4DA1-8292-2C5763DF39CB}"/>
              </a:ext>
            </a:extLst>
          </p:cNvPr>
          <p:cNvSpPr txBox="1"/>
          <p:nvPr/>
        </p:nvSpPr>
        <p:spPr>
          <a:xfrm>
            <a:off x="4759959" y="230068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5755612-7BE1-4658-885D-FB4D9BE3A556}"/>
              </a:ext>
            </a:extLst>
          </p:cNvPr>
          <p:cNvSpPr txBox="1"/>
          <p:nvPr/>
        </p:nvSpPr>
        <p:spPr>
          <a:xfrm>
            <a:off x="4759957" y="2105037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7715E46-C0B6-47B5-84BB-B4D0FDF5C15E}"/>
              </a:ext>
            </a:extLst>
          </p:cNvPr>
          <p:cNvSpPr txBox="1"/>
          <p:nvPr/>
        </p:nvSpPr>
        <p:spPr>
          <a:xfrm>
            <a:off x="4759956" y="2812971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BA190811-05DC-44A9-A030-EF9E9945B60B}"/>
              </a:ext>
            </a:extLst>
          </p:cNvPr>
          <p:cNvSpPr txBox="1"/>
          <p:nvPr/>
        </p:nvSpPr>
        <p:spPr>
          <a:xfrm>
            <a:off x="4759955" y="3496514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6BAFF43-B17C-4F40-B489-78FB15B15551}"/>
              </a:ext>
            </a:extLst>
          </p:cNvPr>
          <p:cNvSpPr txBox="1"/>
          <p:nvPr/>
        </p:nvSpPr>
        <p:spPr>
          <a:xfrm>
            <a:off x="4759953" y="4255407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491550A6-CC72-4C63-809A-D77D5BD014DF}"/>
              </a:ext>
            </a:extLst>
          </p:cNvPr>
          <p:cNvSpPr txBox="1"/>
          <p:nvPr/>
        </p:nvSpPr>
        <p:spPr>
          <a:xfrm>
            <a:off x="4759953" y="5168822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FA96B3E-7AF2-4761-A7E5-F3E35E7A9F19}"/>
              </a:ext>
            </a:extLst>
          </p:cNvPr>
          <p:cNvSpPr txBox="1"/>
          <p:nvPr/>
        </p:nvSpPr>
        <p:spPr>
          <a:xfrm>
            <a:off x="4750012" y="5911777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D877F83E-7247-46A7-A61A-D985198832EB}"/>
              </a:ext>
            </a:extLst>
          </p:cNvPr>
          <p:cNvSpPr txBox="1"/>
          <p:nvPr/>
        </p:nvSpPr>
        <p:spPr>
          <a:xfrm>
            <a:off x="4750013" y="858385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id="{977B88EA-E525-43D1-82A6-3A08FE84A455}"/>
                  </a:ext>
                </a:extLst>
              </p:cNvPr>
              <p:cNvSpPr txBox="1"/>
              <p:nvPr/>
            </p:nvSpPr>
            <p:spPr>
              <a:xfrm>
                <a:off x="578416" y="1415831"/>
                <a:ext cx="20582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𝑧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77B88EA-E525-43D1-82A6-3A08FE84A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16" y="1415831"/>
                <a:ext cx="2058256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8D1DB435-2FBB-4F7B-8D76-F92A9CB99A64}"/>
              </a:ext>
            </a:extLst>
          </p:cNvPr>
          <p:cNvSpPr txBox="1"/>
          <p:nvPr/>
        </p:nvSpPr>
        <p:spPr>
          <a:xfrm>
            <a:off x="4759953" y="1420179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</p:spTree>
    <p:extLst>
      <p:ext uri="{BB962C8B-B14F-4D97-AF65-F5344CB8AC3E}">
        <p14:creationId xmlns:p14="http://schemas.microsoft.com/office/powerpoint/2010/main" val="1793939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C39046CB-35CC-4E10-9548-9FEDEEF7969A}"/>
                  </a:ext>
                </a:extLst>
              </p:cNvPr>
              <p:cNvSpPr txBox="1"/>
              <p:nvPr/>
            </p:nvSpPr>
            <p:spPr>
              <a:xfrm>
                <a:off x="594475" y="2709274"/>
                <a:ext cx="2350515" cy="4356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9046CB-35CC-4E10-9548-9FEDEEF79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475" y="2709274"/>
                <a:ext cx="2350515" cy="4356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CD58898F-948F-484A-B1E3-34327EB1ACA2}"/>
                  </a:ext>
                </a:extLst>
              </p:cNvPr>
              <p:cNvSpPr txBox="1"/>
              <p:nvPr/>
            </p:nvSpPr>
            <p:spPr>
              <a:xfrm>
                <a:off x="568475" y="1889498"/>
                <a:ext cx="2410403" cy="4356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8898F-948F-484A-B1E3-34327EB1A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75" y="1889498"/>
                <a:ext cx="2410403" cy="4356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A8316BE1-7BD4-41DB-B855-9AC83AD8B146}"/>
                  </a:ext>
                </a:extLst>
              </p:cNvPr>
              <p:cNvSpPr txBox="1"/>
              <p:nvPr/>
            </p:nvSpPr>
            <p:spPr>
              <a:xfrm>
                <a:off x="548989" y="1059783"/>
                <a:ext cx="2646237" cy="4356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8316BE1-7BD4-41DB-B855-9AC83AD8B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989" y="1059783"/>
                <a:ext cx="2646237" cy="4356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568475" y="230068"/>
                <a:ext cx="2628733" cy="4472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𝑧</m:t>
                          </m:r>
                        </m:e>
                      </m:rad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75" y="230068"/>
                <a:ext cx="2628733" cy="4472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6A0FB3E-CCCD-4A25-B6A5-84DF134E893C}"/>
              </a:ext>
            </a:extLst>
          </p:cNvPr>
          <p:cNvSpPr txBox="1"/>
          <p:nvPr/>
        </p:nvSpPr>
        <p:spPr>
          <a:xfrm>
            <a:off x="3998725" y="306192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AF9F7D5-4D1B-40E1-8128-245BEFBD05DC}"/>
              </a:ext>
            </a:extLst>
          </p:cNvPr>
          <p:cNvSpPr txBox="1"/>
          <p:nvPr/>
        </p:nvSpPr>
        <p:spPr>
          <a:xfrm>
            <a:off x="3988778" y="1907291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B2D5F7B-8BE3-4586-814F-C95DC3A78871}"/>
              </a:ext>
            </a:extLst>
          </p:cNvPr>
          <p:cNvSpPr txBox="1"/>
          <p:nvPr/>
        </p:nvSpPr>
        <p:spPr>
          <a:xfrm>
            <a:off x="3998723" y="2709274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D4761401-E0B9-4EC0-B14D-1551BAA275F6}"/>
              </a:ext>
            </a:extLst>
          </p:cNvPr>
          <p:cNvSpPr txBox="1"/>
          <p:nvPr/>
        </p:nvSpPr>
        <p:spPr>
          <a:xfrm>
            <a:off x="3988777" y="1095370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</p:spTree>
    <p:extLst>
      <p:ext uri="{BB962C8B-B14F-4D97-AF65-F5344CB8AC3E}">
        <p14:creationId xmlns:p14="http://schemas.microsoft.com/office/powerpoint/2010/main" val="140999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568BC6D9-2C6D-40FE-AF8E-8B6A937CDB9F}"/>
                  </a:ext>
                </a:extLst>
              </p:cNvPr>
              <p:cNvSpPr txBox="1"/>
              <p:nvPr/>
            </p:nvSpPr>
            <p:spPr>
              <a:xfrm>
                <a:off x="577240" y="3674290"/>
                <a:ext cx="149816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68BC6D9-2C6D-40FE-AF8E-8B6A937CD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40" y="3674290"/>
                <a:ext cx="1498167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E4FC3D2B-E0D3-4723-A175-273071E5CCAB}"/>
                  </a:ext>
                </a:extLst>
              </p:cNvPr>
              <p:cNvSpPr txBox="1"/>
              <p:nvPr/>
            </p:nvSpPr>
            <p:spPr>
              <a:xfrm>
                <a:off x="577240" y="4412616"/>
                <a:ext cx="167674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FC3D2B-E0D3-4723-A175-273071E5C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40" y="4412616"/>
                <a:ext cx="1676741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92E0E680-2B1B-479F-98F9-85E9677C0DDE}"/>
                  </a:ext>
                </a:extLst>
              </p:cNvPr>
              <p:cNvSpPr txBox="1"/>
              <p:nvPr/>
            </p:nvSpPr>
            <p:spPr>
              <a:xfrm>
                <a:off x="577237" y="2986234"/>
                <a:ext cx="131959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E0E680-2B1B-479F-98F9-85E9677C0D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37" y="2986234"/>
                <a:ext cx="1319592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C39046CB-35CC-4E10-9548-9FEDEEF7969A}"/>
                  </a:ext>
                </a:extLst>
              </p:cNvPr>
              <p:cNvSpPr txBox="1"/>
              <p:nvPr/>
            </p:nvSpPr>
            <p:spPr>
              <a:xfrm>
                <a:off x="577236" y="2272874"/>
                <a:ext cx="131779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9046CB-35CC-4E10-9548-9FEDEEF79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36" y="2272874"/>
                <a:ext cx="1317797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CD58898F-948F-484A-B1E3-34327EB1ACA2}"/>
                  </a:ext>
                </a:extLst>
              </p:cNvPr>
              <p:cNvSpPr txBox="1"/>
              <p:nvPr/>
            </p:nvSpPr>
            <p:spPr>
              <a:xfrm>
                <a:off x="577235" y="1584818"/>
                <a:ext cx="13160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8898F-948F-484A-B1E3-34327EB1A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35" y="1584818"/>
                <a:ext cx="1316001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A8316BE1-7BD4-41DB-B855-9AC83AD8B146}"/>
                  </a:ext>
                </a:extLst>
              </p:cNvPr>
              <p:cNvSpPr txBox="1"/>
              <p:nvPr/>
            </p:nvSpPr>
            <p:spPr>
              <a:xfrm>
                <a:off x="568476" y="854037"/>
                <a:ext cx="13160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8316BE1-7BD4-41DB-B855-9AC83AD8B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76" y="854037"/>
                <a:ext cx="1316001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568475" y="230068"/>
                <a:ext cx="13160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75" y="230068"/>
                <a:ext cx="1316001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431387F0-1543-447A-B9B2-38E87F1255A3}"/>
                  </a:ext>
                </a:extLst>
              </p:cNvPr>
              <p:cNvSpPr txBox="1"/>
              <p:nvPr/>
            </p:nvSpPr>
            <p:spPr>
              <a:xfrm>
                <a:off x="577240" y="5075706"/>
                <a:ext cx="167674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31387F0-1543-447A-B9B2-38E87F1255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40" y="5075706"/>
                <a:ext cx="1676741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6840626E-9021-4DEB-BD3D-DE99226F54F6}"/>
                  </a:ext>
                </a:extLst>
              </p:cNvPr>
              <p:cNvSpPr txBox="1"/>
              <p:nvPr/>
            </p:nvSpPr>
            <p:spPr>
              <a:xfrm>
                <a:off x="577240" y="5827315"/>
                <a:ext cx="194444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840626E-9021-4DEB-BD3D-DE99226F54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40" y="5827315"/>
                <a:ext cx="1944443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481ED8A-9A20-43F6-BDB2-24381D8689B6}"/>
              </a:ext>
            </a:extLst>
          </p:cNvPr>
          <p:cNvSpPr txBox="1"/>
          <p:nvPr/>
        </p:nvSpPr>
        <p:spPr>
          <a:xfrm>
            <a:off x="3081130" y="276375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30CC9DD-9536-496D-92CE-017435F47497}"/>
              </a:ext>
            </a:extLst>
          </p:cNvPr>
          <p:cNvSpPr txBox="1"/>
          <p:nvPr/>
        </p:nvSpPr>
        <p:spPr>
          <a:xfrm>
            <a:off x="3081123" y="5788295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344F785-3CA4-420E-8236-68EF87423E66}"/>
              </a:ext>
            </a:extLst>
          </p:cNvPr>
          <p:cNvSpPr txBox="1"/>
          <p:nvPr/>
        </p:nvSpPr>
        <p:spPr>
          <a:xfrm>
            <a:off x="3081128" y="1584818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0C99F86-95B3-40D9-829B-3F9A4D8384A2}"/>
              </a:ext>
            </a:extLst>
          </p:cNvPr>
          <p:cNvSpPr txBox="1"/>
          <p:nvPr/>
        </p:nvSpPr>
        <p:spPr>
          <a:xfrm>
            <a:off x="3081127" y="2272874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1C27755-6899-4CE8-B47C-17930A59338D}"/>
              </a:ext>
            </a:extLst>
          </p:cNvPr>
          <p:cNvSpPr txBox="1"/>
          <p:nvPr/>
        </p:nvSpPr>
        <p:spPr>
          <a:xfrm>
            <a:off x="3081126" y="2986234"/>
            <a:ext cx="194806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28E7AF4-F65F-4BAA-89F7-99F2D6E96100}"/>
              </a:ext>
            </a:extLst>
          </p:cNvPr>
          <p:cNvSpPr txBox="1"/>
          <p:nvPr/>
        </p:nvSpPr>
        <p:spPr>
          <a:xfrm>
            <a:off x="3081125" y="3674290"/>
            <a:ext cx="194806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0EFD0795-8475-4264-9912-5072C67DFB62}"/>
              </a:ext>
            </a:extLst>
          </p:cNvPr>
          <p:cNvSpPr txBox="1"/>
          <p:nvPr/>
        </p:nvSpPr>
        <p:spPr>
          <a:xfrm>
            <a:off x="3081124" y="4428004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56C7BECF-E48D-4391-8640-C4878E72E34F}"/>
              </a:ext>
            </a:extLst>
          </p:cNvPr>
          <p:cNvSpPr txBox="1"/>
          <p:nvPr/>
        </p:nvSpPr>
        <p:spPr>
          <a:xfrm>
            <a:off x="3081123" y="5075706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D241F941-030D-4290-8D50-A35021D8A083}"/>
              </a:ext>
            </a:extLst>
          </p:cNvPr>
          <p:cNvSpPr txBox="1"/>
          <p:nvPr/>
        </p:nvSpPr>
        <p:spPr>
          <a:xfrm>
            <a:off x="3071184" y="884814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3C434A6C-2D19-454A-940A-8F7DEA3A4B0C}"/>
              </a:ext>
            </a:extLst>
          </p:cNvPr>
          <p:cNvSpPr/>
          <p:nvPr/>
        </p:nvSpPr>
        <p:spPr>
          <a:xfrm>
            <a:off x="2943410" y="138477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="" xmlns:a16="http://schemas.microsoft.com/office/drawing/2014/main" id="{EB98EBD7-C250-4F57-8123-26DFB2698196}"/>
              </a:ext>
            </a:extLst>
          </p:cNvPr>
          <p:cNvSpPr/>
          <p:nvPr/>
        </p:nvSpPr>
        <p:spPr>
          <a:xfrm>
            <a:off x="2943410" y="807884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="" xmlns:a16="http://schemas.microsoft.com/office/drawing/2014/main" id="{DE9B027E-76C3-4980-AA29-0623F68F6E54}"/>
              </a:ext>
            </a:extLst>
          </p:cNvPr>
          <p:cNvSpPr/>
          <p:nvPr/>
        </p:nvSpPr>
        <p:spPr>
          <a:xfrm>
            <a:off x="2928728" y="1488029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="" xmlns:a16="http://schemas.microsoft.com/office/drawing/2014/main" id="{05FAA03A-1742-4738-842C-A0CCCE2F3807}"/>
              </a:ext>
            </a:extLst>
          </p:cNvPr>
          <p:cNvSpPr/>
          <p:nvPr/>
        </p:nvSpPr>
        <p:spPr>
          <a:xfrm>
            <a:off x="4089654" y="2206308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="" xmlns:a16="http://schemas.microsoft.com/office/drawing/2014/main" id="{447ECD4C-55F4-47D2-84B2-96B7C367DBFF}"/>
              </a:ext>
            </a:extLst>
          </p:cNvPr>
          <p:cNvSpPr/>
          <p:nvPr/>
        </p:nvSpPr>
        <p:spPr>
          <a:xfrm>
            <a:off x="2904419" y="2876089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2F0B2246-73F8-4B83-9296-129E37BC93B0}"/>
              </a:ext>
            </a:extLst>
          </p:cNvPr>
          <p:cNvSpPr/>
          <p:nvPr/>
        </p:nvSpPr>
        <p:spPr>
          <a:xfrm>
            <a:off x="4100361" y="3633566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="" xmlns:a16="http://schemas.microsoft.com/office/drawing/2014/main" id="{BCAAC762-B29D-4C6F-8A68-EDDF258204B6}"/>
              </a:ext>
            </a:extLst>
          </p:cNvPr>
          <p:cNvSpPr/>
          <p:nvPr/>
        </p:nvSpPr>
        <p:spPr>
          <a:xfrm>
            <a:off x="2904419" y="4304224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1AA939BB-D26A-41B0-BAEC-51C5052CA332}"/>
              </a:ext>
            </a:extLst>
          </p:cNvPr>
          <p:cNvSpPr/>
          <p:nvPr/>
        </p:nvSpPr>
        <p:spPr>
          <a:xfrm>
            <a:off x="2904420" y="5004228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C3476532-48DA-4D56-8A86-3FBF41531AC9}"/>
              </a:ext>
            </a:extLst>
          </p:cNvPr>
          <p:cNvSpPr/>
          <p:nvPr/>
        </p:nvSpPr>
        <p:spPr>
          <a:xfrm>
            <a:off x="2904421" y="5704232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3365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568BC6D9-2C6D-40FE-AF8E-8B6A937CDB9F}"/>
                  </a:ext>
                </a:extLst>
              </p:cNvPr>
              <p:cNvSpPr txBox="1"/>
              <p:nvPr/>
            </p:nvSpPr>
            <p:spPr>
              <a:xfrm>
                <a:off x="577240" y="4220937"/>
                <a:ext cx="368171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−4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.7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−4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.7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−4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.7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68BC6D9-2C6D-40FE-AF8E-8B6A937CD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40" y="4220937"/>
                <a:ext cx="3681714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E4FC3D2B-E0D3-4723-A175-273071E5CCAB}"/>
                  </a:ext>
                </a:extLst>
              </p:cNvPr>
              <p:cNvSpPr txBox="1"/>
              <p:nvPr/>
            </p:nvSpPr>
            <p:spPr>
              <a:xfrm>
                <a:off x="577240" y="4959263"/>
                <a:ext cx="2489079" cy="623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box>
                            <m:boxPr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box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box>
                            <m:boxPr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box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box>
                            <m:boxPr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box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FC3D2B-E0D3-4723-A175-273071E5C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40" y="4959263"/>
                <a:ext cx="2489079" cy="6237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92E0E680-2B1B-479F-98F9-85E9677C0DDE}"/>
                  </a:ext>
                </a:extLst>
              </p:cNvPr>
              <p:cNvSpPr txBox="1"/>
              <p:nvPr/>
            </p:nvSpPr>
            <p:spPr>
              <a:xfrm>
                <a:off x="577237" y="3532881"/>
                <a:ext cx="306135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E0E680-2B1B-479F-98F9-85E9677C0D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37" y="3532881"/>
                <a:ext cx="3061351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C39046CB-35CC-4E10-9548-9FEDEEF7969A}"/>
                  </a:ext>
                </a:extLst>
              </p:cNvPr>
              <p:cNvSpPr txBox="1"/>
              <p:nvPr/>
            </p:nvSpPr>
            <p:spPr>
              <a:xfrm>
                <a:off x="577236" y="2819521"/>
                <a:ext cx="2692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−3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9046CB-35CC-4E10-9548-9FEDEEF79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36" y="2819521"/>
                <a:ext cx="2692019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CD58898F-948F-484A-B1E3-34327EB1ACA2}"/>
                  </a:ext>
                </a:extLst>
              </p:cNvPr>
              <p:cNvSpPr txBox="1"/>
              <p:nvPr/>
            </p:nvSpPr>
            <p:spPr>
              <a:xfrm>
                <a:off x="577235" y="2131465"/>
                <a:ext cx="20582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8898F-948F-484A-B1E3-34327EB1A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35" y="2131465"/>
                <a:ext cx="2058256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A8316BE1-7BD4-41DB-B855-9AC83AD8B146}"/>
                  </a:ext>
                </a:extLst>
              </p:cNvPr>
              <p:cNvSpPr txBox="1"/>
              <p:nvPr/>
            </p:nvSpPr>
            <p:spPr>
              <a:xfrm>
                <a:off x="568476" y="854037"/>
                <a:ext cx="20582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8316BE1-7BD4-41DB-B855-9AC83AD8B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76" y="854037"/>
                <a:ext cx="2058256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568475" y="230068"/>
                <a:ext cx="186749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75" y="230068"/>
                <a:ext cx="1867499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D6D286B0-D00C-4743-A845-8A8AFC1C24F4}"/>
                  </a:ext>
                </a:extLst>
              </p:cNvPr>
              <p:cNvSpPr txBox="1"/>
              <p:nvPr/>
            </p:nvSpPr>
            <p:spPr>
              <a:xfrm>
                <a:off x="577240" y="5819829"/>
                <a:ext cx="2454326" cy="623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box>
                            <m:boxPr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box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box>
                            <m:boxPr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box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𝑧</m:t>
                          </m:r>
                        </m:e>
                        <m:sup>
                          <m:box>
                            <m:boxPr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kumimoji="0" lang="en-GB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box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6D286B0-D00C-4743-A845-8A8AFC1C24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40" y="5819829"/>
                <a:ext cx="2454326" cy="62376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6636DFC-CEB9-4DA1-8292-2C5763DF39CB}"/>
              </a:ext>
            </a:extLst>
          </p:cNvPr>
          <p:cNvSpPr txBox="1"/>
          <p:nvPr/>
        </p:nvSpPr>
        <p:spPr>
          <a:xfrm>
            <a:off x="4759959" y="230068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5755612-7BE1-4658-885D-FB4D9BE3A556}"/>
              </a:ext>
            </a:extLst>
          </p:cNvPr>
          <p:cNvSpPr txBox="1"/>
          <p:nvPr/>
        </p:nvSpPr>
        <p:spPr>
          <a:xfrm>
            <a:off x="4759957" y="2124914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7715E46-C0B6-47B5-84BB-B4D0FDF5C15E}"/>
              </a:ext>
            </a:extLst>
          </p:cNvPr>
          <p:cNvSpPr txBox="1"/>
          <p:nvPr/>
        </p:nvSpPr>
        <p:spPr>
          <a:xfrm>
            <a:off x="4759956" y="2832848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BA190811-05DC-44A9-A030-EF9E9945B60B}"/>
              </a:ext>
            </a:extLst>
          </p:cNvPr>
          <p:cNvSpPr txBox="1"/>
          <p:nvPr/>
        </p:nvSpPr>
        <p:spPr>
          <a:xfrm>
            <a:off x="4759955" y="3516391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6BAFF43-B17C-4F40-B489-78FB15B15551}"/>
              </a:ext>
            </a:extLst>
          </p:cNvPr>
          <p:cNvSpPr txBox="1"/>
          <p:nvPr/>
        </p:nvSpPr>
        <p:spPr>
          <a:xfrm>
            <a:off x="4759953" y="4275284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491550A6-CC72-4C63-809A-D77D5BD014DF}"/>
              </a:ext>
            </a:extLst>
          </p:cNvPr>
          <p:cNvSpPr txBox="1"/>
          <p:nvPr/>
        </p:nvSpPr>
        <p:spPr>
          <a:xfrm>
            <a:off x="4759953" y="5188699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FA96B3E-7AF2-4761-A7E5-F3E35E7A9F19}"/>
              </a:ext>
            </a:extLst>
          </p:cNvPr>
          <p:cNvSpPr txBox="1"/>
          <p:nvPr/>
        </p:nvSpPr>
        <p:spPr>
          <a:xfrm>
            <a:off x="4750012" y="5931654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D877F83E-7247-46A7-A61A-D985198832EB}"/>
              </a:ext>
            </a:extLst>
          </p:cNvPr>
          <p:cNvSpPr txBox="1"/>
          <p:nvPr/>
        </p:nvSpPr>
        <p:spPr>
          <a:xfrm>
            <a:off x="4750013" y="858385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7" name="Oval 26">
            <a:extLst>
              <a:ext uri="{FF2B5EF4-FFF2-40B4-BE49-F238E27FC236}">
                <a16:creationId xmlns="" xmlns:a16="http://schemas.microsoft.com/office/drawing/2014/main" id="{0910D5B2-3532-46D5-A925-A3068B3FA011}"/>
              </a:ext>
            </a:extLst>
          </p:cNvPr>
          <p:cNvSpPr/>
          <p:nvPr/>
        </p:nvSpPr>
        <p:spPr>
          <a:xfrm>
            <a:off x="5816690" y="132993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="" xmlns:a16="http://schemas.microsoft.com/office/drawing/2014/main" id="{AE248E8B-228B-4D06-8800-D24F7C85C878}"/>
              </a:ext>
            </a:extLst>
          </p:cNvPr>
          <p:cNvSpPr/>
          <p:nvPr/>
        </p:nvSpPr>
        <p:spPr>
          <a:xfrm>
            <a:off x="4569202" y="776035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="" xmlns:a16="http://schemas.microsoft.com/office/drawing/2014/main" id="{037F763C-5B88-462F-B8D0-A9A69586320C}"/>
              </a:ext>
            </a:extLst>
          </p:cNvPr>
          <p:cNvSpPr/>
          <p:nvPr/>
        </p:nvSpPr>
        <p:spPr>
          <a:xfrm>
            <a:off x="5752867" y="2041462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C5C0F977-E4AD-42AF-A874-41DDC1DEB5B9}"/>
              </a:ext>
            </a:extLst>
          </p:cNvPr>
          <p:cNvSpPr/>
          <p:nvPr/>
        </p:nvSpPr>
        <p:spPr>
          <a:xfrm>
            <a:off x="5762808" y="2738007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="" xmlns:a16="http://schemas.microsoft.com/office/drawing/2014/main" id="{3BBD394F-6AF9-4139-92E6-7A17557B467E}"/>
              </a:ext>
            </a:extLst>
          </p:cNvPr>
          <p:cNvSpPr/>
          <p:nvPr/>
        </p:nvSpPr>
        <p:spPr>
          <a:xfrm>
            <a:off x="4569203" y="3459207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3B67E6A1-7425-4A8E-B05F-80CE1081E6D6}"/>
              </a:ext>
            </a:extLst>
          </p:cNvPr>
          <p:cNvSpPr/>
          <p:nvPr/>
        </p:nvSpPr>
        <p:spPr>
          <a:xfrm>
            <a:off x="4594195" y="4176782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AB7685F3-B0EA-489E-B73C-A60013181DBC}"/>
              </a:ext>
            </a:extLst>
          </p:cNvPr>
          <p:cNvSpPr/>
          <p:nvPr/>
        </p:nvSpPr>
        <p:spPr>
          <a:xfrm>
            <a:off x="4572000" y="5137310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52112447-0908-4AD2-8CC2-9C7391015404}"/>
              </a:ext>
            </a:extLst>
          </p:cNvPr>
          <p:cNvSpPr/>
          <p:nvPr/>
        </p:nvSpPr>
        <p:spPr>
          <a:xfrm>
            <a:off x="5762808" y="5832673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="" xmlns:a16="http://schemas.microsoft.com/office/drawing/2014/main" id="{CCFAE242-C496-4AA0-B4F8-6AB8ED6273FF}"/>
                  </a:ext>
                </a:extLst>
              </p:cNvPr>
              <p:cNvSpPr txBox="1"/>
              <p:nvPr/>
            </p:nvSpPr>
            <p:spPr>
              <a:xfrm>
                <a:off x="579303" y="1552985"/>
                <a:ext cx="20582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𝑧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CFAE242-C496-4AA0-B4F8-6AB8ED6273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303" y="1552985"/>
                <a:ext cx="2058256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0FF7FE40-E0A0-4FF6-B792-8DAC312B7649}"/>
              </a:ext>
            </a:extLst>
          </p:cNvPr>
          <p:cNvSpPr txBox="1"/>
          <p:nvPr/>
        </p:nvSpPr>
        <p:spPr>
          <a:xfrm>
            <a:off x="4760840" y="1557333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BBB6440D-E9A6-4549-A162-72C6F4CCD5F5}"/>
              </a:ext>
            </a:extLst>
          </p:cNvPr>
          <p:cNvSpPr/>
          <p:nvPr/>
        </p:nvSpPr>
        <p:spPr>
          <a:xfrm>
            <a:off x="5762808" y="1438002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1768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C39046CB-35CC-4E10-9548-9FEDEEF7969A}"/>
                  </a:ext>
                </a:extLst>
              </p:cNvPr>
              <p:cNvSpPr txBox="1"/>
              <p:nvPr/>
            </p:nvSpPr>
            <p:spPr>
              <a:xfrm>
                <a:off x="594475" y="2709274"/>
                <a:ext cx="2350515" cy="4356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9046CB-35CC-4E10-9548-9FEDEEF79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475" y="2709274"/>
                <a:ext cx="2350515" cy="4356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CD58898F-948F-484A-B1E3-34327EB1ACA2}"/>
                  </a:ext>
                </a:extLst>
              </p:cNvPr>
              <p:cNvSpPr txBox="1"/>
              <p:nvPr/>
            </p:nvSpPr>
            <p:spPr>
              <a:xfrm>
                <a:off x="568475" y="1889498"/>
                <a:ext cx="2410403" cy="4356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58898F-948F-484A-B1E3-34327EB1A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75" y="1889498"/>
                <a:ext cx="2410403" cy="4356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A8316BE1-7BD4-41DB-B855-9AC83AD8B146}"/>
                  </a:ext>
                </a:extLst>
              </p:cNvPr>
              <p:cNvSpPr txBox="1"/>
              <p:nvPr/>
            </p:nvSpPr>
            <p:spPr>
              <a:xfrm>
                <a:off x="548989" y="1059783"/>
                <a:ext cx="2646237" cy="4356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8316BE1-7BD4-41DB-B855-9AC83AD8B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989" y="1059783"/>
                <a:ext cx="2646237" cy="4356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568475" y="230068"/>
                <a:ext cx="2628733" cy="4472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𝑧</m:t>
                          </m:r>
                        </m:e>
                      </m:rad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75" y="230068"/>
                <a:ext cx="2628733" cy="4472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6A0FB3E-CCCD-4A25-B6A5-84DF134E893C}"/>
              </a:ext>
            </a:extLst>
          </p:cNvPr>
          <p:cNvSpPr txBox="1"/>
          <p:nvPr/>
        </p:nvSpPr>
        <p:spPr>
          <a:xfrm>
            <a:off x="3998725" y="306192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AF9F7D5-4D1B-40E1-8128-245BEFBD05DC}"/>
              </a:ext>
            </a:extLst>
          </p:cNvPr>
          <p:cNvSpPr txBox="1"/>
          <p:nvPr/>
        </p:nvSpPr>
        <p:spPr>
          <a:xfrm>
            <a:off x="3988778" y="1907291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B2D5F7B-8BE3-4586-814F-C95DC3A78871}"/>
              </a:ext>
            </a:extLst>
          </p:cNvPr>
          <p:cNvSpPr txBox="1"/>
          <p:nvPr/>
        </p:nvSpPr>
        <p:spPr>
          <a:xfrm>
            <a:off x="3998723" y="2709274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D4761401-E0B9-4EC0-B14D-1551BAA275F6}"/>
              </a:ext>
            </a:extLst>
          </p:cNvPr>
          <p:cNvSpPr txBox="1"/>
          <p:nvPr/>
        </p:nvSpPr>
        <p:spPr>
          <a:xfrm>
            <a:off x="3988777" y="1095370"/>
            <a:ext cx="1948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D7D1A24E-FB27-4B95-9E41-D9B7DEBC332A}"/>
              </a:ext>
            </a:extLst>
          </p:cNvPr>
          <p:cNvSpPr/>
          <p:nvPr/>
        </p:nvSpPr>
        <p:spPr>
          <a:xfrm>
            <a:off x="5055455" y="2591001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2B237433-FAF1-4D33-A8D8-6BC159B054EE}"/>
              </a:ext>
            </a:extLst>
          </p:cNvPr>
          <p:cNvSpPr/>
          <p:nvPr/>
        </p:nvSpPr>
        <p:spPr>
          <a:xfrm>
            <a:off x="5065401" y="1844429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73F5754F-C06B-4442-9BCA-2EBF323C6F9C}"/>
              </a:ext>
            </a:extLst>
          </p:cNvPr>
          <p:cNvSpPr/>
          <p:nvPr/>
        </p:nvSpPr>
        <p:spPr>
          <a:xfrm>
            <a:off x="3843009" y="1018440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D9253DD0-DD4A-4769-964C-F22C9165D40F}"/>
              </a:ext>
            </a:extLst>
          </p:cNvPr>
          <p:cNvSpPr/>
          <p:nvPr/>
        </p:nvSpPr>
        <p:spPr>
          <a:xfrm>
            <a:off x="5015948" y="217891"/>
            <a:ext cx="881391" cy="5539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343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C079DE58-40E9-412E-AE9A-9B001DA8A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415" y="165528"/>
            <a:ext cx="551089" cy="5510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="" xmlns:a16="http://schemas.microsoft.com/office/drawing/2014/main" id="{AA301B09-E658-42C5-9914-6F7BE834FF89}"/>
                  </a:ext>
                </a:extLst>
              </p:cNvPr>
              <p:cNvSpPr/>
              <p:nvPr/>
            </p:nvSpPr>
            <p:spPr>
              <a:xfrm>
                <a:off x="380595" y="1286326"/>
                <a:ext cx="150220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6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+6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A301B09-E658-42C5-9914-6F7BE834FF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95" y="1286326"/>
                <a:ext cx="1502206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="" xmlns:a16="http://schemas.microsoft.com/office/drawing/2014/main" id="{2FCF8B40-9208-4E74-B5AD-31CA3B2D2F47}"/>
                  </a:ext>
                </a:extLst>
              </p:cNvPr>
              <p:cNvSpPr/>
              <p:nvPr/>
            </p:nvSpPr>
            <p:spPr>
              <a:xfrm>
                <a:off x="380595" y="2288996"/>
                <a:ext cx="19070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−27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FCF8B40-9208-4E74-B5AD-31CA3B2D2F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95" y="2288996"/>
                <a:ext cx="190706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="" xmlns:a16="http://schemas.microsoft.com/office/drawing/2014/main" id="{F17351C6-E4E2-4419-8E58-45733B8C8175}"/>
                  </a:ext>
                </a:extLst>
              </p:cNvPr>
              <p:cNvSpPr/>
              <p:nvPr/>
            </p:nvSpPr>
            <p:spPr>
              <a:xfrm>
                <a:off x="380595" y="3291666"/>
                <a:ext cx="207422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13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−27</m:t>
                      </m:r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17351C6-E4E2-4419-8E58-45733B8C81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95" y="3291666"/>
                <a:ext cx="207422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="" xmlns:a16="http://schemas.microsoft.com/office/drawing/2014/main" id="{12EC007C-E158-455A-B780-81B7CE43A57B}"/>
                  </a:ext>
                </a:extLst>
              </p:cNvPr>
              <p:cNvSpPr/>
              <p:nvPr/>
            </p:nvSpPr>
            <p:spPr>
              <a:xfrm>
                <a:off x="380595" y="4294336"/>
                <a:ext cx="243214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13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−27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2EC007C-E158-455A-B780-81B7CE43A5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95" y="4294336"/>
                <a:ext cx="2432141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="" xmlns:a16="http://schemas.microsoft.com/office/drawing/2014/main" id="{85E8D8CF-8EB6-4997-AF87-D7F3A60F609C}"/>
                  </a:ext>
                </a:extLst>
              </p:cNvPr>
              <p:cNvSpPr/>
              <p:nvPr/>
            </p:nvSpPr>
            <p:spPr>
              <a:xfrm>
                <a:off x="380595" y="5297006"/>
                <a:ext cx="2378728" cy="5280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13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−27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</m:rad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5E8D8CF-8EB6-4997-AF87-D7F3A60F60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95" y="5297006"/>
                <a:ext cx="2378728" cy="5280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1EDB11F-80ED-47EB-9BC2-52E0CDD10CB4}"/>
              </a:ext>
            </a:extLst>
          </p:cNvPr>
          <p:cNvSpPr txBox="1"/>
          <p:nvPr/>
        </p:nvSpPr>
        <p:spPr>
          <a:xfrm>
            <a:off x="3730368" y="1347881"/>
            <a:ext cx="274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38258B2C-2D6F-4592-B2E9-EE8C8C544F13}"/>
              </a:ext>
            </a:extLst>
          </p:cNvPr>
          <p:cNvSpPr txBox="1"/>
          <p:nvPr/>
        </p:nvSpPr>
        <p:spPr>
          <a:xfrm>
            <a:off x="3730368" y="2374367"/>
            <a:ext cx="274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67C5B9EF-12E7-43F7-9546-D7040A5A2187}"/>
              </a:ext>
            </a:extLst>
          </p:cNvPr>
          <p:cNvSpPr txBox="1"/>
          <p:nvPr/>
        </p:nvSpPr>
        <p:spPr>
          <a:xfrm>
            <a:off x="3730368" y="3291666"/>
            <a:ext cx="274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2CCFB86A-98B8-4156-8C3F-7439A1A5A98D}"/>
              </a:ext>
            </a:extLst>
          </p:cNvPr>
          <p:cNvSpPr txBox="1"/>
          <p:nvPr/>
        </p:nvSpPr>
        <p:spPr>
          <a:xfrm>
            <a:off x="3730368" y="4325113"/>
            <a:ext cx="274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99D9781A-542B-44D8-9EFF-C317D9CC1ECA}"/>
              </a:ext>
            </a:extLst>
          </p:cNvPr>
          <p:cNvSpPr txBox="1"/>
          <p:nvPr/>
        </p:nvSpPr>
        <p:spPr>
          <a:xfrm>
            <a:off x="3730368" y="5279286"/>
            <a:ext cx="274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A6968F59-73AF-4EE1-B7E3-275C27E49647}"/>
              </a:ext>
            </a:extLst>
          </p:cNvPr>
          <p:cNvSpPr txBox="1"/>
          <p:nvPr/>
        </p:nvSpPr>
        <p:spPr>
          <a:xfrm>
            <a:off x="380595" y="210241"/>
            <a:ext cx="8114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</a:t>
            </a: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Turn: In your books copy and complete the following:  </a:t>
            </a:r>
            <a:r>
              <a:rPr kumimoji="0" lang="en-GB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536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A6968F59-73AF-4EE1-B7E3-275C27E49647}"/>
              </a:ext>
            </a:extLst>
          </p:cNvPr>
          <p:cNvSpPr txBox="1"/>
          <p:nvPr/>
        </p:nvSpPr>
        <p:spPr>
          <a:xfrm>
            <a:off x="380595" y="210241"/>
            <a:ext cx="2701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</a:t>
            </a:r>
            <a:r>
              <a:rPr kumimoji="0" lang="en-GB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your work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="" xmlns:a16="http://schemas.microsoft.com/office/drawing/2014/main" id="{AA301B09-E658-42C5-9914-6F7BE834FF89}"/>
                  </a:ext>
                </a:extLst>
              </p:cNvPr>
              <p:cNvSpPr/>
              <p:nvPr/>
            </p:nvSpPr>
            <p:spPr>
              <a:xfrm>
                <a:off x="380595" y="1286326"/>
                <a:ext cx="150220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6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+6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A301B09-E658-42C5-9914-6F7BE834FF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95" y="1286326"/>
                <a:ext cx="1502206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="" xmlns:a16="http://schemas.microsoft.com/office/drawing/2014/main" id="{2FCF8B40-9208-4E74-B5AD-31CA3B2D2F47}"/>
                  </a:ext>
                </a:extLst>
              </p:cNvPr>
              <p:cNvSpPr/>
              <p:nvPr/>
            </p:nvSpPr>
            <p:spPr>
              <a:xfrm>
                <a:off x="380595" y="2288996"/>
                <a:ext cx="19070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−27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FCF8B40-9208-4E74-B5AD-31CA3B2D2F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95" y="2288996"/>
                <a:ext cx="190706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="" xmlns:a16="http://schemas.microsoft.com/office/drawing/2014/main" id="{F17351C6-E4E2-4419-8E58-45733B8C8175}"/>
                  </a:ext>
                </a:extLst>
              </p:cNvPr>
              <p:cNvSpPr/>
              <p:nvPr/>
            </p:nvSpPr>
            <p:spPr>
              <a:xfrm>
                <a:off x="380595" y="3291666"/>
                <a:ext cx="207422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13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−27</m:t>
                      </m:r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17351C6-E4E2-4419-8E58-45733B8C81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95" y="3291666"/>
                <a:ext cx="207422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="" xmlns:a16="http://schemas.microsoft.com/office/drawing/2014/main" id="{12EC007C-E158-455A-B780-81B7CE43A57B}"/>
                  </a:ext>
                </a:extLst>
              </p:cNvPr>
              <p:cNvSpPr/>
              <p:nvPr/>
            </p:nvSpPr>
            <p:spPr>
              <a:xfrm>
                <a:off x="380595" y="4294336"/>
                <a:ext cx="243214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13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−27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2EC007C-E158-455A-B780-81B7CE43A5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95" y="4294336"/>
                <a:ext cx="2432141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="" xmlns:a16="http://schemas.microsoft.com/office/drawing/2014/main" id="{85E8D8CF-8EB6-4997-AF87-D7F3A60F609C}"/>
                  </a:ext>
                </a:extLst>
              </p:cNvPr>
              <p:cNvSpPr/>
              <p:nvPr/>
            </p:nvSpPr>
            <p:spPr>
              <a:xfrm>
                <a:off x="380595" y="5297006"/>
                <a:ext cx="2378728" cy="5280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13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−27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</m:rad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5E8D8CF-8EB6-4997-AF87-D7F3A60F60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95" y="5297006"/>
                <a:ext cx="2378728" cy="5280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1EDB11F-80ED-47EB-9BC2-52E0CDD10CB4}"/>
              </a:ext>
            </a:extLst>
          </p:cNvPr>
          <p:cNvSpPr txBox="1"/>
          <p:nvPr/>
        </p:nvSpPr>
        <p:spPr>
          <a:xfrm>
            <a:off x="3730368" y="1347881"/>
            <a:ext cx="274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38258B2C-2D6F-4592-B2E9-EE8C8C544F13}"/>
              </a:ext>
            </a:extLst>
          </p:cNvPr>
          <p:cNvSpPr txBox="1"/>
          <p:nvPr/>
        </p:nvSpPr>
        <p:spPr>
          <a:xfrm>
            <a:off x="3730368" y="2374367"/>
            <a:ext cx="274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67C5B9EF-12E7-43F7-9546-D7040A5A2187}"/>
              </a:ext>
            </a:extLst>
          </p:cNvPr>
          <p:cNvSpPr txBox="1"/>
          <p:nvPr/>
        </p:nvSpPr>
        <p:spPr>
          <a:xfrm>
            <a:off x="3730368" y="3291666"/>
            <a:ext cx="274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2CCFB86A-98B8-4156-8C3F-7439A1A5A98D}"/>
              </a:ext>
            </a:extLst>
          </p:cNvPr>
          <p:cNvSpPr txBox="1"/>
          <p:nvPr/>
        </p:nvSpPr>
        <p:spPr>
          <a:xfrm>
            <a:off x="3730368" y="4325113"/>
            <a:ext cx="274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99D9781A-542B-44D8-9EFF-C317D9CC1ECA}"/>
              </a:ext>
            </a:extLst>
          </p:cNvPr>
          <p:cNvSpPr txBox="1"/>
          <p:nvPr/>
        </p:nvSpPr>
        <p:spPr>
          <a:xfrm>
            <a:off x="3730368" y="5279286"/>
            <a:ext cx="274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    /     Unlike</a:t>
            </a:r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78589E82-6239-403F-AB74-403A1585E1A8}"/>
              </a:ext>
            </a:extLst>
          </p:cNvPr>
          <p:cNvSpPr/>
          <p:nvPr/>
        </p:nvSpPr>
        <p:spPr>
          <a:xfrm>
            <a:off x="5039140" y="1253502"/>
            <a:ext cx="884582" cy="6659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8786049B-9AD7-4937-AA8A-E13465FEF842}"/>
              </a:ext>
            </a:extLst>
          </p:cNvPr>
          <p:cNvSpPr/>
          <p:nvPr/>
        </p:nvSpPr>
        <p:spPr>
          <a:xfrm>
            <a:off x="3599625" y="2222966"/>
            <a:ext cx="884582" cy="6659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94B6818B-807F-4996-8534-267AFA2BADF6}"/>
              </a:ext>
            </a:extLst>
          </p:cNvPr>
          <p:cNvSpPr/>
          <p:nvPr/>
        </p:nvSpPr>
        <p:spPr>
          <a:xfrm>
            <a:off x="5039140" y="3167011"/>
            <a:ext cx="884582" cy="6659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4E3253C5-BEBA-4474-8CA8-FEFB2746849C}"/>
              </a:ext>
            </a:extLst>
          </p:cNvPr>
          <p:cNvSpPr/>
          <p:nvPr/>
        </p:nvSpPr>
        <p:spPr>
          <a:xfrm>
            <a:off x="5039140" y="4208965"/>
            <a:ext cx="884582" cy="6659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9D7DBDD3-C020-40E5-86B2-9FA7526FE5F6}"/>
              </a:ext>
            </a:extLst>
          </p:cNvPr>
          <p:cNvSpPr/>
          <p:nvPr/>
        </p:nvSpPr>
        <p:spPr>
          <a:xfrm>
            <a:off x="3571463" y="5189557"/>
            <a:ext cx="884582" cy="6659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2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"/>
          <p:cNvSpPr txBox="1">
            <a:spLocks noChangeArrowheads="1"/>
          </p:cNvSpPr>
          <p:nvPr/>
        </p:nvSpPr>
        <p:spPr bwMode="auto">
          <a:xfrm>
            <a:off x="2195736" y="262937"/>
            <a:ext cx="4656210" cy="64633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spcBef>
                <a:spcPct val="0"/>
              </a:spcBef>
              <a:buFontTx/>
              <a:buNone/>
            </a:pPr>
            <a:r>
              <a:rPr lang="en-US" altLang="zh-CN" sz="3600" dirty="0" smtClean="0">
                <a:solidFill>
                  <a:srgbClr val="000000"/>
                </a:solidFill>
                <a:latin typeface="Arial"/>
              </a:rPr>
              <a:t>Collecting </a:t>
            </a:r>
            <a:r>
              <a:rPr lang="en-US" altLang="zh-CN" sz="3600" dirty="0" smtClean="0">
                <a:solidFill>
                  <a:srgbClr val="000000"/>
                </a:solidFill>
                <a:latin typeface="Arial"/>
              </a:rPr>
              <a:t>‘like’ terms</a:t>
            </a:r>
            <a:endParaRPr lang="zh-CN" altLang="en-US" sz="3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7976" y="4509120"/>
            <a:ext cx="74427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2800" dirty="0" smtClean="0">
                <a:solidFill>
                  <a:srgbClr val="000000"/>
                </a:solidFill>
              </a:rPr>
              <a:t>Algebraic expressions can be simplified by collecting like terms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0622" y="1683488"/>
            <a:ext cx="74427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2800" dirty="0">
                <a:solidFill>
                  <a:srgbClr val="000000"/>
                </a:solidFill>
              </a:rPr>
              <a:t>"</a:t>
            </a:r>
            <a:r>
              <a:rPr lang="en-GB" sz="2800" b="1" dirty="0">
                <a:solidFill>
                  <a:srgbClr val="000000"/>
                </a:solidFill>
              </a:rPr>
              <a:t>Like terms</a:t>
            </a:r>
            <a:r>
              <a:rPr lang="en-GB" sz="2800" dirty="0">
                <a:solidFill>
                  <a:srgbClr val="000000"/>
                </a:solidFill>
              </a:rPr>
              <a:t>" are </a:t>
            </a:r>
            <a:r>
              <a:rPr lang="en-GB" sz="2800" b="1" dirty="0">
                <a:solidFill>
                  <a:srgbClr val="000000"/>
                </a:solidFill>
              </a:rPr>
              <a:t>terms</a:t>
            </a:r>
            <a:r>
              <a:rPr lang="en-GB" sz="2800" dirty="0">
                <a:solidFill>
                  <a:srgbClr val="000000"/>
                </a:solidFill>
              </a:rPr>
              <a:t> whose variables </a:t>
            </a:r>
            <a:endParaRPr lang="en-GB" sz="2800" dirty="0" smtClean="0">
              <a:solidFill>
                <a:srgbClr val="000000"/>
              </a:solidFill>
            </a:endParaRPr>
          </a:p>
          <a:p>
            <a:pPr defTabSz="914400"/>
            <a:r>
              <a:rPr lang="en-GB" sz="2800" dirty="0" smtClean="0">
                <a:solidFill>
                  <a:srgbClr val="000000"/>
                </a:solidFill>
              </a:rPr>
              <a:t>(</a:t>
            </a:r>
            <a:r>
              <a:rPr lang="en-GB" sz="2800" dirty="0">
                <a:solidFill>
                  <a:srgbClr val="000000"/>
                </a:solidFill>
              </a:rPr>
              <a:t>and their </a:t>
            </a:r>
            <a:r>
              <a:rPr lang="en-GB" sz="2800" dirty="0" smtClean="0">
                <a:solidFill>
                  <a:srgbClr val="000000"/>
                </a:solidFill>
              </a:rPr>
              <a:t>powers </a:t>
            </a:r>
            <a:r>
              <a:rPr lang="en-GB" sz="2800" dirty="0">
                <a:solidFill>
                  <a:srgbClr val="000000"/>
                </a:solidFill>
              </a:rPr>
              <a:t>such as the 2 in x</a:t>
            </a:r>
            <a:r>
              <a:rPr lang="en-GB" sz="2800" baseline="30000" dirty="0">
                <a:solidFill>
                  <a:srgbClr val="000000"/>
                </a:solidFill>
              </a:rPr>
              <a:t>2</a:t>
            </a:r>
            <a:r>
              <a:rPr lang="en-GB" sz="2800" dirty="0">
                <a:solidFill>
                  <a:srgbClr val="000000"/>
                </a:solidFill>
              </a:rPr>
              <a:t>) are the same</a:t>
            </a:r>
            <a:r>
              <a:rPr lang="en-GB" sz="2800" dirty="0" smtClean="0">
                <a:solidFill>
                  <a:srgbClr val="000000"/>
                </a:solidFill>
              </a:rPr>
              <a:t>. </a:t>
            </a:r>
          </a:p>
          <a:p>
            <a:pPr defTabSz="914400"/>
            <a:endParaRPr lang="en-GB" sz="2800" dirty="0">
              <a:solidFill>
                <a:srgbClr val="000000"/>
              </a:solidFill>
            </a:endParaRPr>
          </a:p>
          <a:p>
            <a:pPr defTabSz="914400"/>
            <a:r>
              <a:rPr lang="en-GB" sz="2800" dirty="0" smtClean="0">
                <a:solidFill>
                  <a:srgbClr val="000000"/>
                </a:solidFill>
              </a:rPr>
              <a:t>The </a:t>
            </a:r>
            <a:r>
              <a:rPr lang="en-GB" sz="2800" b="1" dirty="0" smtClean="0">
                <a:solidFill>
                  <a:srgbClr val="000000"/>
                </a:solidFill>
              </a:rPr>
              <a:t>coefficients</a:t>
            </a:r>
            <a:r>
              <a:rPr lang="en-GB" sz="2800" dirty="0" smtClean="0">
                <a:solidFill>
                  <a:srgbClr val="000000"/>
                </a:solidFill>
              </a:rPr>
              <a:t> may be different.</a:t>
            </a:r>
          </a:p>
          <a:p>
            <a:pPr defTabSz="914400"/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72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948" y="198472"/>
            <a:ext cx="6760774" cy="792088"/>
          </a:xfrm>
        </p:spPr>
        <p:txBody>
          <a:bodyPr/>
          <a:lstStyle/>
          <a:p>
            <a:pPr algn="l"/>
            <a:r>
              <a:rPr lang="en-GB" dirty="0" smtClean="0"/>
              <a:t>Simplify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294044" y="4365523"/>
            <a:ext cx="408039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702083" y="4365523"/>
            <a:ext cx="408039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926200" y="4365523"/>
            <a:ext cx="408039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4518161" y="4365523"/>
            <a:ext cx="408039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110122" y="4365523"/>
            <a:ext cx="408039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617407" y="2679905"/>
            <a:ext cx="32303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914400"/>
            <a:r>
              <a:rPr lang="en-GB" altLang="en-US" sz="2800" dirty="0">
                <a:solidFill>
                  <a:srgbClr val="000000"/>
                </a:solidFill>
                <a:latin typeface="Arial" pitchFamily="34" charset="0"/>
              </a:rPr>
              <a:t>a + a + a + a + </a:t>
            </a:r>
            <a:r>
              <a:rPr lang="en-GB" altLang="en-US" sz="2800" dirty="0" smtClean="0">
                <a:solidFill>
                  <a:srgbClr val="000000"/>
                </a:solidFill>
                <a:latin typeface="Arial" pitchFamily="34" charset="0"/>
              </a:rPr>
              <a:t>a = </a:t>
            </a:r>
            <a:endParaRPr lang="en-GB" altLang="en-US" sz="28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847779" y="2679905"/>
            <a:ext cx="5854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914400"/>
            <a:r>
              <a:rPr lang="en-GB" altLang="en-US" sz="2800" dirty="0">
                <a:solidFill>
                  <a:srgbClr val="FF0000"/>
                </a:solidFill>
                <a:latin typeface="Arial" pitchFamily="34" charset="0"/>
              </a:rPr>
              <a:t>5a</a:t>
            </a:r>
          </a:p>
        </p:txBody>
      </p:sp>
      <p:sp>
        <p:nvSpPr>
          <p:cNvPr id="10" name="Right Brace 9"/>
          <p:cNvSpPr/>
          <p:nvPr/>
        </p:nvSpPr>
        <p:spPr>
          <a:xfrm rot="5400000">
            <a:off x="4166776" y="3964859"/>
            <a:ext cx="294730" cy="2040195"/>
          </a:xfrm>
          <a:prstGeom prst="rightBrac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4021432" y="5349363"/>
            <a:ext cx="5854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914400"/>
            <a:r>
              <a:rPr lang="en-GB" altLang="en-US" sz="2800" dirty="0">
                <a:solidFill>
                  <a:srgbClr val="FF0000"/>
                </a:solidFill>
                <a:latin typeface="Arial" pitchFamily="34" charset="0"/>
              </a:rPr>
              <a:t>5a</a:t>
            </a:r>
          </a:p>
        </p:txBody>
      </p:sp>
    </p:spTree>
    <p:extLst>
      <p:ext uri="{BB962C8B-B14F-4D97-AF65-F5344CB8AC3E}">
        <p14:creationId xmlns:p14="http://schemas.microsoft.com/office/powerpoint/2010/main" val="382440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utoUpdateAnimBg="0"/>
      <p:bldP spid="9" grpId="0" autoUpdateAnimBg="0"/>
      <p:bldP spid="10" grpId="0" animBg="1"/>
      <p:bldP spid="12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142" y="188640"/>
            <a:ext cx="8613058" cy="792088"/>
          </a:xfrm>
        </p:spPr>
        <p:txBody>
          <a:bodyPr/>
          <a:lstStyle/>
          <a:p>
            <a:pPr algn="l"/>
            <a:r>
              <a:rPr lang="en-GB" dirty="0" smtClean="0"/>
              <a:t>And another…</a:t>
            </a:r>
            <a:endParaRPr lang="en-GB" dirty="0"/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2923100" y="2261473"/>
            <a:ext cx="23503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914400"/>
            <a:r>
              <a:rPr lang="en-GB" altLang="en-US" sz="2800" dirty="0">
                <a:solidFill>
                  <a:srgbClr val="000000"/>
                </a:solidFill>
                <a:latin typeface="Arial" pitchFamily="34" charset="0"/>
              </a:rPr>
              <a:t>3c + 2c + </a:t>
            </a:r>
            <a:r>
              <a:rPr lang="en-GB" altLang="en-US" sz="2800" dirty="0" smtClean="0">
                <a:solidFill>
                  <a:srgbClr val="000000"/>
                </a:solidFill>
                <a:latin typeface="Arial" pitchFamily="34" charset="0"/>
              </a:rPr>
              <a:t>c = </a:t>
            </a:r>
            <a:endParaRPr lang="en-GB" altLang="en-US" sz="28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334239" y="2261473"/>
            <a:ext cx="5645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914400"/>
            <a:r>
              <a:rPr lang="en-GB" altLang="en-US" sz="2800" dirty="0">
                <a:solidFill>
                  <a:srgbClr val="FF0000"/>
                </a:solidFill>
                <a:latin typeface="Arial" pitchFamily="34" charset="0"/>
              </a:rPr>
              <a:t>6c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26513" y="4208206"/>
            <a:ext cx="1199536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3c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4226049" y="4208206"/>
            <a:ext cx="776748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2c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002797" y="4208206"/>
            <a:ext cx="447368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</a:t>
            </a:r>
            <a:endParaRPr lang="en-GB" dirty="0"/>
          </a:p>
        </p:txBody>
      </p:sp>
      <p:sp>
        <p:nvSpPr>
          <p:cNvPr id="8" name="Right Brace 7"/>
          <p:cNvSpPr/>
          <p:nvPr/>
        </p:nvSpPr>
        <p:spPr>
          <a:xfrm rot="5400000">
            <a:off x="4090974" y="3773131"/>
            <a:ext cx="294730" cy="2423652"/>
          </a:xfrm>
          <a:prstGeom prst="rightBrac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956050" y="5363551"/>
            <a:ext cx="5645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914400"/>
            <a:r>
              <a:rPr lang="en-GB" altLang="en-US" sz="2800" dirty="0">
                <a:solidFill>
                  <a:srgbClr val="FF0000"/>
                </a:solidFill>
                <a:latin typeface="Arial" pitchFamily="34" charset="0"/>
              </a:rPr>
              <a:t>6c</a:t>
            </a:r>
          </a:p>
        </p:txBody>
      </p:sp>
    </p:spTree>
    <p:extLst>
      <p:ext uri="{BB962C8B-B14F-4D97-AF65-F5344CB8AC3E}">
        <p14:creationId xmlns:p14="http://schemas.microsoft.com/office/powerpoint/2010/main" val="299564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  <p:bldP spid="5" grpId="0" animBg="1"/>
      <p:bldP spid="6" grpId="0" animBg="1"/>
      <p:bldP spid="7" grpId="0" animBg="1"/>
      <p:bldP spid="8" grpId="0" animBg="1"/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142" y="188640"/>
            <a:ext cx="8613058" cy="792088"/>
          </a:xfrm>
        </p:spPr>
        <p:txBody>
          <a:bodyPr/>
          <a:lstStyle/>
          <a:p>
            <a:pPr algn="l"/>
            <a:r>
              <a:rPr lang="en-GB" dirty="0" smtClean="0"/>
              <a:t>And another…</a:t>
            </a:r>
            <a:endParaRPr lang="en-GB" dirty="0"/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334239" y="2261473"/>
            <a:ext cx="5854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914400"/>
            <a:r>
              <a:rPr lang="en-GB" altLang="en-US" sz="2800" dirty="0" smtClean="0">
                <a:solidFill>
                  <a:srgbClr val="FF0000"/>
                </a:solidFill>
                <a:latin typeface="Arial" pitchFamily="34" charset="0"/>
              </a:rPr>
              <a:t>5d</a:t>
            </a:r>
            <a:endParaRPr lang="en-GB" altLang="en-US" sz="2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26890" y="4208206"/>
            <a:ext cx="1699159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4d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26049" y="4208206"/>
            <a:ext cx="388374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d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ight Brace 7"/>
          <p:cNvSpPr/>
          <p:nvPr/>
        </p:nvSpPr>
        <p:spPr>
          <a:xfrm rot="5400000">
            <a:off x="3423292" y="4319784"/>
            <a:ext cx="294730" cy="2087533"/>
          </a:xfrm>
          <a:prstGeom prst="rightBrace">
            <a:avLst>
              <a:gd name="adj1" fmla="val 36697"/>
              <a:gd name="adj2" fmla="val 50000"/>
            </a:avLst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479593" y="5555097"/>
            <a:ext cx="5645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914400"/>
            <a:r>
              <a:rPr lang="en-GB" altLang="en-US" sz="2800" dirty="0" smtClean="0">
                <a:solidFill>
                  <a:srgbClr val="FF0000"/>
                </a:solidFill>
                <a:latin typeface="Arial" pitchFamily="34" charset="0"/>
              </a:rPr>
              <a:t>5c</a:t>
            </a:r>
            <a:endParaRPr lang="en-GB" altLang="en-US" sz="2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638177" y="2261473"/>
            <a:ext cx="28119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914400"/>
            <a:r>
              <a:rPr lang="en-GB" altLang="en-US" sz="2800" dirty="0" smtClean="0">
                <a:solidFill>
                  <a:srgbClr val="000000"/>
                </a:solidFill>
                <a:latin typeface="Arial" pitchFamily="34" charset="0"/>
              </a:rPr>
              <a:t>4d </a:t>
            </a:r>
            <a:r>
              <a:rPr lang="en-GB" altLang="en-US" sz="2800" dirty="0">
                <a:solidFill>
                  <a:srgbClr val="000000"/>
                </a:solidFill>
                <a:latin typeface="Arial" pitchFamily="34" charset="0"/>
              </a:rPr>
              <a:t>+ d + d </a:t>
            </a:r>
            <a:r>
              <a:rPr lang="en-GB" altLang="en-US" sz="2800" dirty="0" smtClean="0">
                <a:solidFill>
                  <a:srgbClr val="000000"/>
                </a:solidFill>
                <a:latin typeface="Arial" pitchFamily="34" charset="0"/>
              </a:rPr>
              <a:t>– d = </a:t>
            </a:r>
            <a:endParaRPr lang="en-GB" altLang="en-US" sz="28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14423" y="4208206"/>
            <a:ext cx="388374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d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14423" y="4577538"/>
            <a:ext cx="388374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-d</a:t>
            </a:r>
            <a:endParaRPr lang="en-GB" dirty="0">
              <a:solidFill>
                <a:srgbClr val="0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614424" y="4061344"/>
            <a:ext cx="1" cy="103238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9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nimBg="1"/>
      <p:bldP spid="6" grpId="0" animBg="1"/>
      <p:bldP spid="8" grpId="0" animBg="1"/>
      <p:bldP spid="9" grpId="0" autoUpdateAnimBg="0"/>
      <p:bldP spid="10" grpId="0"/>
      <p:bldP spid="11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142" y="188640"/>
            <a:ext cx="8613058" cy="792088"/>
          </a:xfrm>
        </p:spPr>
        <p:txBody>
          <a:bodyPr/>
          <a:lstStyle/>
          <a:p>
            <a:pPr algn="l"/>
            <a:r>
              <a:rPr lang="en-GB" dirty="0" smtClean="0"/>
              <a:t>And another…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479593" y="3529780"/>
            <a:ext cx="813307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2e</a:t>
            </a:r>
            <a:r>
              <a:rPr lang="en-GB" baseline="30000" dirty="0" smtClean="0">
                <a:solidFill>
                  <a:srgbClr val="000000"/>
                </a:solidFill>
              </a:rPr>
              <a:t>2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2900" y="3529780"/>
            <a:ext cx="515710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e</a:t>
            </a:r>
            <a:r>
              <a:rPr lang="en-GB" baseline="30000" dirty="0">
                <a:solidFill>
                  <a:srgbClr val="000000"/>
                </a:solidFill>
              </a:rPr>
              <a:t>2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ight Brace 7"/>
          <p:cNvSpPr/>
          <p:nvPr/>
        </p:nvSpPr>
        <p:spPr>
          <a:xfrm rot="5400000">
            <a:off x="3996737" y="3646991"/>
            <a:ext cx="294730" cy="1329017"/>
          </a:xfrm>
          <a:prstGeom prst="rightBrace">
            <a:avLst>
              <a:gd name="adj1" fmla="val 205582"/>
              <a:gd name="adj2" fmla="val 50000"/>
            </a:avLst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819924" y="4591536"/>
            <a:ext cx="7184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914400"/>
            <a:r>
              <a:rPr lang="en-GB" altLang="en-US" sz="2800" dirty="0" smtClean="0">
                <a:solidFill>
                  <a:srgbClr val="FF0000"/>
                </a:solidFill>
                <a:latin typeface="Arial" pitchFamily="34" charset="0"/>
              </a:rPr>
              <a:t>3e</a:t>
            </a:r>
            <a:r>
              <a:rPr lang="en-GB" altLang="en-US" sz="2800" baseline="30000" dirty="0" smtClean="0">
                <a:solidFill>
                  <a:srgbClr val="FF0000"/>
                </a:solidFill>
                <a:latin typeface="Arial" pitchFamily="34" charset="0"/>
              </a:rPr>
              <a:t>2</a:t>
            </a:r>
            <a:endParaRPr lang="en-GB" altLang="en-US" sz="2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07268" y="2338417"/>
            <a:ext cx="15712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GB" altLang="en-US" sz="2400" dirty="0">
                <a:solidFill>
                  <a:srgbClr val="000000"/>
                </a:solidFill>
                <a:latin typeface="Arial" pitchFamily="34" charset="0"/>
              </a:rPr>
              <a:t>e</a:t>
            </a:r>
            <a:r>
              <a:rPr lang="en-GB" altLang="en-US" sz="2400" baseline="30000" dirty="0">
                <a:solidFill>
                  <a:srgbClr val="000000"/>
                </a:solidFill>
                <a:latin typeface="Arial" pitchFamily="34" charset="0"/>
              </a:rPr>
              <a:t>2</a:t>
            </a:r>
            <a:r>
              <a:rPr lang="en-GB" altLang="en-US" sz="2400" dirty="0">
                <a:solidFill>
                  <a:srgbClr val="000000"/>
                </a:solidFill>
                <a:latin typeface="Arial" pitchFamily="34" charset="0"/>
              </a:rPr>
              <a:t> + </a:t>
            </a:r>
            <a:r>
              <a:rPr lang="en-GB" altLang="en-US" sz="2400" dirty="0" smtClean="0">
                <a:solidFill>
                  <a:srgbClr val="000000"/>
                </a:solidFill>
                <a:latin typeface="Arial" pitchFamily="34" charset="0"/>
              </a:rPr>
              <a:t>2e</a:t>
            </a:r>
            <a:r>
              <a:rPr lang="en-GB" altLang="en-US" sz="2400" baseline="30000" dirty="0" smtClean="0">
                <a:solidFill>
                  <a:srgbClr val="000000"/>
                </a:solidFill>
                <a:latin typeface="Arial" pitchFamily="34" charset="0"/>
              </a:rPr>
              <a:t>2  </a:t>
            </a:r>
            <a:r>
              <a:rPr lang="en-GB" altLang="en-US" sz="2400" dirty="0">
                <a:solidFill>
                  <a:srgbClr val="000000"/>
                </a:solidFill>
                <a:latin typeface="Arial" pitchFamily="34" charset="0"/>
              </a:rPr>
              <a:t>=</a:t>
            </a:r>
            <a:endParaRPr lang="en-GB" altLang="en-US" sz="2400" baseline="300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078532" y="2276862"/>
            <a:ext cx="7184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914400"/>
            <a:r>
              <a:rPr lang="en-GB" altLang="en-US" sz="2800" dirty="0" smtClean="0">
                <a:solidFill>
                  <a:srgbClr val="FF0000"/>
                </a:solidFill>
                <a:latin typeface="Arial" pitchFamily="34" charset="0"/>
              </a:rPr>
              <a:t>3e</a:t>
            </a:r>
            <a:r>
              <a:rPr lang="en-GB" altLang="en-US" sz="2800" baseline="30000" dirty="0" smtClean="0">
                <a:solidFill>
                  <a:srgbClr val="FF0000"/>
                </a:solidFill>
                <a:latin typeface="Arial" pitchFamily="34" charset="0"/>
              </a:rPr>
              <a:t>2</a:t>
            </a:r>
            <a:endParaRPr lang="en-GB" altLang="en-US" sz="2800" baseline="30000" dirty="0">
              <a:solidFill>
                <a:srgbClr val="FF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22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utoUpdateAnimBg="0"/>
      <p:bldP spid="12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142" y="188640"/>
            <a:ext cx="8613058" cy="792088"/>
          </a:xfrm>
        </p:spPr>
        <p:txBody>
          <a:bodyPr/>
          <a:lstStyle/>
          <a:p>
            <a:pPr algn="l"/>
            <a:r>
              <a:rPr lang="en-GB" dirty="0" smtClean="0"/>
              <a:t>And another…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479593" y="3529780"/>
            <a:ext cx="813307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3b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62916" y="3529780"/>
            <a:ext cx="373626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b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ight Brace 7"/>
          <p:cNvSpPr/>
          <p:nvPr/>
        </p:nvSpPr>
        <p:spPr>
          <a:xfrm rot="5400000">
            <a:off x="4469499" y="3136384"/>
            <a:ext cx="294730" cy="5239359"/>
          </a:xfrm>
          <a:prstGeom prst="rightBrace">
            <a:avLst>
              <a:gd name="adj1" fmla="val 205582"/>
              <a:gd name="adj2" fmla="val 50000"/>
            </a:avLst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61694" y="2338417"/>
            <a:ext cx="26981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GB" altLang="en-US" sz="2400" dirty="0" smtClean="0">
                <a:solidFill>
                  <a:srgbClr val="000000"/>
                </a:solidFill>
              </a:rPr>
              <a:t>2a + 3b + 4a + b =</a:t>
            </a:r>
            <a:endParaRPr lang="en-GB" altLang="en-US" sz="2400" baseline="30000" dirty="0">
              <a:solidFill>
                <a:srgbClr val="000000"/>
              </a:solidFill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359869" y="2338417"/>
            <a:ext cx="13949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914400"/>
            <a:r>
              <a:rPr lang="en-GB" altLang="en-US" sz="2800" dirty="0" smtClean="0">
                <a:solidFill>
                  <a:srgbClr val="FF0000"/>
                </a:solidFill>
                <a:latin typeface="Arial" pitchFamily="34" charset="0"/>
              </a:rPr>
              <a:t>6a + 4b</a:t>
            </a:r>
            <a:endParaRPr lang="en-GB" altLang="en-US" sz="2800" baseline="300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94364" y="3527010"/>
            <a:ext cx="138522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2a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92900" y="3529780"/>
            <a:ext cx="257001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4a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94364" y="4161191"/>
            <a:ext cx="138522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2a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79593" y="4161191"/>
            <a:ext cx="257001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4a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49609" y="4161813"/>
            <a:ext cx="813307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3b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62916" y="4161813"/>
            <a:ext cx="373626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b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75147" y="4894316"/>
            <a:ext cx="813307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3b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88454" y="4894316"/>
            <a:ext cx="373626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b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62080" y="4894316"/>
            <a:ext cx="138522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2a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47309" y="4894316"/>
            <a:ext cx="257001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4a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3964935" y="6099256"/>
            <a:ext cx="13949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914400"/>
            <a:r>
              <a:rPr lang="en-GB" altLang="en-US" sz="2800" dirty="0" smtClean="0">
                <a:solidFill>
                  <a:srgbClr val="FF0000"/>
                </a:solidFill>
                <a:latin typeface="Arial" pitchFamily="34" charset="0"/>
              </a:rPr>
              <a:t>6a + 4b</a:t>
            </a:r>
            <a:endParaRPr lang="en-GB" altLang="en-US" sz="2800" baseline="30000" dirty="0">
              <a:solidFill>
                <a:srgbClr val="FF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2" grpId="0" autoUpdateAnimBg="0"/>
      <p:bldP spid="10" grpId="0" animBg="1"/>
      <p:bldP spid="11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142" y="188640"/>
            <a:ext cx="8613058" cy="792088"/>
          </a:xfrm>
        </p:spPr>
        <p:txBody>
          <a:bodyPr/>
          <a:lstStyle/>
          <a:p>
            <a:pPr algn="l"/>
            <a:r>
              <a:rPr lang="en-GB" dirty="0" smtClean="0"/>
              <a:t>And another…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062077" y="3407499"/>
            <a:ext cx="940923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-3b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29374" y="3038166"/>
            <a:ext cx="373626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b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61694" y="2338417"/>
            <a:ext cx="28007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GB" altLang="en-US" sz="2400" dirty="0" smtClean="0">
                <a:solidFill>
                  <a:srgbClr val="000000"/>
                </a:solidFill>
              </a:rPr>
              <a:t>-2a - </a:t>
            </a:r>
            <a:r>
              <a:rPr lang="en-GB" altLang="en-US" sz="2400" dirty="0" smtClean="0">
                <a:solidFill>
                  <a:srgbClr val="000000"/>
                </a:solidFill>
              </a:rPr>
              <a:t>3b + 4a + b =</a:t>
            </a:r>
            <a:endParaRPr lang="en-GB" altLang="en-US" sz="2400" baseline="30000" dirty="0">
              <a:solidFill>
                <a:srgbClr val="000000"/>
              </a:solidFill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359869" y="2338417"/>
            <a:ext cx="14847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914400"/>
            <a:r>
              <a:rPr lang="en-GB" altLang="en-US" sz="2800" dirty="0" smtClean="0">
                <a:solidFill>
                  <a:srgbClr val="FF0000"/>
                </a:solidFill>
                <a:latin typeface="Arial" pitchFamily="34" charset="0"/>
              </a:rPr>
              <a:t>2a – 2b </a:t>
            </a:r>
            <a:endParaRPr lang="en-GB" altLang="en-US" sz="2800" baseline="300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75148" y="3407499"/>
            <a:ext cx="1198994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-2a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7293" y="3038167"/>
            <a:ext cx="257001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4a</a:t>
            </a:r>
            <a:endParaRPr lang="en-GB" dirty="0">
              <a:solidFill>
                <a:srgbClr val="000000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3267405" y="2891305"/>
            <a:ext cx="1" cy="103238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650404" y="2891305"/>
            <a:ext cx="1" cy="103238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839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 autoUpdateAnimBg="0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95536" y="332656"/>
            <a:ext cx="5472608" cy="456300"/>
          </a:xfrm>
          <a:prstGeom prst="roundRect">
            <a:avLst>
              <a:gd name="adj" fmla="val 21100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defTabSz="914400"/>
            <a:r>
              <a:rPr lang="en-US" sz="3200" b="1" dirty="0" smtClean="0">
                <a:solidFill>
                  <a:srgbClr val="000000"/>
                </a:solidFill>
              </a:rPr>
              <a:t>On your whiteboards… 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9110" y="1977915"/>
            <a:ext cx="66693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3600" dirty="0" smtClean="0">
                <a:solidFill>
                  <a:srgbClr val="000000"/>
                </a:solidFill>
              </a:rPr>
              <a:t>Simplify the following expressions by collecting like terms. </a:t>
            </a:r>
            <a:endParaRPr lang="en-GB" sz="3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33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1983770" y="1858163"/>
            <a:ext cx="4679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4400" dirty="0">
                <a:solidFill>
                  <a:srgbClr val="000000"/>
                </a:solidFill>
              </a:rPr>
              <a:t>	4</a:t>
            </a:r>
            <a:r>
              <a:rPr lang="en-GB" sz="4400" dirty="0" smtClean="0">
                <a:solidFill>
                  <a:srgbClr val="000000"/>
                </a:solidFill>
              </a:rPr>
              <a:t>d  </a:t>
            </a:r>
            <a:r>
              <a:rPr lang="en-GB" sz="4400" dirty="0">
                <a:solidFill>
                  <a:srgbClr val="000000"/>
                </a:solidFill>
              </a:rPr>
              <a:t>+ d </a:t>
            </a:r>
            <a:r>
              <a:rPr lang="en-GB" sz="4400" dirty="0" smtClean="0">
                <a:solidFill>
                  <a:srgbClr val="000000"/>
                </a:solidFill>
              </a:rPr>
              <a:t>+ 3d</a:t>
            </a:r>
            <a:endParaRPr lang="en-GB" sz="44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89767" y="3749748"/>
            <a:ext cx="1956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5400" dirty="0" smtClean="0">
                <a:solidFill>
                  <a:srgbClr val="FF0000"/>
                </a:solidFill>
              </a:rPr>
              <a:t>8d</a:t>
            </a:r>
            <a:endParaRPr lang="en-GB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61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1983770" y="1858163"/>
            <a:ext cx="4679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4400" dirty="0">
                <a:solidFill>
                  <a:srgbClr val="000000"/>
                </a:solidFill>
              </a:rPr>
              <a:t>	5</a:t>
            </a:r>
            <a:r>
              <a:rPr lang="en-GB" sz="4400" dirty="0" smtClean="0">
                <a:solidFill>
                  <a:srgbClr val="000000"/>
                </a:solidFill>
              </a:rPr>
              <a:t>d  -2d + 3d</a:t>
            </a:r>
            <a:endParaRPr lang="en-GB" sz="44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89767" y="3749748"/>
            <a:ext cx="1956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5400" dirty="0">
                <a:solidFill>
                  <a:srgbClr val="FF0000"/>
                </a:solidFill>
              </a:rPr>
              <a:t>6</a:t>
            </a:r>
            <a:r>
              <a:rPr lang="en-GB" sz="5400" dirty="0" smtClean="0">
                <a:solidFill>
                  <a:srgbClr val="FF0000"/>
                </a:solidFill>
              </a:rPr>
              <a:t>d</a:t>
            </a:r>
            <a:endParaRPr lang="en-GB" sz="54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9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1139472" y="2237963"/>
            <a:ext cx="62408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4800" dirty="0">
                <a:solidFill>
                  <a:srgbClr val="000000"/>
                </a:solidFill>
              </a:rPr>
              <a:t>	</a:t>
            </a:r>
            <a:r>
              <a:rPr lang="en-GB" sz="4800" dirty="0" smtClean="0">
                <a:solidFill>
                  <a:srgbClr val="000000"/>
                </a:solidFill>
              </a:rPr>
              <a:t>5p + 4q – 2p + q</a:t>
            </a:r>
            <a:endParaRPr lang="en-GB" sz="48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79404" y="3629246"/>
            <a:ext cx="2693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5400" dirty="0" smtClean="0">
                <a:solidFill>
                  <a:srgbClr val="FF0000"/>
                </a:solidFill>
              </a:rPr>
              <a:t>3p + 5q</a:t>
            </a:r>
            <a:endParaRPr lang="en-GB" sz="54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61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1041502" y="2063726"/>
            <a:ext cx="52955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6600" dirty="0">
                <a:solidFill>
                  <a:srgbClr val="000000"/>
                </a:solidFill>
              </a:rPr>
              <a:t>	</a:t>
            </a:r>
            <a:r>
              <a:rPr lang="en-GB" sz="6600" dirty="0" smtClean="0">
                <a:solidFill>
                  <a:srgbClr val="000000"/>
                </a:solidFill>
              </a:rPr>
              <a:t>5s - t +s + t</a:t>
            </a:r>
            <a:endParaRPr lang="en-GB" sz="66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79404" y="3629246"/>
            <a:ext cx="2693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5400" dirty="0" smtClean="0">
                <a:solidFill>
                  <a:srgbClr val="FF0000"/>
                </a:solidFill>
              </a:rPr>
              <a:t>6s</a:t>
            </a:r>
            <a:endParaRPr lang="en-GB" sz="54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42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1077118" y="1873503"/>
            <a:ext cx="67352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6600" dirty="0">
                <a:solidFill>
                  <a:srgbClr val="000000"/>
                </a:solidFill>
              </a:rPr>
              <a:t>	</a:t>
            </a:r>
            <a:r>
              <a:rPr lang="en-GB" sz="6600" dirty="0" smtClean="0">
                <a:solidFill>
                  <a:srgbClr val="000000"/>
                </a:solidFill>
              </a:rPr>
              <a:t>2p</a:t>
            </a:r>
            <a:r>
              <a:rPr lang="en-GB" sz="6600" baseline="30000" dirty="0" smtClean="0">
                <a:solidFill>
                  <a:srgbClr val="000000"/>
                </a:solidFill>
              </a:rPr>
              <a:t>2</a:t>
            </a:r>
            <a:r>
              <a:rPr lang="en-GB" sz="6600" dirty="0" smtClean="0">
                <a:solidFill>
                  <a:srgbClr val="000000"/>
                </a:solidFill>
              </a:rPr>
              <a:t> +3p</a:t>
            </a:r>
            <a:r>
              <a:rPr lang="en-GB" sz="6600" baseline="30000" dirty="0" smtClean="0">
                <a:solidFill>
                  <a:srgbClr val="000000"/>
                </a:solidFill>
              </a:rPr>
              <a:t>2</a:t>
            </a:r>
            <a:r>
              <a:rPr lang="en-GB" sz="6600" dirty="0" smtClean="0">
                <a:solidFill>
                  <a:srgbClr val="000000"/>
                </a:solidFill>
              </a:rPr>
              <a:t> – 4p</a:t>
            </a:r>
            <a:r>
              <a:rPr lang="en-GB" sz="6600" baseline="30000" dirty="0" smtClean="0">
                <a:solidFill>
                  <a:srgbClr val="000000"/>
                </a:solidFill>
              </a:rPr>
              <a:t>2</a:t>
            </a:r>
            <a:endParaRPr lang="en-GB" sz="6600" baseline="300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27597" y="3596589"/>
            <a:ext cx="2693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5400" dirty="0" smtClean="0">
                <a:solidFill>
                  <a:srgbClr val="FF0000"/>
                </a:solidFill>
              </a:rPr>
              <a:t>p</a:t>
            </a:r>
            <a:r>
              <a:rPr lang="en-GB" sz="5400" baseline="30000" dirty="0" smtClean="0">
                <a:solidFill>
                  <a:srgbClr val="FF0000"/>
                </a:solidFill>
              </a:rPr>
              <a:t>2</a:t>
            </a:r>
            <a:endParaRPr lang="en-GB" sz="5400" baseline="300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60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924719" y="1895275"/>
            <a:ext cx="71089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6600" dirty="0">
                <a:solidFill>
                  <a:srgbClr val="000000"/>
                </a:solidFill>
              </a:rPr>
              <a:t>	</a:t>
            </a:r>
            <a:r>
              <a:rPr lang="en-GB" sz="6600" dirty="0" smtClean="0">
                <a:solidFill>
                  <a:srgbClr val="000000"/>
                </a:solidFill>
              </a:rPr>
              <a:t>3p</a:t>
            </a:r>
            <a:r>
              <a:rPr lang="en-GB" sz="6600" dirty="0">
                <a:solidFill>
                  <a:srgbClr val="000000"/>
                </a:solidFill>
              </a:rPr>
              <a:t>q</a:t>
            </a:r>
            <a:r>
              <a:rPr lang="en-GB" sz="6600" dirty="0" smtClean="0">
                <a:solidFill>
                  <a:srgbClr val="000000"/>
                </a:solidFill>
              </a:rPr>
              <a:t> </a:t>
            </a:r>
            <a:r>
              <a:rPr lang="en-GB" sz="6600" dirty="0" smtClean="0">
                <a:solidFill>
                  <a:srgbClr val="000000"/>
                </a:solidFill>
              </a:rPr>
              <a:t>- 4 </a:t>
            </a:r>
            <a:r>
              <a:rPr lang="en-GB" sz="6600" dirty="0" smtClean="0">
                <a:solidFill>
                  <a:srgbClr val="000000"/>
                </a:solidFill>
              </a:rPr>
              <a:t>+ 5pq </a:t>
            </a:r>
            <a:endParaRPr lang="en-GB" sz="6600" baseline="300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04539" y="3542161"/>
            <a:ext cx="2693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5400" dirty="0" smtClean="0">
                <a:solidFill>
                  <a:srgbClr val="FF0000"/>
                </a:solidFill>
              </a:rPr>
              <a:t>8pq - 4</a:t>
            </a:r>
            <a:endParaRPr lang="en-GB" sz="5400" baseline="300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19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44" y="294661"/>
            <a:ext cx="4114800" cy="1143000"/>
          </a:xfrm>
        </p:spPr>
        <p:txBody>
          <a:bodyPr/>
          <a:lstStyle/>
          <a:p>
            <a:r>
              <a:rPr lang="en-GB" sz="2800" dirty="0" smtClean="0"/>
              <a:t>Worked Example</a:t>
            </a:r>
            <a:endParaRPr lang="en-GB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85807" y="339512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defTabSz="914400"/>
            <a:r>
              <a:rPr lang="en-GB" sz="2800" kern="0" dirty="0" smtClean="0">
                <a:solidFill>
                  <a:srgbClr val="000000"/>
                </a:solidFill>
              </a:rPr>
              <a:t>Your Turn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00460" y="1396169"/>
                <a:ext cx="30067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000000"/>
                        </a:solidFill>
                        <a:latin typeface="Cambria Math"/>
                      </a:rPr>
                      <m:t>𝑆𝑖𝑚𝑝𝑙𝑖𝑓𝑦</m:t>
                    </m:r>
                  </m:oMath>
                </a14:m>
                <a:r>
                  <a:rPr lang="en-GB" dirty="0" smtClean="0">
                    <a:solidFill>
                      <a:srgbClr val="00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3</m:t>
                    </m:r>
                    <m:r>
                      <a:rPr lang="en-GB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𝑝</m:t>
                    </m:r>
                    <m:r>
                      <a:rPr lang="en-GB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+4</m:t>
                    </m:r>
                    <m:r>
                      <a:rPr lang="en-GB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𝑧</m:t>
                    </m:r>
                    <m:r>
                      <a:rPr lang="en-GB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+2</m:t>
                    </m:r>
                    <m:r>
                      <a:rPr lang="en-GB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𝑝</m:t>
                    </m:r>
                    <m:r>
                      <a:rPr lang="en-GB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−</m:t>
                    </m:r>
                    <m:r>
                      <a:rPr lang="en-GB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𝑧</m:t>
                    </m:r>
                  </m:oMath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460" y="1396169"/>
                <a:ext cx="3006721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405"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4396687" y="690076"/>
            <a:ext cx="144016" cy="6061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331640" y="154846"/>
            <a:ext cx="697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 smtClean="0">
                <a:solidFill>
                  <a:srgbClr val="000000"/>
                </a:solidFill>
              </a:rPr>
              <a:t>TITLE: </a:t>
            </a:r>
            <a:r>
              <a:rPr lang="en-GB" u="sng" dirty="0" smtClean="0">
                <a:solidFill>
                  <a:srgbClr val="000000"/>
                </a:solidFill>
              </a:rPr>
              <a:t>Collecting Like Terms</a:t>
            </a:r>
            <a:endParaRPr lang="en-GB" u="sng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0460" y="2064774"/>
            <a:ext cx="1031180" cy="383458"/>
          </a:xfrm>
          <a:prstGeom prst="rect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3p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3446358" y="2050648"/>
            <a:ext cx="515590" cy="383458"/>
          </a:xfrm>
          <a:prstGeom prst="rect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2p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331640" y="2064774"/>
                <a:ext cx="2128684" cy="369332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  <m:r>
                        <a:rPr lang="en-GB" b="0" i="1" smtClean="0">
                          <a:latin typeface="Cambria Math"/>
                        </a:rPr>
                        <m:t>𝑧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2064774"/>
                <a:ext cx="212868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2938583" y="2434106"/>
                <a:ext cx="521741" cy="369332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−</m:t>
                      </m:r>
                      <m:r>
                        <a:rPr lang="en-GB" b="0" i="1" smtClean="0">
                          <a:latin typeface="Cambria Math"/>
                        </a:rPr>
                        <m:t>𝑧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583" y="2434106"/>
                <a:ext cx="52174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/>
          <p:cNvCxnSpPr/>
          <p:nvPr/>
        </p:nvCxnSpPr>
        <p:spPr>
          <a:xfrm>
            <a:off x="2938582" y="1917912"/>
            <a:ext cx="1" cy="103238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17871" y="3158924"/>
                <a:ext cx="186884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Working out: 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</m:t>
                      </m:r>
                      <m:r>
                        <a:rPr lang="en-GB" b="0" i="1" smtClean="0">
                          <a:latin typeface="Cambria Math"/>
                        </a:rPr>
                        <m:t>𝑝</m:t>
                      </m:r>
                      <m:r>
                        <a:rPr lang="en-GB" b="0" i="1" smtClean="0">
                          <a:latin typeface="Cambria Math"/>
                        </a:rPr>
                        <m:t>+2</m:t>
                      </m:r>
                      <m:r>
                        <a:rPr lang="en-GB" b="0" i="1" smtClean="0">
                          <a:latin typeface="Cambria Math"/>
                        </a:rPr>
                        <m:t>𝑝</m:t>
                      </m:r>
                      <m:r>
                        <a:rPr lang="en-GB" b="0" i="1" smtClean="0">
                          <a:latin typeface="Cambria Math"/>
                        </a:rPr>
                        <m:t>=5</m:t>
                      </m:r>
                      <m:r>
                        <a:rPr lang="en-GB" b="0" i="1" smtClean="0">
                          <a:latin typeface="Cambria Math"/>
                        </a:rPr>
                        <m:t>𝑝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  <m:r>
                        <a:rPr lang="en-GB" b="0" i="1" smtClean="0">
                          <a:latin typeface="Cambria Math"/>
                        </a:rPr>
                        <m:t>𝑧</m:t>
                      </m:r>
                      <m:r>
                        <a:rPr lang="en-GB" b="0" i="1" smtClean="0">
                          <a:latin typeface="Cambria Math"/>
                        </a:rPr>
                        <m:t> −</m:t>
                      </m:r>
                      <m:r>
                        <a:rPr lang="en-GB" b="0" i="1" smtClean="0">
                          <a:latin typeface="Cambria Math"/>
                        </a:rPr>
                        <m:t>𝑧</m:t>
                      </m:r>
                      <m:r>
                        <a:rPr lang="en-GB" b="0" i="1" smtClean="0">
                          <a:latin typeface="Cambria Math"/>
                        </a:rPr>
                        <m:t>=3</m:t>
                      </m:r>
                      <m:r>
                        <a:rPr lang="en-GB" b="0" i="1" smtClean="0">
                          <a:latin typeface="Cambria Math"/>
                        </a:rPr>
                        <m:t>𝑧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71" y="3158924"/>
                <a:ext cx="1868845" cy="923330"/>
              </a:xfrm>
              <a:prstGeom prst="rect">
                <a:avLst/>
              </a:prstGeom>
              <a:blipFill rotWithShape="1">
                <a:blip r:embed="rId6"/>
                <a:stretch>
                  <a:fillRect l="-2941" t="-3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501445" y="4562168"/>
                <a:ext cx="197628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Answer: 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5</m:t>
                      </m:r>
                      <m:r>
                        <a:rPr lang="en-GB" b="0" i="1" smtClean="0">
                          <a:latin typeface="Cambria Math"/>
                        </a:rPr>
                        <m:t>𝑝</m:t>
                      </m:r>
                      <m:r>
                        <a:rPr lang="en-GB" b="0" i="1" smtClean="0">
                          <a:latin typeface="Cambria Math"/>
                        </a:rPr>
                        <m:t>+3</m:t>
                      </m:r>
                      <m:r>
                        <a:rPr lang="en-GB" b="0" i="1" smtClean="0">
                          <a:latin typeface="Cambria Math"/>
                        </a:rPr>
                        <m:t>𝑧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45" y="4562168"/>
                <a:ext cx="1976284" cy="646331"/>
              </a:xfrm>
              <a:prstGeom prst="rect">
                <a:avLst/>
              </a:prstGeom>
              <a:blipFill rotWithShape="1">
                <a:blip r:embed="rId7"/>
                <a:stretch>
                  <a:fillRect l="-2469" t="-4717" b="-75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003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 animBg="1"/>
      <p:bldP spid="22" grpId="0" animBg="1"/>
      <p:bldP spid="6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185" y="178807"/>
            <a:ext cx="8496169" cy="792088"/>
          </a:xfrm>
        </p:spPr>
        <p:txBody>
          <a:bodyPr/>
          <a:lstStyle/>
          <a:p>
            <a:r>
              <a:rPr lang="en-GB" sz="3200" dirty="0" smtClean="0"/>
              <a:t>In your books, fully simplify each expression</a:t>
            </a:r>
            <a:endParaRPr lang="en-GB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539550" y="983339"/>
                <a:ext cx="5526951" cy="5494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defTabSz="9144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𝑎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𝑏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+2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𝑎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+ 3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𝑏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 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2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𝑒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+ 3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𝑓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𝑒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+ 8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𝑓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3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𝑑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𝑑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+ 4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𝑒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+ 2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𝑑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5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𝑟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+ 9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𝑠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+ 4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𝑟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+ 6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𝑠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𝑡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+ 8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𝑢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+ 2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𝑡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𝑢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4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𝑎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𝑎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+ 3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𝑎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+ 2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𝑏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3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𝑏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+ 3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𝑏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+ 7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− 3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8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+ 3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– 6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+ 2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:endParaRPr lang="en-GB" dirty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2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  <m:r>
                      <a:rPr lang="en-GB" i="1" baseline="30000" dirty="0">
                        <a:latin typeface="Cambria Math"/>
                      </a:rPr>
                      <m:t>2</m:t>
                    </m:r>
                    <m:r>
                      <a:rPr lang="en-GB" i="1" dirty="0">
                        <a:latin typeface="Cambria Math"/>
                      </a:rPr>
                      <m:t> – </m:t>
                    </m:r>
                    <m:r>
                      <a:rPr lang="en-GB" i="1" dirty="0" err="1">
                        <a:latin typeface="Cambria Math"/>
                      </a:rPr>
                      <m:t>𝑥𝑦</m:t>
                    </m:r>
                    <m:r>
                      <a:rPr lang="en-GB" i="1" dirty="0">
                        <a:latin typeface="Cambria Math"/>
                      </a:rPr>
                      <m:t> + 3</m:t>
                    </m:r>
                    <m:r>
                      <a:rPr lang="en-GB" i="1" dirty="0">
                        <a:latin typeface="Cambria Math"/>
                      </a:rPr>
                      <m:t>𝑦</m:t>
                    </m:r>
                    <m:r>
                      <a:rPr lang="en-GB" i="1" baseline="30000" dirty="0">
                        <a:latin typeface="Cambria Math"/>
                      </a:rPr>
                      <m:t>2</m:t>
                    </m:r>
                    <m:r>
                      <a:rPr lang="en-GB" i="1" dirty="0">
                        <a:latin typeface="Cambria Math"/>
                      </a:rPr>
                      <m:t> + 4</m:t>
                    </m:r>
                    <m:r>
                      <a:rPr lang="en-GB" i="1" dirty="0">
                        <a:latin typeface="Cambria Math"/>
                      </a:rPr>
                      <m:t>𝑥𝑦</m:t>
                    </m:r>
                    <m:r>
                      <a:rPr lang="en-GB" i="1" dirty="0">
                        <a:latin typeface="Cambria Math"/>
                      </a:rPr>
                      <m:t> – 4</m:t>
                    </m:r>
                    <m:r>
                      <a:rPr lang="en-GB" i="1" dirty="0">
                        <a:latin typeface="Cambria Math"/>
                      </a:rPr>
                      <m:t>𝑦</m:t>
                    </m:r>
                    <m:r>
                      <a:rPr lang="en-GB" i="1" baseline="30000" dirty="0">
                        <a:latin typeface="Cambria Math"/>
                      </a:rPr>
                      <m:t>2</m:t>
                    </m:r>
                    <m:r>
                      <a:rPr lang="en-GB" i="1" dirty="0">
                        <a:latin typeface="Cambria Math"/>
                      </a:rPr>
                      <m:t> – </m:t>
                    </m:r>
                    <m:r>
                      <a:rPr lang="en-GB" i="1" dirty="0">
                        <a:latin typeface="Cambria Math"/>
                      </a:rPr>
                      <m:t>𝑥</m:t>
                    </m:r>
                    <m:r>
                      <a:rPr lang="en-GB" i="1" baseline="30000" dirty="0">
                        <a:latin typeface="Cambria Math"/>
                      </a:rPr>
                      <m:t>2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defTabSz="914400"/>
                <a:endParaRPr lang="en-GB" dirty="0" smtClean="0">
                  <a:solidFill>
                    <a:srgbClr val="000000"/>
                  </a:solidFill>
                </a:endParaRPr>
              </a:p>
              <a:p>
                <a:pPr defTabSz="914400"/>
                <a:r>
                  <a:rPr lang="en-GB" dirty="0" smtClean="0">
                    <a:solidFill>
                      <a:srgbClr val="000000"/>
                    </a:solidFill>
                  </a:rPr>
                  <a:t>10.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GB" b="0" i="1" smtClean="0">
                        <a:solidFill>
                          <a:srgbClr val="000000"/>
                        </a:solidFill>
                        <a:latin typeface="Cambria Math"/>
                      </a:rPr>
                      <m:t>𝑎</m:t>
                    </m:r>
                    <m:sSup>
                      <m:sSupPr>
                        <m:ctrlP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solidFill>
                          <a:srgbClr val="000000"/>
                        </a:solidFill>
                        <a:latin typeface="Cambria Math"/>
                      </a:rPr>
                      <m:t>−2</m:t>
                    </m:r>
                    <m:r>
                      <a:rPr lang="en-GB" b="0" i="1" smtClean="0">
                        <a:solidFill>
                          <a:srgbClr val="000000"/>
                        </a:solidFill>
                        <a:latin typeface="Cambria Math"/>
                      </a:rPr>
                      <m:t>𝑎</m:t>
                    </m:r>
                    <m:sSup>
                      <m:sSupPr>
                        <m:ctrlP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GB" b="0" i="1" smtClean="0">
                        <a:solidFill>
                          <a:srgbClr val="000000"/>
                        </a:solidFill>
                        <a:latin typeface="Cambria Math"/>
                      </a:rPr>
                      <m:t>𝑎</m:t>
                    </m:r>
                    <m:sSup>
                      <m:sSupPr>
                        <m:ctrlP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0" y="983339"/>
                <a:ext cx="5526951" cy="5494517"/>
              </a:xfrm>
              <a:prstGeom prst="rect">
                <a:avLst/>
              </a:prstGeom>
              <a:blipFill rotWithShape="1">
                <a:blip r:embed="rId2"/>
                <a:stretch>
                  <a:fillRect l="-993" t="-443" b="-4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261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1020" y="188640"/>
            <a:ext cx="6760774" cy="792088"/>
          </a:xfrm>
        </p:spPr>
        <p:txBody>
          <a:bodyPr/>
          <a:lstStyle/>
          <a:p>
            <a:pPr algn="l"/>
            <a:r>
              <a:rPr lang="en-GB" dirty="0" smtClean="0"/>
              <a:t>Mark your work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899592" y="985410"/>
                <a:ext cx="3744416" cy="62531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defTabSz="914400">
                  <a:buFont typeface="+mj-lt"/>
                  <a:buAutoNum type="arabicPeriod"/>
                </a:pPr>
                <a:r>
                  <a:rPr lang="en-GB" dirty="0" smtClean="0">
                    <a:solidFill>
                      <a:srgbClr val="000000"/>
                    </a:solidFill>
                  </a:rPr>
                  <a:t>1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. 	3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𝑎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+ 4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𝑏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2.	3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𝑒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+ 11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𝑓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3.	6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𝑑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+ 4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𝑒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4.	9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𝑟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+ 15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𝑠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5.	3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𝑡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+ 9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𝑢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6.	8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𝑎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+ 2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𝑏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7.	6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𝑏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+ 4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2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+ 5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AutoNum type="arabicPeriod"/>
                </a:pPr>
                <a:endParaRPr lang="en-GB" dirty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solidFill>
                          <a:srgbClr val="000000"/>
                        </a:solidFill>
                        <a:latin typeface="Cambria Math"/>
                      </a:rPr>
                      <m:t>+3</m:t>
                    </m:r>
                    <m:r>
                      <a:rPr lang="en-GB" b="0" i="1" smtClean="0">
                        <a:solidFill>
                          <a:srgbClr val="000000"/>
                        </a:solidFill>
                        <a:latin typeface="Cambria Math"/>
                      </a:rPr>
                      <m:t>𝑥𝑦</m:t>
                    </m:r>
                    <m:r>
                      <a:rPr lang="en-GB" b="0" i="1" smtClean="0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b="0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AutoNum type="arabicPeriod"/>
                </a:pPr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en-GB" b="0" i="1" smtClean="0">
                        <a:solidFill>
                          <a:srgbClr val="000000"/>
                        </a:solidFill>
                        <a:latin typeface="Cambria Math"/>
                      </a:rPr>
                      <m:t>𝑎</m:t>
                    </m:r>
                    <m:sSup>
                      <m:sSupPr>
                        <m:ctrlP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:endParaRPr lang="en-GB" dirty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:endParaRPr lang="en-GB" dirty="0" smtClean="0">
                  <a:solidFill>
                    <a:srgbClr val="000000"/>
                  </a:solidFill>
                </a:endParaRPr>
              </a:p>
              <a:p>
                <a:pPr marL="342900" indent="-342900" defTabSz="914400">
                  <a:buFont typeface="+mj-lt"/>
                  <a:buAutoNum type="arabicPeriod"/>
                </a:pPr>
                <a:endParaRPr lang="en-GB" dirty="0" smtClean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985410"/>
                <a:ext cx="3744416" cy="6253122"/>
              </a:xfrm>
              <a:prstGeom prst="rect">
                <a:avLst/>
              </a:prstGeom>
              <a:blipFill rotWithShape="1">
                <a:blip r:embed="rId2"/>
                <a:stretch>
                  <a:fillRect l="-1303" t="-4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111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297" y="198472"/>
            <a:ext cx="6760774" cy="792088"/>
          </a:xfrm>
        </p:spPr>
        <p:txBody>
          <a:bodyPr/>
          <a:lstStyle/>
          <a:p>
            <a:r>
              <a:rPr lang="en-GB" dirty="0" smtClean="0"/>
              <a:t>Algebra Pyramids 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449" y="2621066"/>
            <a:ext cx="373380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610" y="1449644"/>
            <a:ext cx="75914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170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434</TotalTime>
  <Words>1313</Words>
  <Application>Microsoft Office PowerPoint</Application>
  <PresentationFormat>On-screen Show (4:3)</PresentationFormat>
  <Paragraphs>259</Paragraphs>
  <Slides>27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17</vt:i4>
      </vt:variant>
      <vt:variant>
        <vt:lpstr>Slide Titles</vt:lpstr>
      </vt:variant>
      <vt:variant>
        <vt:i4>27</vt:i4>
      </vt:variant>
    </vt:vector>
  </HeadingPairs>
  <TitlesOfParts>
    <vt:vector size="44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Archway PPT</vt:lpstr>
      <vt:lpstr>4_Archway PPT</vt:lpstr>
      <vt:lpstr>5_Archway PPT</vt:lpstr>
      <vt:lpstr>6_Archway PPT</vt:lpstr>
      <vt:lpstr>Simplifying Expressions:   Discuss:  Which of these expressions contain a pair of like terms? How do you know?</vt:lpstr>
      <vt:lpstr>In pairs:   Decide which expressions contain ONLY like terms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Simplify</vt:lpstr>
      <vt:lpstr>And another…</vt:lpstr>
      <vt:lpstr>And another…</vt:lpstr>
      <vt:lpstr>And another…</vt:lpstr>
      <vt:lpstr>And another…</vt:lpstr>
      <vt:lpstr>And another…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Worked Example</vt:lpstr>
      <vt:lpstr>In your books, fully simplify each expression</vt:lpstr>
      <vt:lpstr>Mark your work</vt:lpstr>
      <vt:lpstr>Algebra Pyramids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Elder, L</cp:lastModifiedBy>
  <cp:revision>61</cp:revision>
  <dcterms:created xsi:type="dcterms:W3CDTF">2018-01-26T08:52:52Z</dcterms:created>
  <dcterms:modified xsi:type="dcterms:W3CDTF">2018-09-02T15:05:45Z</dcterms:modified>
</cp:coreProperties>
</file>