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32"/>
  </p:notesMasterIdLst>
  <p:sldIdLst>
    <p:sldId id="310" r:id="rId14"/>
    <p:sldId id="323" r:id="rId15"/>
    <p:sldId id="311" r:id="rId16"/>
    <p:sldId id="330" r:id="rId17"/>
    <p:sldId id="331" r:id="rId18"/>
    <p:sldId id="332" r:id="rId19"/>
    <p:sldId id="333" r:id="rId20"/>
    <p:sldId id="334" r:id="rId21"/>
    <p:sldId id="309" r:id="rId22"/>
    <p:sldId id="315" r:id="rId23"/>
    <p:sldId id="322" r:id="rId24"/>
    <p:sldId id="316" r:id="rId25"/>
    <p:sldId id="325" r:id="rId26"/>
    <p:sldId id="317" r:id="rId27"/>
    <p:sldId id="327" r:id="rId28"/>
    <p:sldId id="319" r:id="rId29"/>
    <p:sldId id="320" r:id="rId30"/>
    <p:sldId id="33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FF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50" autoAdjust="0"/>
    <p:restoredTop sz="87744" autoAdjust="0"/>
  </p:normalViewPr>
  <p:slideViewPr>
    <p:cSldViewPr>
      <p:cViewPr varScale="1">
        <p:scale>
          <a:sx n="95" d="100"/>
          <a:sy n="95" d="100"/>
        </p:scale>
        <p:origin x="-42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E5F64-8F6C-4854-918E-8D9935CD6945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037C8A-C023-4723-A1DB-696E3AAD45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842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Ensure</a:t>
            </a:r>
            <a:r>
              <a:rPr lang="en-GB" baseline="0" dirty="0" smtClean="0"/>
              <a:t> “smart” methods are shared with everyone in the class.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37C8A-C023-4723-A1DB-696E3AAD4507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460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37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37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37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37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37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</a:t>
            </a:r>
          </a:p>
          <a:p>
            <a:endParaRPr lang="en-GB" baseline="0" dirty="0" smtClean="0"/>
          </a:p>
          <a:p>
            <a:r>
              <a:rPr lang="en-GB" baseline="0" dirty="0" smtClean="0"/>
              <a:t>East Midlands East Maths Hub </a:t>
            </a:r>
          </a:p>
          <a:p>
            <a:r>
              <a:rPr lang="en-GB" baseline="0" smtClean="0"/>
              <a:t>NES Maths Team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37C8A-C023-4723-A1DB-696E3AAD4507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983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8/26/2018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8/26/2018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371850" y="1447802"/>
            <a:ext cx="138113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zh-CN" sz="2800"/>
          </a:p>
          <a:p>
            <a:pPr eaLnBrk="1" hangingPunct="1">
              <a:spcBef>
                <a:spcPct val="50000"/>
              </a:spcBef>
            </a:pPr>
            <a:endParaRPr lang="en-US" altLang="zh-CN" sz="2800"/>
          </a:p>
          <a:p>
            <a:pPr eaLnBrk="1" hangingPunct="1">
              <a:spcBef>
                <a:spcPct val="50000"/>
              </a:spcBef>
            </a:pPr>
            <a:endParaRPr lang="en-US" altLang="zh-CN" sz="2800"/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246184" y="1597555"/>
            <a:ext cx="7710192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zh-CN" sz="3200" b="1" dirty="0">
              <a:solidFill>
                <a:schemeClr val="tx1"/>
              </a:solidFill>
            </a:endParaRPr>
          </a:p>
          <a:p>
            <a:pPr marL="742950" indent="-742950" eaLnBrk="1" hangingPunct="1">
              <a:spcBef>
                <a:spcPct val="50000"/>
              </a:spcBef>
              <a:buFont typeface="+mj-lt"/>
              <a:buAutoNum type="alphaLcPeriod"/>
            </a:pPr>
            <a:r>
              <a:rPr lang="en-US" altLang="zh-CN" sz="3600" b="1" dirty="0" smtClean="0">
                <a:solidFill>
                  <a:schemeClr val="tx1"/>
                </a:solidFill>
              </a:rPr>
              <a:t>15 + -22</a:t>
            </a:r>
            <a:r>
              <a:rPr lang="zh-CN" altLang="en-US" sz="3600" b="1" dirty="0" smtClean="0">
                <a:solidFill>
                  <a:schemeClr val="tx1"/>
                </a:solidFill>
              </a:rPr>
              <a:t>  </a:t>
            </a:r>
            <a:endParaRPr lang="en-US" altLang="zh-CN" sz="3600" b="1" dirty="0" smtClean="0">
              <a:solidFill>
                <a:schemeClr val="tx1"/>
              </a:solidFill>
            </a:endParaRPr>
          </a:p>
          <a:p>
            <a:pPr marL="742950" indent="-742950" eaLnBrk="1" hangingPunct="1">
              <a:spcBef>
                <a:spcPct val="50000"/>
              </a:spcBef>
              <a:buFont typeface="+mj-lt"/>
              <a:buAutoNum type="alphaLcPeriod"/>
            </a:pPr>
            <a:r>
              <a:rPr lang="en-US" altLang="zh-CN" sz="3600" b="1" dirty="0" smtClean="0">
                <a:solidFill>
                  <a:schemeClr val="tx1"/>
                </a:solidFill>
              </a:rPr>
              <a:t>-13 + -8</a:t>
            </a:r>
            <a:endParaRPr lang="en-US" altLang="zh-CN" sz="3600" b="1" dirty="0">
              <a:solidFill>
                <a:schemeClr val="tx1"/>
              </a:solidFill>
            </a:endParaRPr>
          </a:p>
          <a:p>
            <a:pPr marL="742950" indent="-742950" eaLnBrk="1" hangingPunct="1">
              <a:spcBef>
                <a:spcPct val="50000"/>
              </a:spcBef>
              <a:buFont typeface="+mj-lt"/>
              <a:buAutoNum type="alphaLcPeriod"/>
            </a:pPr>
            <a:r>
              <a:rPr lang="en-US" altLang="zh-CN" sz="3600" b="1" dirty="0" smtClean="0">
                <a:solidFill>
                  <a:schemeClr val="tx1"/>
                </a:solidFill>
              </a:rPr>
              <a:t>20 + -1.5 </a:t>
            </a:r>
            <a:endParaRPr lang="en-US" altLang="zh-CN" sz="3600" b="1" dirty="0">
              <a:solidFill>
                <a:schemeClr val="tx1"/>
              </a:solidFill>
            </a:endParaRPr>
          </a:p>
          <a:p>
            <a:pPr marL="742950" indent="-742950" eaLnBrk="1" hangingPunct="1">
              <a:spcBef>
                <a:spcPct val="50000"/>
              </a:spcBef>
              <a:buFont typeface="+mj-lt"/>
              <a:buAutoNum type="alphaLcPeriod"/>
            </a:pPr>
            <a:r>
              <a:rPr lang="en-US" altLang="zh-CN" sz="3600" b="1" dirty="0" smtClean="0">
                <a:solidFill>
                  <a:schemeClr val="tx1"/>
                </a:solidFill>
              </a:rPr>
              <a:t>2.7 + -3.5       </a:t>
            </a:r>
            <a:endParaRPr lang="en-US" altLang="zh-CN" sz="3600" b="1" dirty="0">
              <a:solidFill>
                <a:schemeClr val="tx1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en-US" altLang="zh-CN" sz="3600" b="1" dirty="0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852782" y="352506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400" b="1" dirty="0" smtClean="0"/>
              <a:t>Recap – On your whiteboards, work out:</a:t>
            </a:r>
            <a:endParaRPr lang="en-GB" sz="2400" b="1" dirty="0"/>
          </a:p>
        </p:txBody>
      </p:sp>
      <p:sp>
        <p:nvSpPr>
          <p:cNvPr id="12" name="Chevron 11"/>
          <p:cNvSpPr/>
          <p:nvPr/>
        </p:nvSpPr>
        <p:spPr>
          <a:xfrm>
            <a:off x="-4718" y="149547"/>
            <a:ext cx="2361555" cy="1080120"/>
          </a:xfrm>
          <a:prstGeom prst="chevron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a typeface="Calibri"/>
                <a:cs typeface="Times New Roman"/>
              </a:rPr>
              <a:t>Short term Retrieval</a:t>
            </a:r>
            <a:endParaRPr lang="en-GB" b="1" dirty="0" smtClean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305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000"/>
    </mc:Choice>
    <mc:Fallback xmlns="">
      <p:transition spd="slow" advTm="4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371850" y="1447802"/>
            <a:ext cx="138113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zh-CN" sz="2800"/>
          </a:p>
          <a:p>
            <a:pPr eaLnBrk="1" hangingPunct="1">
              <a:spcBef>
                <a:spcPct val="50000"/>
              </a:spcBef>
            </a:pPr>
            <a:endParaRPr lang="en-US" altLang="zh-CN" sz="2800"/>
          </a:p>
          <a:p>
            <a:pPr eaLnBrk="1" hangingPunct="1">
              <a:spcBef>
                <a:spcPct val="50000"/>
              </a:spcBef>
            </a:pPr>
            <a:endParaRPr lang="en-US" altLang="zh-CN" sz="280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852782" y="352506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GB" sz="3600" b="1" dirty="0"/>
          </a:p>
        </p:txBody>
      </p:sp>
      <p:sp>
        <p:nvSpPr>
          <p:cNvPr id="10" name="Chevron 9"/>
          <p:cNvSpPr/>
          <p:nvPr/>
        </p:nvSpPr>
        <p:spPr>
          <a:xfrm>
            <a:off x="72108" y="149546"/>
            <a:ext cx="2361555" cy="1080120"/>
          </a:xfrm>
          <a:prstGeom prst="chevron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a typeface="Calibri"/>
                <a:cs typeface="Times New Roman"/>
              </a:rPr>
              <a:t>Mark it</a:t>
            </a:r>
            <a:endParaRPr lang="en-GB" b="1" dirty="0" smtClean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520" y="2060848"/>
            <a:ext cx="60486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spcBef>
                <a:spcPct val="50000"/>
              </a:spcBef>
              <a:buFont typeface="+mj-lt"/>
              <a:buAutoNum type="alphaLcPeriod"/>
            </a:pPr>
            <a:r>
              <a:rPr lang="en-US" altLang="zh-CN" sz="4800" b="1" dirty="0"/>
              <a:t>15 </a:t>
            </a:r>
            <a:r>
              <a:rPr lang="en-US" altLang="zh-CN" sz="4800" b="1" dirty="0" smtClean="0"/>
              <a:t>+ -22 = -7</a:t>
            </a:r>
            <a:r>
              <a:rPr lang="zh-CN" altLang="en-US" sz="4800" b="1" dirty="0" smtClean="0"/>
              <a:t>  </a:t>
            </a:r>
            <a:endParaRPr lang="en-US" altLang="zh-CN" sz="4800" b="1" dirty="0"/>
          </a:p>
          <a:p>
            <a:pPr marL="914400" indent="-914400">
              <a:spcBef>
                <a:spcPct val="50000"/>
              </a:spcBef>
              <a:buFont typeface="+mj-lt"/>
              <a:buAutoNum type="alphaLcPeriod"/>
            </a:pPr>
            <a:r>
              <a:rPr lang="en-US" altLang="zh-CN" sz="4800" b="1" dirty="0"/>
              <a:t>-</a:t>
            </a:r>
            <a:r>
              <a:rPr lang="en-US" altLang="zh-CN" sz="4800" b="1" dirty="0" smtClean="0"/>
              <a:t>13 + -8= -21</a:t>
            </a:r>
            <a:endParaRPr lang="en-US" altLang="zh-CN" sz="4800" b="1" dirty="0"/>
          </a:p>
          <a:p>
            <a:pPr marL="914400" indent="-914400">
              <a:spcBef>
                <a:spcPct val="50000"/>
              </a:spcBef>
              <a:buFont typeface="+mj-lt"/>
              <a:buAutoNum type="alphaLcPeriod"/>
            </a:pPr>
            <a:r>
              <a:rPr lang="en-US" altLang="zh-CN" sz="4800" b="1" dirty="0" smtClean="0"/>
              <a:t>20 + -</a:t>
            </a:r>
            <a:r>
              <a:rPr lang="en-US" altLang="zh-CN" sz="4800" b="1" dirty="0"/>
              <a:t>1.5 </a:t>
            </a:r>
            <a:r>
              <a:rPr lang="en-US" altLang="zh-CN" sz="4800" b="1" dirty="0" smtClean="0"/>
              <a:t>= 18.5</a:t>
            </a:r>
            <a:endParaRPr lang="en-US" altLang="zh-CN" sz="4800" b="1" dirty="0"/>
          </a:p>
          <a:p>
            <a:pPr marL="914400" indent="-914400">
              <a:spcBef>
                <a:spcPct val="50000"/>
              </a:spcBef>
              <a:buFont typeface="+mj-lt"/>
              <a:buAutoNum type="alphaLcPeriod"/>
            </a:pPr>
            <a:r>
              <a:rPr lang="en-US" altLang="zh-CN" sz="4800" b="1" dirty="0" smtClean="0"/>
              <a:t>2.7 + -</a:t>
            </a:r>
            <a:r>
              <a:rPr lang="en-US" altLang="zh-CN" sz="4800" b="1" dirty="0"/>
              <a:t>3.5 </a:t>
            </a:r>
            <a:r>
              <a:rPr lang="en-US" altLang="zh-CN" sz="4800" b="1" dirty="0" smtClean="0"/>
              <a:t>= -8 </a:t>
            </a:r>
            <a:endParaRPr lang="en-US" altLang="zh-CN" sz="4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869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000"/>
    </mc:Choice>
    <mc:Fallback xmlns="">
      <p:transition spd="slow" advTm="44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274220"/>
            <a:ext cx="8229600" cy="1143000"/>
          </a:xfrm>
        </p:spPr>
        <p:txBody>
          <a:bodyPr/>
          <a:lstStyle/>
          <a:p>
            <a:r>
              <a:rPr lang="en-GB" sz="2800" dirty="0" smtClean="0"/>
              <a:t>On your whiteboards, calculate: 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en-GB" dirty="0" smtClean="0"/>
              <a:t>12 </a:t>
            </a:r>
            <a:r>
              <a:rPr lang="en-GB" dirty="0" smtClean="0"/>
              <a:t>+ </a:t>
            </a:r>
            <a:r>
              <a:rPr lang="en-GB" dirty="0" smtClean="0"/>
              <a:t>-38 </a:t>
            </a:r>
            <a:r>
              <a:rPr lang="en-GB" dirty="0" smtClean="0"/>
              <a:t>+ </a:t>
            </a:r>
            <a:r>
              <a:rPr lang="en-GB" dirty="0" smtClean="0"/>
              <a:t>-12</a:t>
            </a:r>
            <a:endParaRPr lang="en-GB" dirty="0" smtClean="0"/>
          </a:p>
          <a:p>
            <a:pPr marL="514350" indent="-514350">
              <a:buFont typeface="+mj-lt"/>
              <a:buAutoNum type="alphaLcPeriod"/>
            </a:pPr>
            <a:endParaRPr lang="en-GB" dirty="0" smtClean="0"/>
          </a:p>
          <a:p>
            <a:pPr marL="514350" indent="-514350">
              <a:buFont typeface="+mj-lt"/>
              <a:buAutoNum type="alphaLcPeriod"/>
            </a:pPr>
            <a:r>
              <a:rPr lang="en-GB" dirty="0" smtClean="0"/>
              <a:t>15 + -4 </a:t>
            </a:r>
            <a:r>
              <a:rPr lang="en-GB" dirty="0" smtClean="0"/>
              <a:t>+ </a:t>
            </a:r>
            <a:r>
              <a:rPr lang="en-GB" dirty="0" smtClean="0"/>
              <a:t>-3 </a:t>
            </a:r>
            <a:r>
              <a:rPr lang="en-GB" dirty="0" smtClean="0"/>
              <a:t>+ </a:t>
            </a:r>
            <a:r>
              <a:rPr lang="en-GB" dirty="0" smtClean="0"/>
              <a:t>5</a:t>
            </a:r>
            <a:endParaRPr lang="en-GB" dirty="0" smtClean="0"/>
          </a:p>
          <a:p>
            <a:pPr marL="514350" indent="-514350">
              <a:buFont typeface="+mj-lt"/>
              <a:buAutoNum type="alphaLcPeriod"/>
            </a:pPr>
            <a:endParaRPr lang="en-GB" dirty="0" smtClean="0"/>
          </a:p>
          <a:p>
            <a:pPr marL="514350" indent="-514350">
              <a:buFont typeface="+mj-lt"/>
              <a:buAutoNum type="alphaLcPeriod"/>
            </a:pPr>
            <a:r>
              <a:rPr lang="en-GB" dirty="0" smtClean="0"/>
              <a:t>8 </a:t>
            </a:r>
            <a:r>
              <a:rPr lang="en-GB" dirty="0" smtClean="0"/>
              <a:t>+ </a:t>
            </a:r>
            <a:r>
              <a:rPr lang="en-GB" dirty="0" smtClean="0"/>
              <a:t>5 </a:t>
            </a:r>
            <a:r>
              <a:rPr lang="en-GB" dirty="0" smtClean="0"/>
              <a:t>+ </a:t>
            </a:r>
            <a:r>
              <a:rPr lang="en-GB" dirty="0" smtClean="0"/>
              <a:t>-5 </a:t>
            </a:r>
            <a:r>
              <a:rPr lang="en-GB" dirty="0" smtClean="0"/>
              <a:t>+ </a:t>
            </a:r>
            <a:r>
              <a:rPr lang="en-GB" dirty="0" smtClean="0"/>
              <a:t>-16 </a:t>
            </a:r>
            <a:r>
              <a:rPr lang="en-GB" dirty="0" smtClean="0"/>
              <a:t>+ </a:t>
            </a:r>
            <a:r>
              <a:rPr lang="en-GB" dirty="0" smtClean="0"/>
              <a:t>-4</a:t>
            </a:r>
            <a:endParaRPr lang="en-GB" dirty="0" smtClean="0"/>
          </a:p>
          <a:p>
            <a:pPr marL="514350" indent="-514350">
              <a:buFont typeface="+mj-lt"/>
              <a:buAutoNum type="alphaLcPeriod"/>
            </a:pPr>
            <a:endParaRPr lang="en-GB" dirty="0" smtClean="0"/>
          </a:p>
          <a:p>
            <a:pPr marL="514350" indent="-514350">
              <a:buFont typeface="+mj-lt"/>
              <a:buAutoNum type="alphaLcPeriod"/>
            </a:pPr>
            <a:r>
              <a:rPr lang="en-GB" dirty="0" smtClean="0"/>
              <a:t>2.5 </a:t>
            </a:r>
            <a:r>
              <a:rPr lang="en-GB" dirty="0" smtClean="0"/>
              <a:t>+ </a:t>
            </a:r>
            <a:r>
              <a:rPr lang="en-GB" dirty="0" smtClean="0"/>
              <a:t>-0.2 </a:t>
            </a:r>
            <a:r>
              <a:rPr lang="en-GB" dirty="0" smtClean="0"/>
              <a:t>+ </a:t>
            </a:r>
            <a:r>
              <a:rPr lang="en-GB" dirty="0" smtClean="0"/>
              <a:t>-4.8 </a:t>
            </a:r>
            <a:r>
              <a:rPr lang="en-GB" dirty="0" smtClean="0"/>
              <a:t>+ </a:t>
            </a:r>
            <a:r>
              <a:rPr lang="en-GB" dirty="0" smtClean="0"/>
              <a:t>3.5</a:t>
            </a:r>
            <a:endParaRPr lang="en-GB" dirty="0" smtClean="0"/>
          </a:p>
          <a:p>
            <a:pPr marL="514350" indent="-514350">
              <a:buFont typeface="+mj-lt"/>
              <a:buAutoNum type="alphaLcPeriod"/>
            </a:pP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51720" y="540059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GB" sz="4000" b="1" dirty="0"/>
          </a:p>
        </p:txBody>
      </p:sp>
      <p:sp>
        <p:nvSpPr>
          <p:cNvPr id="5" name="Chevron 4"/>
          <p:cNvSpPr/>
          <p:nvPr/>
        </p:nvSpPr>
        <p:spPr>
          <a:xfrm>
            <a:off x="194220" y="337100"/>
            <a:ext cx="2361555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</p:spTree>
    <p:extLst>
      <p:ext uri="{BB962C8B-B14F-4D97-AF65-F5344CB8AC3E}">
        <p14:creationId xmlns:p14="http://schemas.microsoft.com/office/powerpoint/2010/main" val="316293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426" y="1700808"/>
            <a:ext cx="469219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smtClean="0"/>
              <a:t>On a vertical number line: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My basket has 3 positives (balloons) and 2 </a:t>
            </a:r>
            <a:r>
              <a:rPr lang="en-GB" sz="2800" dirty="0" smtClean="0"/>
              <a:t>negatives </a:t>
            </a:r>
            <a:r>
              <a:rPr lang="en-GB" sz="2800" dirty="0" smtClean="0"/>
              <a:t>(weights</a:t>
            </a:r>
            <a:r>
              <a:rPr lang="en-GB" sz="2800" dirty="0" smtClean="0"/>
              <a:t>) 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What </a:t>
            </a:r>
            <a:r>
              <a:rPr lang="en-GB" sz="2800" dirty="0" smtClean="0"/>
              <a:t>number would my basket be on?</a:t>
            </a:r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52320" y="202959"/>
            <a:ext cx="1584176" cy="64664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02379" y="2527007"/>
            <a:ext cx="517358" cy="8983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3</a:t>
            </a:r>
            <a:endParaRPr lang="en-GB" sz="28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871411" y="1858114"/>
            <a:ext cx="1130968" cy="1095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2163034" y="405918"/>
            <a:ext cx="509802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/>
              <a:t> On your whiteboard…</a:t>
            </a:r>
            <a:endParaRPr lang="en-GB" sz="3600" b="1" dirty="0"/>
          </a:p>
        </p:txBody>
      </p:sp>
      <p:sp>
        <p:nvSpPr>
          <p:cNvPr id="13" name="Chevron 12"/>
          <p:cNvSpPr/>
          <p:nvPr/>
        </p:nvSpPr>
        <p:spPr>
          <a:xfrm>
            <a:off x="179412" y="202959"/>
            <a:ext cx="2361555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414"/>
          <a:stretch/>
        </p:blipFill>
        <p:spPr bwMode="auto">
          <a:xfrm>
            <a:off x="5160617" y="2195627"/>
            <a:ext cx="2552556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152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426" y="1700808"/>
            <a:ext cx="619180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My basket starts at number 3. </a:t>
            </a:r>
          </a:p>
          <a:p>
            <a:pPr marL="0" indent="0">
              <a:buNone/>
            </a:pPr>
            <a:r>
              <a:rPr lang="en-GB" dirty="0" smtClean="0"/>
              <a:t>I subtract 3 balloons.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What happens to my basket</a:t>
            </a:r>
            <a:r>
              <a:rPr lang="en-GB" dirty="0" smtClean="0"/>
              <a:t>?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Write a </a:t>
            </a:r>
            <a:r>
              <a:rPr lang="en-GB" dirty="0" smtClean="0"/>
              <a:t>number sentence to describe </a:t>
            </a:r>
            <a:r>
              <a:rPr lang="en-GB" dirty="0" smtClean="0"/>
              <a:t>this. 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0312" y="202959"/>
            <a:ext cx="1547664" cy="6491605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163034" y="405918"/>
            <a:ext cx="509802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/>
              <a:t>On your whiteboard..</a:t>
            </a:r>
            <a:endParaRPr lang="en-GB" sz="3600" b="1" dirty="0"/>
          </a:p>
        </p:txBody>
      </p:sp>
      <p:sp>
        <p:nvSpPr>
          <p:cNvPr id="13" name="Chevron 12"/>
          <p:cNvSpPr/>
          <p:nvPr/>
        </p:nvSpPr>
        <p:spPr>
          <a:xfrm>
            <a:off x="179412" y="202959"/>
            <a:ext cx="2361555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</p:spTree>
    <p:extLst>
      <p:ext uri="{BB962C8B-B14F-4D97-AF65-F5344CB8AC3E}">
        <p14:creationId xmlns:p14="http://schemas.microsoft.com/office/powerpoint/2010/main" val="399130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426" y="1700808"/>
            <a:ext cx="619180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My basket starts at number 4. </a:t>
            </a:r>
          </a:p>
          <a:p>
            <a:pPr marL="0" indent="0">
              <a:buNone/>
            </a:pPr>
            <a:r>
              <a:rPr lang="en-GB" dirty="0" smtClean="0"/>
              <a:t>I subtract 2 weights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What happens to my basket?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Write a </a:t>
            </a:r>
            <a:r>
              <a:rPr lang="en-GB" dirty="0" smtClean="0"/>
              <a:t>number sentence to describe </a:t>
            </a:r>
            <a:r>
              <a:rPr lang="en-GB" dirty="0" smtClean="0"/>
              <a:t>this. 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0312" y="202959"/>
            <a:ext cx="1547664" cy="6564867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163034" y="405918"/>
            <a:ext cx="509802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/>
              <a:t>On your whiteboard…</a:t>
            </a:r>
            <a:endParaRPr lang="en-GB" sz="3600" b="1" dirty="0"/>
          </a:p>
        </p:txBody>
      </p:sp>
      <p:sp>
        <p:nvSpPr>
          <p:cNvPr id="13" name="Chevron 12"/>
          <p:cNvSpPr/>
          <p:nvPr/>
        </p:nvSpPr>
        <p:spPr>
          <a:xfrm>
            <a:off x="179412" y="202959"/>
            <a:ext cx="2361555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</p:spTree>
    <p:extLst>
      <p:ext uri="{BB962C8B-B14F-4D97-AF65-F5344CB8AC3E}">
        <p14:creationId xmlns:p14="http://schemas.microsoft.com/office/powerpoint/2010/main" val="189749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426" y="1700808"/>
            <a:ext cx="619180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My basket starts at number -5. </a:t>
            </a:r>
          </a:p>
          <a:p>
            <a:pPr marL="0" indent="0">
              <a:buNone/>
            </a:pPr>
            <a:r>
              <a:rPr lang="en-GB" dirty="0" smtClean="0"/>
              <a:t>I subtract 4 balloons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What happens to my basket</a:t>
            </a:r>
            <a:r>
              <a:rPr lang="en-GB" dirty="0" smtClean="0"/>
              <a:t>?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Write a </a:t>
            </a:r>
            <a:r>
              <a:rPr lang="en-GB" dirty="0" smtClean="0"/>
              <a:t>number sentence to describe </a:t>
            </a:r>
            <a:r>
              <a:rPr lang="en-GB" dirty="0" smtClean="0"/>
              <a:t>this.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0312" y="233462"/>
            <a:ext cx="1619672" cy="6420851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163034" y="405918"/>
            <a:ext cx="509802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/>
              <a:t>On your whiteboard..</a:t>
            </a:r>
            <a:endParaRPr lang="en-GB" sz="3600" b="1" dirty="0"/>
          </a:p>
        </p:txBody>
      </p:sp>
      <p:sp>
        <p:nvSpPr>
          <p:cNvPr id="13" name="Chevron 12"/>
          <p:cNvSpPr/>
          <p:nvPr/>
        </p:nvSpPr>
        <p:spPr>
          <a:xfrm>
            <a:off x="179412" y="202959"/>
            <a:ext cx="2361555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</p:spTree>
    <p:extLst>
      <p:ext uri="{BB962C8B-B14F-4D97-AF65-F5344CB8AC3E}">
        <p14:creationId xmlns:p14="http://schemas.microsoft.com/office/powerpoint/2010/main" val="426465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426" y="1700808"/>
            <a:ext cx="619180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My basket starts at number -7. </a:t>
            </a:r>
          </a:p>
          <a:p>
            <a:pPr marL="0" indent="0">
              <a:buNone/>
            </a:pPr>
            <a:r>
              <a:rPr lang="en-GB" dirty="0" smtClean="0"/>
              <a:t>I subtract </a:t>
            </a:r>
            <a:r>
              <a:rPr lang="en-GB" dirty="0"/>
              <a:t>3</a:t>
            </a:r>
            <a:r>
              <a:rPr lang="en-GB" dirty="0" smtClean="0"/>
              <a:t> weights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What happens to my basket</a:t>
            </a:r>
            <a:r>
              <a:rPr lang="en-GB" dirty="0" smtClean="0"/>
              <a:t>?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Write a </a:t>
            </a:r>
            <a:r>
              <a:rPr lang="en-GB" dirty="0" smtClean="0"/>
              <a:t>number sentence to describe </a:t>
            </a:r>
            <a:r>
              <a:rPr lang="en-GB" dirty="0" smtClean="0"/>
              <a:t>this. 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0312" y="187231"/>
            <a:ext cx="1547664" cy="6564867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163034" y="405918"/>
            <a:ext cx="509802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/>
              <a:t>On your whiteboards..</a:t>
            </a:r>
            <a:endParaRPr lang="en-GB" sz="3600" b="1" dirty="0"/>
          </a:p>
        </p:txBody>
      </p:sp>
      <p:sp>
        <p:nvSpPr>
          <p:cNvPr id="13" name="Chevron 12"/>
          <p:cNvSpPr/>
          <p:nvPr/>
        </p:nvSpPr>
        <p:spPr>
          <a:xfrm>
            <a:off x="179412" y="202959"/>
            <a:ext cx="2361555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</p:spTree>
    <p:extLst>
      <p:ext uri="{BB962C8B-B14F-4D97-AF65-F5344CB8AC3E}">
        <p14:creationId xmlns:p14="http://schemas.microsoft.com/office/powerpoint/2010/main" val="173911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700808"/>
            <a:ext cx="4320480" cy="432048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051719" y="405918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3600" dirty="0"/>
              <a:t>Subtracting Negative Numbers</a:t>
            </a:r>
            <a:endParaRPr lang="en-GB" sz="3600" b="1" dirty="0"/>
          </a:p>
        </p:txBody>
      </p:sp>
      <p:sp>
        <p:nvSpPr>
          <p:cNvPr id="6" name="Chevron 5"/>
          <p:cNvSpPr/>
          <p:nvPr/>
        </p:nvSpPr>
        <p:spPr>
          <a:xfrm>
            <a:off x="194219" y="202959"/>
            <a:ext cx="2361555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</p:spTree>
    <p:extLst>
      <p:ext uri="{BB962C8B-B14F-4D97-AF65-F5344CB8AC3E}">
        <p14:creationId xmlns:p14="http://schemas.microsoft.com/office/powerpoint/2010/main" val="175307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359385" y="1352991"/>
            <a:ext cx="8001001" cy="60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eaLnBrk="0" hangingPunct="0"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eaLnBrk="0" hangingPunct="0"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eaLnBrk="0" hangingPunct="0"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eaLnBrk="0" hangingPunct="0"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eaLnBrk="1" hangingPunct="1"/>
            <a:endParaRPr kumimoji="0" lang="zh-CN" altLang="en-US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indent="-742950" eaLnBrk="1" hangingPunct="1">
              <a:lnSpc>
                <a:spcPct val="200000"/>
              </a:lnSpc>
              <a:buFont typeface="+mj-lt"/>
              <a:buAutoNum type="alphaLcPeriod"/>
            </a:pPr>
            <a:r>
              <a:rPr kumimoji="0" lang="en-US" altLang="zh-CN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0 - -3</a:t>
            </a:r>
            <a:endParaRPr kumimoji="0" lang="en-US" altLang="zh-CN" sz="400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indent="-742950" eaLnBrk="1" hangingPunct="1">
              <a:lnSpc>
                <a:spcPct val="200000"/>
              </a:lnSpc>
              <a:buFont typeface="+mj-lt"/>
              <a:buAutoNum type="alphaLcPeriod"/>
            </a:pPr>
            <a:r>
              <a:rPr kumimoji="0" lang="en-US" altLang="zh-CN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 </a:t>
            </a:r>
            <a:r>
              <a:rPr kumimoji="0" lang="zh-CN" altLang="en-US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 </a:t>
            </a:r>
            <a:r>
              <a:rPr kumimoji="0" lang="en-US" altLang="zh-CN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0" lang="en-US" altLang="zh-CN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endParaRPr kumimoji="0" lang="en-GB" altLang="zh-CN" sz="400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indent="-742950" eaLnBrk="1" hangingPunct="1">
              <a:lnSpc>
                <a:spcPct val="200000"/>
              </a:lnSpc>
              <a:buFont typeface="+mj-lt"/>
              <a:buAutoNum type="alphaLcPeriod"/>
            </a:pPr>
            <a:r>
              <a:rPr kumimoji="0" lang="en-US" altLang="zh-CN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-3 - -5</a:t>
            </a:r>
            <a:endParaRPr kumimoji="0" lang="en-US" altLang="zh-CN" sz="4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indent="-742950" eaLnBrk="1" hangingPunct="1">
              <a:lnSpc>
                <a:spcPct val="200000"/>
              </a:lnSpc>
              <a:buFont typeface="+mj-lt"/>
              <a:buAutoNum type="alphaLcPeriod"/>
            </a:pPr>
            <a:r>
              <a:rPr kumimoji="0" lang="en-US" altLang="zh-CN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0" lang="en-US" altLang="zh-CN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6 - -6</a:t>
            </a:r>
          </a:p>
          <a:p>
            <a:pPr marL="742950" indent="-742950" eaLnBrk="1" hangingPunct="1">
              <a:buFont typeface="+mj-lt"/>
              <a:buAutoNum type="alphaLcPeriod"/>
            </a:pPr>
            <a:endParaRPr kumimoji="0" lang="zh-CN" altLang="en-US" sz="4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982426" y="405918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/>
              <a:t>On your whiteboard, work out</a:t>
            </a:r>
            <a:endParaRPr lang="en-GB" sz="3200" dirty="0"/>
          </a:p>
        </p:txBody>
      </p:sp>
      <p:sp>
        <p:nvSpPr>
          <p:cNvPr id="14" name="Chevron 13"/>
          <p:cNvSpPr/>
          <p:nvPr/>
        </p:nvSpPr>
        <p:spPr>
          <a:xfrm>
            <a:off x="124926" y="202959"/>
            <a:ext cx="2361555" cy="1080120"/>
          </a:xfrm>
          <a:prstGeom prst="chevron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Develop Understanding</a:t>
            </a:r>
          </a:p>
        </p:txBody>
      </p:sp>
    </p:spTree>
    <p:extLst>
      <p:ext uri="{BB962C8B-B14F-4D97-AF65-F5344CB8AC3E}">
        <p14:creationId xmlns:p14="http://schemas.microsoft.com/office/powerpoint/2010/main" val="377059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1982426" y="405918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dirty="0"/>
          </a:p>
        </p:txBody>
      </p:sp>
      <p:sp>
        <p:nvSpPr>
          <p:cNvPr id="15" name="Chevron 14"/>
          <p:cNvSpPr/>
          <p:nvPr/>
        </p:nvSpPr>
        <p:spPr>
          <a:xfrm>
            <a:off x="9247" y="202958"/>
            <a:ext cx="2361555" cy="1080120"/>
          </a:xfrm>
          <a:prstGeom prst="chevron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a typeface="Calibri"/>
                <a:cs typeface="Times New Roman"/>
              </a:rPr>
              <a:t>Mark it</a:t>
            </a:r>
            <a:endParaRPr lang="en-GB" b="1" dirty="0" smtClean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9" name="Text Box 3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359385" y="1352991"/>
            <a:ext cx="8001001" cy="60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eaLnBrk="0" hangingPunct="0"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eaLnBrk="0" hangingPunct="0"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eaLnBrk="0" hangingPunct="0"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eaLnBrk="0" hangingPunct="0"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800" b="1">
                <a:solidFill>
                  <a:srgbClr val="CC0000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eaLnBrk="1" hangingPunct="1"/>
            <a:endParaRPr kumimoji="0" lang="zh-CN" altLang="en-US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indent="-742950" eaLnBrk="1" hangingPunct="1">
              <a:lnSpc>
                <a:spcPct val="200000"/>
              </a:lnSpc>
              <a:buFont typeface="+mj-lt"/>
              <a:buAutoNum type="alphaLcPeriod"/>
            </a:pPr>
            <a:r>
              <a:rPr kumimoji="0" lang="en-US" altLang="zh-CN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0 - -3 = 3</a:t>
            </a:r>
            <a:endParaRPr kumimoji="0" lang="en-US" altLang="zh-CN" sz="400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indent="-742950" eaLnBrk="1" hangingPunct="1">
              <a:lnSpc>
                <a:spcPct val="200000"/>
              </a:lnSpc>
              <a:buFont typeface="+mj-lt"/>
              <a:buAutoNum type="alphaLcPeriod"/>
            </a:pPr>
            <a:r>
              <a:rPr kumimoji="0" lang="en-US" altLang="zh-CN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 </a:t>
            </a:r>
            <a:r>
              <a:rPr kumimoji="0" lang="zh-CN" altLang="en-US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 </a:t>
            </a:r>
            <a:r>
              <a:rPr kumimoji="0" lang="en-US" altLang="zh-CN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0" lang="en-US" altLang="zh-CN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 = 16 </a:t>
            </a:r>
            <a:endParaRPr kumimoji="0" lang="en-GB" altLang="zh-CN" sz="400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indent="-742950" eaLnBrk="1" hangingPunct="1">
              <a:lnSpc>
                <a:spcPct val="200000"/>
              </a:lnSpc>
              <a:buFont typeface="+mj-lt"/>
              <a:buAutoNum type="alphaLcPeriod"/>
            </a:pPr>
            <a:r>
              <a:rPr kumimoji="0" lang="en-US" altLang="zh-CN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-3 - -5 = 2</a:t>
            </a:r>
            <a:endParaRPr kumimoji="0" lang="en-US" altLang="zh-CN" sz="4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indent="-742950" eaLnBrk="1" hangingPunct="1">
              <a:lnSpc>
                <a:spcPct val="200000"/>
              </a:lnSpc>
              <a:buFont typeface="+mj-lt"/>
              <a:buAutoNum type="alphaLcPeriod"/>
            </a:pPr>
            <a:r>
              <a:rPr kumimoji="0" lang="en-US" altLang="zh-CN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kumimoji="0" lang="en-US" altLang="zh-CN" sz="40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6 - -6 = 0</a:t>
            </a:r>
          </a:p>
          <a:p>
            <a:pPr marL="742950" indent="-742950" eaLnBrk="1" hangingPunct="1">
              <a:buFont typeface="+mj-lt"/>
              <a:buAutoNum type="alphaLcPeriod"/>
            </a:pPr>
            <a:endParaRPr kumimoji="0" lang="zh-CN" altLang="en-US" sz="40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353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80237"/>
            <a:ext cx="7886700" cy="1325563"/>
          </a:xfrm>
        </p:spPr>
        <p:txBody>
          <a:bodyPr/>
          <a:lstStyle/>
          <a:p>
            <a:r>
              <a:rPr lang="en-GB" sz="2800" dirty="0" smtClean="0"/>
              <a:t>On your whiteboard, fill in the blanks: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243" y="1825626"/>
            <a:ext cx="8205107" cy="427037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13 – 5 = </a:t>
            </a:r>
            <a:r>
              <a:rPr lang="en-GB" dirty="0" smtClean="0"/>
              <a:t>13 + -5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35 – </a:t>
            </a:r>
            <a:r>
              <a:rPr lang="en-GB" dirty="0" smtClean="0"/>
              <a:t>-7 </a:t>
            </a:r>
            <a:r>
              <a:rPr lang="en-GB" dirty="0" smtClean="0"/>
              <a:t>= 35 +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  12       </a:t>
            </a:r>
            <a:r>
              <a:rPr lang="en-GB" dirty="0" smtClean="0"/>
              <a:t>4  </a:t>
            </a:r>
            <a:r>
              <a:rPr lang="en-GB" dirty="0" smtClean="0"/>
              <a:t>= 12 + </a:t>
            </a:r>
            <a:r>
              <a:rPr lang="en-GB" dirty="0" smtClean="0"/>
              <a:t>-4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  C – D =  C</a:t>
            </a:r>
            <a:r>
              <a:rPr lang="en-GB" dirty="0"/>
              <a:t> </a:t>
            </a:r>
            <a:r>
              <a:rPr lang="en-GB" dirty="0" smtClean="0"/>
              <a:t>+ </a:t>
            </a:r>
            <a:r>
              <a:rPr lang="en-GB" dirty="0" smtClean="0"/>
              <a:t>- D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953646" y="1939700"/>
            <a:ext cx="517556" cy="4086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059832" y="3085768"/>
            <a:ext cx="720080" cy="487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204736" y="4232955"/>
            <a:ext cx="465451" cy="4921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005293" y="5445224"/>
            <a:ext cx="630603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953646" y="405918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b="1" dirty="0"/>
          </a:p>
        </p:txBody>
      </p:sp>
      <p:sp>
        <p:nvSpPr>
          <p:cNvPr id="10" name="Chevron 9"/>
          <p:cNvSpPr/>
          <p:nvPr/>
        </p:nvSpPr>
        <p:spPr>
          <a:xfrm>
            <a:off x="96146" y="202959"/>
            <a:ext cx="2361555" cy="1080120"/>
          </a:xfrm>
          <a:prstGeom prst="chevron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Develop Understanding</a:t>
            </a:r>
          </a:p>
        </p:txBody>
      </p:sp>
    </p:spTree>
    <p:extLst>
      <p:ext uri="{BB962C8B-B14F-4D97-AF65-F5344CB8AC3E}">
        <p14:creationId xmlns:p14="http://schemas.microsoft.com/office/powerpoint/2010/main" val="394044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80237"/>
            <a:ext cx="7886700" cy="1325563"/>
          </a:xfrm>
        </p:spPr>
        <p:txBody>
          <a:bodyPr/>
          <a:lstStyle/>
          <a:p>
            <a:r>
              <a:rPr lang="en-GB" dirty="0" smtClean="0"/>
              <a:t>Fill in the blanks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243" y="1825626"/>
            <a:ext cx="8205107" cy="427037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13 – 5 = 13 </a:t>
            </a:r>
            <a:r>
              <a:rPr lang="en-GB" dirty="0" smtClean="0"/>
              <a:t>+ -5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35 – </a:t>
            </a:r>
            <a:r>
              <a:rPr lang="en-GB" dirty="0" smtClean="0"/>
              <a:t>-7 </a:t>
            </a:r>
            <a:r>
              <a:rPr lang="en-GB" dirty="0" smtClean="0"/>
              <a:t>= 35 + 7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  12 </a:t>
            </a:r>
            <a:r>
              <a:rPr lang="en-GB" dirty="0" smtClean="0"/>
              <a:t> </a:t>
            </a:r>
            <a:r>
              <a:rPr lang="en-GB" dirty="0" smtClean="0"/>
              <a:t>-  </a:t>
            </a:r>
            <a:r>
              <a:rPr lang="en-GB" dirty="0" smtClean="0"/>
              <a:t>4  </a:t>
            </a:r>
            <a:r>
              <a:rPr lang="en-GB" dirty="0" smtClean="0"/>
              <a:t>= 12 + </a:t>
            </a:r>
            <a:r>
              <a:rPr lang="en-GB" dirty="0" smtClean="0"/>
              <a:t>-4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  C – D =  C</a:t>
            </a:r>
            <a:r>
              <a:rPr lang="en-GB" dirty="0"/>
              <a:t> </a:t>
            </a:r>
            <a:r>
              <a:rPr lang="en-GB" dirty="0" smtClean="0"/>
              <a:t>+ </a:t>
            </a:r>
            <a:r>
              <a:rPr lang="en-GB" dirty="0" smtClean="0"/>
              <a:t>-D</a:t>
            </a:r>
            <a:endParaRPr lang="en-GB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953646" y="405918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b="1" dirty="0"/>
          </a:p>
        </p:txBody>
      </p:sp>
      <p:sp>
        <p:nvSpPr>
          <p:cNvPr id="12" name="Chevron 11"/>
          <p:cNvSpPr/>
          <p:nvPr/>
        </p:nvSpPr>
        <p:spPr>
          <a:xfrm>
            <a:off x="9247" y="202958"/>
            <a:ext cx="2361555" cy="1080120"/>
          </a:xfrm>
          <a:prstGeom prst="chevron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a typeface="Calibri"/>
                <a:cs typeface="Times New Roman"/>
              </a:rPr>
              <a:t>Mark it</a:t>
            </a:r>
            <a:endParaRPr lang="en-GB" b="1" dirty="0" smtClean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2603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8201" y="1551892"/>
            <a:ext cx="39239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-6 </a:t>
            </a:r>
            <a:r>
              <a:rPr lang="en-GB" sz="3600" dirty="0" smtClean="0"/>
              <a:t>– </a:t>
            </a:r>
            <a:r>
              <a:rPr lang="en-GB" sz="3600" dirty="0" smtClean="0"/>
              <a:t>-2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-3 </a:t>
            </a:r>
            <a:r>
              <a:rPr lang="en-GB" sz="3600" dirty="0" smtClean="0"/>
              <a:t>– </a:t>
            </a:r>
            <a:r>
              <a:rPr lang="en-GB" sz="3600" dirty="0" smtClean="0"/>
              <a:t>+5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-5 </a:t>
            </a:r>
            <a:r>
              <a:rPr lang="en-GB" sz="3600" dirty="0" smtClean="0"/>
              <a:t>– </a:t>
            </a:r>
            <a:r>
              <a:rPr lang="en-GB" sz="3600" dirty="0" smtClean="0"/>
              <a:t>-5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0 – </a:t>
            </a:r>
            <a:r>
              <a:rPr lang="en-GB" sz="3600" dirty="0" smtClean="0"/>
              <a:t>-8 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-14 </a:t>
            </a:r>
            <a:r>
              <a:rPr lang="en-GB" sz="3600" dirty="0"/>
              <a:t>– </a:t>
            </a:r>
            <a:r>
              <a:rPr lang="en-GB" sz="3600" dirty="0" smtClean="0"/>
              <a:t>-9</a:t>
            </a:r>
            <a:endParaRPr lang="en-GB" sz="3600" dirty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33 </a:t>
            </a:r>
            <a:r>
              <a:rPr lang="en-GB" sz="3600" dirty="0"/>
              <a:t>– </a:t>
            </a:r>
            <a:r>
              <a:rPr lang="en-GB" sz="3600" dirty="0" smtClean="0"/>
              <a:t>5</a:t>
            </a:r>
            <a:endParaRPr lang="en-GB" sz="3600" dirty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-105 </a:t>
            </a:r>
            <a:r>
              <a:rPr lang="en-GB" sz="3600" dirty="0"/>
              <a:t>– </a:t>
            </a:r>
            <a:r>
              <a:rPr lang="en-GB" sz="3600" dirty="0" smtClean="0"/>
              <a:t>-31</a:t>
            </a:r>
            <a:endParaRPr lang="en-GB" sz="3600" dirty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42 – -8 </a:t>
            </a:r>
            <a:endParaRPr lang="en-GB" sz="3600" dirty="0"/>
          </a:p>
          <a:p>
            <a:pPr marL="571500" indent="-571500">
              <a:buFont typeface="Arial" pitchFamily="34" charset="0"/>
              <a:buChar char="•"/>
            </a:pPr>
            <a:endParaRPr lang="en-GB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004048" y="1524275"/>
                <a:ext cx="3384376" cy="4986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 smtClean="0"/>
                  <a:t>i. -0.4 </a:t>
                </a:r>
                <a:r>
                  <a:rPr lang="en-GB" sz="3600" dirty="0" smtClean="0"/>
                  <a:t>– </a:t>
                </a:r>
                <a:r>
                  <a:rPr lang="en-GB" sz="3600" dirty="0" smtClean="0"/>
                  <a:t>0.2</a:t>
                </a:r>
                <a:endParaRPr lang="en-GB" sz="3600" dirty="0" smtClean="0"/>
              </a:p>
              <a:p>
                <a:endParaRPr lang="en-GB" sz="3600" dirty="0"/>
              </a:p>
              <a:p>
                <a:r>
                  <a:rPr lang="en-GB" sz="3600" dirty="0" smtClean="0"/>
                  <a:t>j.  -3 </a:t>
                </a:r>
                <a:r>
                  <a:rPr lang="en-GB" sz="3600" dirty="0" smtClean="0"/>
                  <a:t>– </a:t>
                </a:r>
                <a:r>
                  <a:rPr lang="en-GB" sz="3600" dirty="0" smtClean="0"/>
                  <a:t>-1.5</a:t>
                </a:r>
                <a:endParaRPr lang="en-GB" sz="3600" dirty="0" smtClean="0"/>
              </a:p>
              <a:p>
                <a:pPr marL="742950" indent="-742950">
                  <a:buFont typeface="+mj-lt"/>
                  <a:buAutoNum type="alphaLcPeriod"/>
                </a:pPr>
                <a:endParaRPr lang="en-GB" sz="3600" dirty="0"/>
              </a:p>
              <a:p>
                <a:r>
                  <a:rPr lang="en-GB" sz="3600" dirty="0" smtClean="0"/>
                  <a:t>k.  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3600" dirty="0" smtClean="0"/>
                  <a:t> </a:t>
                </a:r>
                <a:r>
                  <a:rPr lang="en-GB" sz="3600" dirty="0" smtClean="0"/>
                  <a:t> </a:t>
                </a:r>
                <a:r>
                  <a:rPr lang="en-GB" sz="3600" dirty="0" smtClean="0"/>
                  <a:t>– 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3600" dirty="0" smtClean="0"/>
                  <a:t> </a:t>
                </a:r>
              </a:p>
              <a:p>
                <a:pPr marL="742950" indent="-742950">
                  <a:buFont typeface="+mj-lt"/>
                  <a:buAutoNum type="alphaLcPeriod"/>
                </a:pPr>
                <a:endParaRPr lang="en-GB" sz="3600" dirty="0"/>
              </a:p>
              <a:p>
                <a:r>
                  <a:rPr lang="en-GB" sz="3600" dirty="0" smtClean="0"/>
                  <a:t>l.  2 </a:t>
                </a:r>
                <a:r>
                  <a:rPr lang="en-GB" sz="3600" dirty="0" smtClean="0"/>
                  <a:t>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3600" dirty="0" smtClean="0"/>
              </a:p>
              <a:p>
                <a:pPr marL="742950" indent="-742950">
                  <a:buFont typeface="+mj-lt"/>
                  <a:buAutoNum type="alphaLcPeriod"/>
                </a:pPr>
                <a:endParaRPr lang="en-GB" sz="36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524275"/>
                <a:ext cx="3384376" cy="4986814"/>
              </a:xfrm>
              <a:prstGeom prst="rect">
                <a:avLst/>
              </a:prstGeom>
              <a:blipFill rotWithShape="1">
                <a:blip r:embed="rId2"/>
                <a:stretch>
                  <a:fillRect l="-5586" t="-1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/>
          <p:cNvSpPr txBox="1">
            <a:spLocks/>
          </p:cNvSpPr>
          <p:nvPr/>
        </p:nvSpPr>
        <p:spPr>
          <a:xfrm>
            <a:off x="1910562" y="365956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/>
              <a:t>In your book, work out: </a:t>
            </a:r>
            <a:endParaRPr lang="en-GB" sz="3600" dirty="0"/>
          </a:p>
        </p:txBody>
      </p:sp>
      <p:sp>
        <p:nvSpPr>
          <p:cNvPr id="10" name="Chevron 9"/>
          <p:cNvSpPr/>
          <p:nvPr/>
        </p:nvSpPr>
        <p:spPr>
          <a:xfrm>
            <a:off x="53062" y="162997"/>
            <a:ext cx="2361555" cy="1080120"/>
          </a:xfrm>
          <a:prstGeom prst="chevron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Develop Understanding</a:t>
            </a:r>
          </a:p>
        </p:txBody>
      </p:sp>
    </p:spTree>
    <p:extLst>
      <p:ext uri="{BB962C8B-B14F-4D97-AF65-F5344CB8AC3E}">
        <p14:creationId xmlns:p14="http://schemas.microsoft.com/office/powerpoint/2010/main" val="193648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412776"/>
            <a:ext cx="49685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-6 </a:t>
            </a:r>
            <a:r>
              <a:rPr lang="en-GB" sz="3600" dirty="0" smtClean="0"/>
              <a:t>– </a:t>
            </a:r>
            <a:r>
              <a:rPr lang="en-GB" sz="3600" dirty="0" smtClean="0"/>
              <a:t>-2 </a:t>
            </a:r>
            <a:r>
              <a:rPr lang="en-GB" sz="3600" dirty="0" smtClean="0">
                <a:solidFill>
                  <a:srgbClr val="FF0000"/>
                </a:solidFill>
              </a:rPr>
              <a:t>= </a:t>
            </a:r>
            <a:r>
              <a:rPr lang="en-GB" sz="3600" dirty="0" smtClean="0">
                <a:solidFill>
                  <a:srgbClr val="FF0000"/>
                </a:solidFill>
              </a:rPr>
              <a:t>-</a:t>
            </a:r>
            <a:r>
              <a:rPr lang="en-GB" sz="3600" dirty="0" smtClean="0">
                <a:solidFill>
                  <a:srgbClr val="FF0000"/>
                </a:solidFill>
              </a:rPr>
              <a:t>4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-3 </a:t>
            </a:r>
            <a:r>
              <a:rPr lang="en-GB" sz="3600" dirty="0" smtClean="0"/>
              <a:t>– </a:t>
            </a:r>
            <a:r>
              <a:rPr lang="en-GB" sz="3600" dirty="0" smtClean="0"/>
              <a:t>5 </a:t>
            </a:r>
            <a:r>
              <a:rPr lang="en-GB" sz="3600" dirty="0" smtClean="0">
                <a:solidFill>
                  <a:srgbClr val="FF0000"/>
                </a:solidFill>
              </a:rPr>
              <a:t>= </a:t>
            </a:r>
            <a:r>
              <a:rPr lang="en-GB" sz="3600" dirty="0" smtClean="0">
                <a:solidFill>
                  <a:srgbClr val="FF0000"/>
                </a:solidFill>
              </a:rPr>
              <a:t>-</a:t>
            </a:r>
            <a:r>
              <a:rPr lang="en-GB" sz="3600" dirty="0" smtClean="0">
                <a:solidFill>
                  <a:srgbClr val="FF0000"/>
                </a:solidFill>
              </a:rPr>
              <a:t>8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-5 </a:t>
            </a:r>
            <a:r>
              <a:rPr lang="en-GB" sz="3600" dirty="0" smtClean="0"/>
              <a:t>– </a:t>
            </a:r>
            <a:r>
              <a:rPr lang="en-GB" sz="3600" dirty="0" smtClean="0"/>
              <a:t>-5 </a:t>
            </a:r>
            <a:r>
              <a:rPr lang="en-GB" sz="3600" dirty="0">
                <a:solidFill>
                  <a:srgbClr val="FF0000"/>
                </a:solidFill>
              </a:rPr>
              <a:t>= </a:t>
            </a:r>
            <a:r>
              <a:rPr lang="en-GB" sz="3600" dirty="0" smtClean="0">
                <a:solidFill>
                  <a:srgbClr val="FF0000"/>
                </a:solidFill>
              </a:rPr>
              <a:t>0</a:t>
            </a:r>
            <a:endParaRPr lang="en-GB" sz="3600" dirty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0 – </a:t>
            </a:r>
            <a:r>
              <a:rPr lang="en-GB" sz="3600" dirty="0" smtClean="0"/>
              <a:t>-8 </a:t>
            </a:r>
            <a:r>
              <a:rPr lang="en-GB" sz="3600" dirty="0">
                <a:solidFill>
                  <a:srgbClr val="FF0000"/>
                </a:solidFill>
              </a:rPr>
              <a:t>= </a:t>
            </a:r>
            <a:r>
              <a:rPr lang="en-GB" sz="3600" dirty="0" smtClean="0">
                <a:solidFill>
                  <a:srgbClr val="FF0000"/>
                </a:solidFill>
              </a:rPr>
              <a:t>8</a:t>
            </a:r>
            <a:endParaRPr lang="en-GB" sz="3600" dirty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-14 </a:t>
            </a:r>
            <a:r>
              <a:rPr lang="en-GB" sz="3600" dirty="0"/>
              <a:t>– </a:t>
            </a:r>
            <a:r>
              <a:rPr lang="en-GB" sz="3600" dirty="0" smtClean="0"/>
              <a:t>-9 </a:t>
            </a:r>
            <a:r>
              <a:rPr lang="en-GB" sz="3600" dirty="0">
                <a:solidFill>
                  <a:srgbClr val="FF0000"/>
                </a:solidFill>
              </a:rPr>
              <a:t>= </a:t>
            </a:r>
            <a:r>
              <a:rPr lang="en-GB" sz="3600" dirty="0" smtClean="0">
                <a:solidFill>
                  <a:srgbClr val="FF0000"/>
                </a:solidFill>
              </a:rPr>
              <a:t>-</a:t>
            </a:r>
            <a:r>
              <a:rPr lang="en-GB" sz="3600" dirty="0" smtClean="0">
                <a:solidFill>
                  <a:srgbClr val="FF0000"/>
                </a:solidFill>
              </a:rPr>
              <a:t>5</a:t>
            </a:r>
            <a:endParaRPr lang="en-GB" sz="3600" dirty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33 </a:t>
            </a:r>
            <a:r>
              <a:rPr lang="en-GB" sz="3600" dirty="0"/>
              <a:t>– </a:t>
            </a:r>
            <a:r>
              <a:rPr lang="en-GB" sz="3600" dirty="0" smtClean="0"/>
              <a:t>5</a:t>
            </a:r>
            <a:r>
              <a:rPr lang="en-GB" sz="3600" dirty="0" smtClean="0">
                <a:solidFill>
                  <a:srgbClr val="FF0000"/>
                </a:solidFill>
              </a:rPr>
              <a:t> </a:t>
            </a:r>
            <a:r>
              <a:rPr lang="en-GB" sz="3600" dirty="0">
                <a:solidFill>
                  <a:srgbClr val="FF0000"/>
                </a:solidFill>
              </a:rPr>
              <a:t>= </a:t>
            </a:r>
            <a:r>
              <a:rPr lang="en-GB" sz="3600" dirty="0" smtClean="0">
                <a:solidFill>
                  <a:srgbClr val="FF0000"/>
                </a:solidFill>
              </a:rPr>
              <a:t>28</a:t>
            </a:r>
            <a:endParaRPr lang="en-GB" sz="3600" dirty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-105 </a:t>
            </a:r>
            <a:r>
              <a:rPr lang="en-GB" sz="3600" dirty="0"/>
              <a:t>– </a:t>
            </a:r>
            <a:r>
              <a:rPr lang="en-GB" sz="3600" dirty="0" smtClean="0"/>
              <a:t>-31</a:t>
            </a:r>
            <a:r>
              <a:rPr lang="en-GB" sz="3600" dirty="0" smtClean="0">
                <a:solidFill>
                  <a:srgbClr val="FF0000"/>
                </a:solidFill>
              </a:rPr>
              <a:t> </a:t>
            </a:r>
            <a:r>
              <a:rPr lang="en-GB" sz="3600" dirty="0">
                <a:solidFill>
                  <a:srgbClr val="FF0000"/>
                </a:solidFill>
              </a:rPr>
              <a:t>= </a:t>
            </a:r>
            <a:r>
              <a:rPr lang="en-GB" sz="3600" dirty="0" smtClean="0">
                <a:solidFill>
                  <a:srgbClr val="FF0000"/>
                </a:solidFill>
              </a:rPr>
              <a:t>-</a:t>
            </a:r>
            <a:r>
              <a:rPr lang="en-GB" sz="3600" dirty="0" smtClean="0">
                <a:solidFill>
                  <a:srgbClr val="FF0000"/>
                </a:solidFill>
              </a:rPr>
              <a:t>74</a:t>
            </a:r>
            <a:endParaRPr lang="en-GB" sz="3600" dirty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42 </a:t>
            </a:r>
            <a:r>
              <a:rPr lang="en-GB" sz="3600" dirty="0"/>
              <a:t>– </a:t>
            </a:r>
            <a:r>
              <a:rPr lang="en-GB" sz="3600" dirty="0" smtClean="0"/>
              <a:t>-8 </a:t>
            </a:r>
            <a:r>
              <a:rPr lang="en-GB" sz="3600" dirty="0">
                <a:solidFill>
                  <a:srgbClr val="FF0000"/>
                </a:solidFill>
              </a:rPr>
              <a:t>= </a:t>
            </a:r>
            <a:r>
              <a:rPr lang="en-GB" sz="3600" dirty="0" smtClean="0">
                <a:solidFill>
                  <a:srgbClr val="FF0000"/>
                </a:solidFill>
              </a:rPr>
              <a:t>50</a:t>
            </a:r>
            <a:endParaRPr lang="en-GB" sz="3600" dirty="0"/>
          </a:p>
          <a:p>
            <a:pPr marL="742950" indent="-742950">
              <a:buFont typeface="+mj-lt"/>
              <a:buAutoNum type="alphaLcPeriod"/>
            </a:pPr>
            <a:endParaRPr lang="en-GB" sz="3600" dirty="0"/>
          </a:p>
          <a:p>
            <a:pPr marL="742950" indent="-742950">
              <a:buFont typeface="+mj-lt"/>
              <a:buAutoNum type="alphaLcPeriod"/>
            </a:pPr>
            <a:endParaRPr lang="en-GB" sz="36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910562" y="365956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dirty="0"/>
          </a:p>
        </p:txBody>
      </p:sp>
      <p:sp>
        <p:nvSpPr>
          <p:cNvPr id="8" name="Chevron 7"/>
          <p:cNvSpPr/>
          <p:nvPr/>
        </p:nvSpPr>
        <p:spPr>
          <a:xfrm>
            <a:off x="9247" y="202958"/>
            <a:ext cx="2361555" cy="1080120"/>
          </a:xfrm>
          <a:prstGeom prst="chevron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a typeface="Calibri"/>
                <a:cs typeface="Times New Roman"/>
              </a:rPr>
              <a:t>Mark it</a:t>
            </a:r>
            <a:endParaRPr lang="en-GB" b="1" dirty="0" smtClean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004048" y="1524275"/>
                <a:ext cx="3960440" cy="4986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 smtClean="0"/>
                  <a:t>i. -0.4 </a:t>
                </a:r>
                <a:r>
                  <a:rPr lang="en-GB" sz="3600" dirty="0" smtClean="0"/>
                  <a:t>– </a:t>
                </a:r>
                <a:r>
                  <a:rPr lang="en-GB" sz="3600" dirty="0" smtClean="0"/>
                  <a:t>0.2 = -0.6</a:t>
                </a:r>
                <a:endParaRPr lang="en-GB" sz="3600" dirty="0" smtClean="0"/>
              </a:p>
              <a:p>
                <a:endParaRPr lang="en-GB" sz="3600" dirty="0"/>
              </a:p>
              <a:p>
                <a:r>
                  <a:rPr lang="en-GB" sz="3600" dirty="0" smtClean="0"/>
                  <a:t>j.  -3 </a:t>
                </a:r>
                <a:r>
                  <a:rPr lang="en-GB" sz="3600" dirty="0" smtClean="0"/>
                  <a:t>– </a:t>
                </a:r>
                <a:r>
                  <a:rPr lang="en-GB" sz="3600" dirty="0" smtClean="0"/>
                  <a:t>-1.5 = -1.5</a:t>
                </a:r>
                <a:endParaRPr lang="en-GB" sz="3600" dirty="0" smtClean="0"/>
              </a:p>
              <a:p>
                <a:pPr marL="742950" indent="-742950">
                  <a:buFont typeface="+mj-lt"/>
                  <a:buAutoNum type="alphaLcPeriod"/>
                </a:pPr>
                <a:endParaRPr lang="en-GB" sz="3600" dirty="0"/>
              </a:p>
              <a:p>
                <a:r>
                  <a:rPr lang="en-GB" sz="3600" dirty="0" smtClean="0"/>
                  <a:t>k.  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3600" dirty="0" smtClean="0"/>
                  <a:t> </a:t>
                </a:r>
                <a:r>
                  <a:rPr lang="en-GB" sz="3600" dirty="0" smtClean="0"/>
                  <a:t> </a:t>
                </a:r>
                <a:r>
                  <a:rPr lang="en-GB" sz="3600" dirty="0" smtClean="0"/>
                  <a:t>– 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3600" dirty="0" smtClean="0"/>
                  <a:t> </a:t>
                </a:r>
                <a:r>
                  <a:rPr lang="en-GB" sz="36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3600" b="0" i="1" dirty="0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GB" sz="3600" dirty="0" smtClean="0"/>
              </a:p>
              <a:p>
                <a:pPr marL="742950" indent="-742950">
                  <a:buFont typeface="+mj-lt"/>
                  <a:buAutoNum type="alphaLcPeriod"/>
                </a:pPr>
                <a:endParaRPr lang="en-GB" sz="3600" dirty="0"/>
              </a:p>
              <a:p>
                <a:r>
                  <a:rPr lang="en-GB" sz="3600" dirty="0" smtClean="0"/>
                  <a:t>l.  2 </a:t>
                </a:r>
                <a:r>
                  <a:rPr lang="en-GB" sz="3600" dirty="0" smtClean="0"/>
                  <a:t>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3600" dirty="0" smtClean="0"/>
                  <a:t> =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sz="36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GB" sz="3600" dirty="0" smtClean="0"/>
              </a:p>
              <a:p>
                <a:pPr marL="742950" indent="-742950">
                  <a:buFont typeface="+mj-lt"/>
                  <a:buAutoNum type="alphaLcPeriod"/>
                </a:pPr>
                <a:endParaRPr lang="en-GB" sz="36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524275"/>
                <a:ext cx="3960440" cy="4986814"/>
              </a:xfrm>
              <a:prstGeom prst="rect">
                <a:avLst/>
              </a:prstGeom>
              <a:blipFill rotWithShape="1">
                <a:blip r:embed="rId2"/>
                <a:stretch>
                  <a:fillRect l="-4769" t="-1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064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398" y="171520"/>
            <a:ext cx="8229600" cy="1143000"/>
          </a:xfrm>
        </p:spPr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-17 – </a:t>
            </a:r>
            <a:r>
              <a:rPr lang="en-GB" dirty="0" smtClean="0"/>
              <a:t>-25 </a:t>
            </a:r>
            <a:r>
              <a:rPr lang="en-GB" dirty="0" smtClean="0"/>
              <a:t>+ 5 + </a:t>
            </a:r>
            <a:r>
              <a:rPr lang="en-GB" dirty="0" smtClean="0"/>
              <a:t>-14</a:t>
            </a:r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= -17 + 25 + 5 + </a:t>
            </a:r>
            <a:r>
              <a:rPr lang="en-GB" dirty="0" smtClean="0">
                <a:solidFill>
                  <a:srgbClr val="FF0000"/>
                </a:solidFill>
              </a:rPr>
              <a:t>-14</a:t>
            </a:r>
            <a:endParaRPr lang="en-GB" dirty="0" smtClean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= 25 + 5 – 17 – 14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= 30 – 31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= -1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32920" y="405919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dirty="0"/>
          </a:p>
        </p:txBody>
      </p:sp>
      <p:sp>
        <p:nvSpPr>
          <p:cNvPr id="6" name="Chevron 5"/>
          <p:cNvSpPr/>
          <p:nvPr/>
        </p:nvSpPr>
        <p:spPr>
          <a:xfrm>
            <a:off x="175420" y="202960"/>
            <a:ext cx="2361555" cy="1080120"/>
          </a:xfrm>
          <a:prstGeom prst="chevron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Develop Understanding</a:t>
            </a:r>
          </a:p>
        </p:txBody>
      </p:sp>
    </p:spTree>
    <p:extLst>
      <p:ext uri="{BB962C8B-B14F-4D97-AF65-F5344CB8AC3E}">
        <p14:creationId xmlns:p14="http://schemas.microsoft.com/office/powerpoint/2010/main" val="40329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4101" y="-12339"/>
            <a:ext cx="7886700" cy="1325563"/>
          </a:xfrm>
        </p:spPr>
        <p:txBody>
          <a:bodyPr/>
          <a:lstStyle/>
          <a:p>
            <a:r>
              <a:rPr lang="en-GB" sz="4000" dirty="0" smtClean="0"/>
              <a:t>In your books, work out: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178" y="1535649"/>
            <a:ext cx="5457001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LcPeriod"/>
            </a:pPr>
            <a:r>
              <a:rPr lang="en-GB" dirty="0" smtClean="0"/>
              <a:t>9 + </a:t>
            </a:r>
            <a:r>
              <a:rPr lang="en-GB" dirty="0" smtClean="0"/>
              <a:t>-3 </a:t>
            </a:r>
            <a:r>
              <a:rPr lang="en-GB" dirty="0" smtClean="0"/>
              <a:t>– </a:t>
            </a:r>
            <a:r>
              <a:rPr lang="en-GB" dirty="0" smtClean="0"/>
              <a:t>-5</a:t>
            </a:r>
            <a:endParaRPr lang="en-GB" dirty="0" smtClean="0"/>
          </a:p>
          <a:p>
            <a:pPr marL="514350" indent="-514350">
              <a:buFont typeface="+mj-lt"/>
              <a:buAutoNum type="alphaLcPeriod"/>
            </a:pPr>
            <a:endParaRPr lang="en-GB" dirty="0"/>
          </a:p>
          <a:p>
            <a:pPr marL="514350" indent="-514350">
              <a:buFont typeface="+mj-lt"/>
              <a:buAutoNum type="alphaLcPeriod"/>
            </a:pPr>
            <a:r>
              <a:rPr lang="en-GB" dirty="0" smtClean="0"/>
              <a:t>12 – 18 – </a:t>
            </a:r>
            <a:r>
              <a:rPr lang="en-GB" dirty="0" smtClean="0"/>
              <a:t>-21 </a:t>
            </a:r>
            <a:r>
              <a:rPr lang="en-GB" dirty="0" smtClean="0"/>
              <a:t>– 11</a:t>
            </a:r>
          </a:p>
          <a:p>
            <a:pPr marL="514350" indent="-514350">
              <a:buFont typeface="+mj-lt"/>
              <a:buAutoNum type="alphaLcPeriod"/>
            </a:pPr>
            <a:endParaRPr lang="en-GB" dirty="0"/>
          </a:p>
          <a:p>
            <a:pPr marL="514350" indent="-514350">
              <a:buFont typeface="+mj-lt"/>
              <a:buAutoNum type="alphaLcPeriod"/>
            </a:pPr>
            <a:r>
              <a:rPr lang="en-GB" dirty="0" smtClean="0"/>
              <a:t>-</a:t>
            </a:r>
            <a:r>
              <a:rPr lang="en-GB" dirty="0" smtClean="0"/>
              <a:t>11 </a:t>
            </a:r>
            <a:r>
              <a:rPr lang="en-GB" dirty="0" smtClean="0"/>
              <a:t>– -28 </a:t>
            </a:r>
            <a:r>
              <a:rPr lang="en-GB" dirty="0" smtClean="0"/>
              <a:t>- 19 + </a:t>
            </a:r>
            <a:r>
              <a:rPr lang="en-GB" dirty="0" smtClean="0"/>
              <a:t>-3</a:t>
            </a:r>
            <a:endParaRPr lang="en-GB" dirty="0" smtClean="0"/>
          </a:p>
          <a:p>
            <a:pPr marL="514350" indent="-514350">
              <a:buFont typeface="+mj-lt"/>
              <a:buAutoNum type="alphaLcPeriod"/>
            </a:pPr>
            <a:endParaRPr lang="en-GB" dirty="0"/>
          </a:p>
          <a:p>
            <a:pPr marL="514350" indent="-514350">
              <a:buFont typeface="+mj-lt"/>
              <a:buAutoNum type="alphaLcPeriod"/>
            </a:pPr>
            <a:r>
              <a:rPr lang="en-GB" dirty="0" smtClean="0"/>
              <a:t>-1 </a:t>
            </a:r>
            <a:r>
              <a:rPr lang="en-GB" dirty="0" smtClean="0"/>
              <a:t>– </a:t>
            </a:r>
            <a:r>
              <a:rPr lang="en-GB" dirty="0" smtClean="0"/>
              <a:t>-1 </a:t>
            </a:r>
            <a:r>
              <a:rPr lang="en-GB" dirty="0" smtClean="0"/>
              <a:t>+ </a:t>
            </a:r>
            <a:r>
              <a:rPr lang="en-GB" dirty="0" smtClean="0"/>
              <a:t>-2 </a:t>
            </a:r>
            <a:r>
              <a:rPr lang="en-GB" dirty="0" smtClean="0"/>
              <a:t>– </a:t>
            </a:r>
            <a:r>
              <a:rPr lang="en-GB" dirty="0" smtClean="0"/>
              <a:t>-2 </a:t>
            </a:r>
            <a:r>
              <a:rPr lang="en-GB" dirty="0" smtClean="0"/>
              <a:t>+ … + </a:t>
            </a:r>
            <a:r>
              <a:rPr lang="en-GB" dirty="0" smtClean="0"/>
              <a:t>-100 </a:t>
            </a:r>
            <a:r>
              <a:rPr lang="en-GB" dirty="0" smtClean="0"/>
              <a:t>– </a:t>
            </a:r>
            <a:r>
              <a:rPr lang="en-GB" dirty="0" smtClean="0"/>
              <a:t>-100</a:t>
            </a:r>
            <a:endParaRPr lang="en-GB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2051720" y="313343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800" b="1" dirty="0"/>
          </a:p>
        </p:txBody>
      </p:sp>
      <p:sp>
        <p:nvSpPr>
          <p:cNvPr id="20" name="Chevron 19"/>
          <p:cNvSpPr/>
          <p:nvPr/>
        </p:nvSpPr>
        <p:spPr>
          <a:xfrm>
            <a:off x="194220" y="110384"/>
            <a:ext cx="2361555" cy="1080120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a typeface="Calibri"/>
                <a:cs typeface="Times New Roman"/>
              </a:rPr>
              <a:t>Transfer</a:t>
            </a:r>
            <a:endParaRPr lang="en-GB" b="1" dirty="0" smtClean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225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4101" y="-12339"/>
            <a:ext cx="7886700" cy="1325563"/>
          </a:xfrm>
        </p:spPr>
        <p:txBody>
          <a:bodyPr/>
          <a:lstStyle/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178" y="1535649"/>
            <a:ext cx="5457001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LcPeriod"/>
            </a:pPr>
            <a:r>
              <a:rPr lang="en-GB" dirty="0" smtClean="0"/>
              <a:t>9 + </a:t>
            </a:r>
            <a:r>
              <a:rPr lang="en-GB" dirty="0" smtClean="0"/>
              <a:t>-3 </a:t>
            </a:r>
            <a:r>
              <a:rPr lang="en-GB" dirty="0" smtClean="0"/>
              <a:t>– </a:t>
            </a:r>
            <a:r>
              <a:rPr lang="en-GB" dirty="0" smtClean="0"/>
              <a:t>-5 = 11</a:t>
            </a:r>
            <a:endParaRPr lang="en-GB" dirty="0" smtClean="0"/>
          </a:p>
          <a:p>
            <a:pPr marL="514350" indent="-514350">
              <a:buFont typeface="+mj-lt"/>
              <a:buAutoNum type="alphaLcPeriod"/>
            </a:pPr>
            <a:endParaRPr lang="en-GB" dirty="0"/>
          </a:p>
          <a:p>
            <a:pPr marL="514350" indent="-514350">
              <a:buFont typeface="+mj-lt"/>
              <a:buAutoNum type="alphaLcPeriod"/>
            </a:pPr>
            <a:r>
              <a:rPr lang="en-GB" dirty="0" smtClean="0"/>
              <a:t>12 – 18 – </a:t>
            </a:r>
            <a:r>
              <a:rPr lang="en-GB" dirty="0" smtClean="0"/>
              <a:t>-21 </a:t>
            </a:r>
            <a:r>
              <a:rPr lang="en-GB" dirty="0" smtClean="0"/>
              <a:t>– </a:t>
            </a:r>
            <a:r>
              <a:rPr lang="en-GB" dirty="0" smtClean="0"/>
              <a:t>11= 4</a:t>
            </a:r>
            <a:endParaRPr lang="en-GB" dirty="0" smtClean="0"/>
          </a:p>
          <a:p>
            <a:pPr marL="514350" indent="-514350">
              <a:buFont typeface="+mj-lt"/>
              <a:buAutoNum type="alphaLcPeriod"/>
            </a:pPr>
            <a:endParaRPr lang="en-GB" dirty="0"/>
          </a:p>
          <a:p>
            <a:pPr marL="514350" indent="-514350">
              <a:buFont typeface="+mj-lt"/>
              <a:buAutoNum type="alphaLcPeriod"/>
            </a:pPr>
            <a:r>
              <a:rPr lang="en-GB" dirty="0" smtClean="0"/>
              <a:t>-</a:t>
            </a:r>
            <a:r>
              <a:rPr lang="en-GB" dirty="0" smtClean="0"/>
              <a:t>11 </a:t>
            </a:r>
            <a:r>
              <a:rPr lang="en-GB" dirty="0" smtClean="0"/>
              <a:t>– -28 </a:t>
            </a:r>
            <a:r>
              <a:rPr lang="en-GB" dirty="0" smtClean="0"/>
              <a:t>- 19 + </a:t>
            </a:r>
            <a:r>
              <a:rPr lang="en-GB" dirty="0" smtClean="0"/>
              <a:t>-3 = 1</a:t>
            </a:r>
            <a:endParaRPr lang="en-GB" dirty="0" smtClean="0"/>
          </a:p>
          <a:p>
            <a:pPr marL="514350" indent="-514350">
              <a:buFont typeface="+mj-lt"/>
              <a:buAutoNum type="alphaLcPeriod"/>
            </a:pPr>
            <a:endParaRPr lang="en-GB" dirty="0"/>
          </a:p>
          <a:p>
            <a:pPr marL="514350" indent="-514350">
              <a:buFont typeface="+mj-lt"/>
              <a:buAutoNum type="alphaLcPeriod"/>
            </a:pPr>
            <a:r>
              <a:rPr lang="en-GB" dirty="0" smtClean="0"/>
              <a:t>-1 </a:t>
            </a:r>
            <a:r>
              <a:rPr lang="en-GB" dirty="0" smtClean="0"/>
              <a:t>– </a:t>
            </a:r>
            <a:r>
              <a:rPr lang="en-GB" dirty="0" smtClean="0"/>
              <a:t>-1 </a:t>
            </a:r>
            <a:r>
              <a:rPr lang="en-GB" dirty="0" smtClean="0"/>
              <a:t>+ </a:t>
            </a:r>
            <a:r>
              <a:rPr lang="en-GB" dirty="0" smtClean="0"/>
              <a:t>-2 </a:t>
            </a:r>
            <a:r>
              <a:rPr lang="en-GB" dirty="0" smtClean="0"/>
              <a:t>– </a:t>
            </a:r>
            <a:r>
              <a:rPr lang="en-GB" dirty="0" smtClean="0"/>
              <a:t>-2 </a:t>
            </a:r>
            <a:r>
              <a:rPr lang="en-GB" dirty="0" smtClean="0"/>
              <a:t>+ … + </a:t>
            </a:r>
            <a:r>
              <a:rPr lang="en-GB" dirty="0" smtClean="0"/>
              <a:t>-100 </a:t>
            </a:r>
            <a:r>
              <a:rPr lang="en-GB" dirty="0" smtClean="0"/>
              <a:t>– </a:t>
            </a:r>
            <a:r>
              <a:rPr lang="en-GB" dirty="0" smtClean="0"/>
              <a:t>-100 = 0</a:t>
            </a:r>
            <a:endParaRPr lang="en-GB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2051720" y="313343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b="1" dirty="0">
              <a:solidFill>
                <a:srgbClr val="000000"/>
              </a:solidFill>
            </a:endParaRPr>
          </a:p>
        </p:txBody>
      </p:sp>
      <p:sp>
        <p:nvSpPr>
          <p:cNvPr id="20" name="Chevron 19"/>
          <p:cNvSpPr/>
          <p:nvPr/>
        </p:nvSpPr>
        <p:spPr>
          <a:xfrm>
            <a:off x="194220" y="110384"/>
            <a:ext cx="2361555" cy="1080120"/>
          </a:xfrm>
          <a:prstGeom prst="chevron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rgbClr val="FFFFFF"/>
                </a:solidFill>
                <a:ea typeface="Calibri"/>
                <a:cs typeface="Times New Roman"/>
              </a:rPr>
              <a:t>Mark it</a:t>
            </a:r>
            <a:endParaRPr lang="en-GB" b="1" dirty="0" smtClean="0">
              <a:solidFill>
                <a:srgbClr val="FFFFFF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3736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2.5|2.9|2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2.5|2.9|2.8"/>
</p:tagLst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3421</TotalTime>
  <Words>767</Words>
  <Application>Microsoft Office PowerPoint</Application>
  <PresentationFormat>On-screen Show (4:3)</PresentationFormat>
  <Paragraphs>171</Paragraphs>
  <Slides>18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On your whiteboards, calculate: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 your whiteboard, fill in the blanks:</vt:lpstr>
      <vt:lpstr>Fill in the blanks</vt:lpstr>
      <vt:lpstr>PowerPoint Presentation</vt:lpstr>
      <vt:lpstr>PowerPoint Presentation</vt:lpstr>
      <vt:lpstr>Challenge</vt:lpstr>
      <vt:lpstr>In your books, work out: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Immediate Activity</dc:title>
  <dc:creator>Elizabeth Barratt</dc:creator>
  <cp:lastModifiedBy>Elder, L</cp:lastModifiedBy>
  <cp:revision>130</cp:revision>
  <dcterms:created xsi:type="dcterms:W3CDTF">2016-04-20T12:48:58Z</dcterms:created>
  <dcterms:modified xsi:type="dcterms:W3CDTF">2018-08-26T17:57:59Z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200320</vt:lpwstr>
  </property>
  <property fmtid="{D5CDD505-2E9C-101B-9397-08002B2CF9AE}" pid="3" name="NXPowerLiteSettings">
    <vt:lpwstr>C74006B004C800</vt:lpwstr>
  </property>
  <property fmtid="{D5CDD505-2E9C-101B-9397-08002B2CF9AE}" pid="4" name="NXPowerLiteVersion">
    <vt:lpwstr>S7.0.10</vt:lpwstr>
  </property>
</Properties>
</file>