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  <p:sldMasterId id="2147483840" r:id="rId15"/>
    <p:sldMasterId id="2147483852" r:id="rId16"/>
    <p:sldMasterId id="2147483864" r:id="rId17"/>
    <p:sldMasterId id="2147483876" r:id="rId18"/>
    <p:sldMasterId id="2147483888" r:id="rId19"/>
    <p:sldMasterId id="2147483900" r:id="rId20"/>
    <p:sldMasterId id="2147483912" r:id="rId21"/>
    <p:sldMasterId id="2147483924" r:id="rId22"/>
    <p:sldMasterId id="2147483936" r:id="rId23"/>
    <p:sldMasterId id="2147483948" r:id="rId24"/>
    <p:sldMasterId id="2147483960" r:id="rId25"/>
    <p:sldMasterId id="2147483972" r:id="rId26"/>
  </p:sldMasterIdLst>
  <p:notesMasterIdLst>
    <p:notesMasterId r:id="rId52"/>
  </p:notesMasterIdLst>
  <p:sldIdLst>
    <p:sldId id="263" r:id="rId27"/>
    <p:sldId id="261" r:id="rId28"/>
    <p:sldId id="264" r:id="rId29"/>
    <p:sldId id="267" r:id="rId30"/>
    <p:sldId id="266" r:id="rId31"/>
    <p:sldId id="268" r:id="rId32"/>
    <p:sldId id="265" r:id="rId33"/>
    <p:sldId id="278" r:id="rId34"/>
    <p:sldId id="258" r:id="rId35"/>
    <p:sldId id="260" r:id="rId36"/>
    <p:sldId id="269" r:id="rId37"/>
    <p:sldId id="282" r:id="rId38"/>
    <p:sldId id="270" r:id="rId39"/>
    <p:sldId id="271" r:id="rId40"/>
    <p:sldId id="272" r:id="rId41"/>
    <p:sldId id="273" r:id="rId42"/>
    <p:sldId id="274" r:id="rId43"/>
    <p:sldId id="275" r:id="rId44"/>
    <p:sldId id="256" r:id="rId45"/>
    <p:sldId id="276" r:id="rId46"/>
    <p:sldId id="279" r:id="rId47"/>
    <p:sldId id="280" r:id="rId48"/>
    <p:sldId id="281" r:id="rId49"/>
    <p:sldId id="283" r:id="rId50"/>
    <p:sldId id="284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3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8.xml"/><Relationship Id="rId42" Type="http://schemas.openxmlformats.org/officeDocument/2006/relationships/slide" Target="slides/slide16.xml"/><Relationship Id="rId47" Type="http://schemas.openxmlformats.org/officeDocument/2006/relationships/slide" Target="slides/slide21.xml"/><Relationship Id="rId50" Type="http://schemas.openxmlformats.org/officeDocument/2006/relationships/slide" Target="slides/slide24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6.xml"/><Relationship Id="rId37" Type="http://schemas.openxmlformats.org/officeDocument/2006/relationships/slide" Target="slides/slide11.xml"/><Relationship Id="rId40" Type="http://schemas.openxmlformats.org/officeDocument/2006/relationships/slide" Target="slides/slide14.xml"/><Relationship Id="rId45" Type="http://schemas.openxmlformats.org/officeDocument/2006/relationships/slide" Target="slides/slide19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5.xml"/><Relationship Id="rId44" Type="http://schemas.openxmlformats.org/officeDocument/2006/relationships/slide" Target="slides/slide18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1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43" Type="http://schemas.openxmlformats.org/officeDocument/2006/relationships/slide" Target="slides/slide17.xml"/><Relationship Id="rId48" Type="http://schemas.openxmlformats.org/officeDocument/2006/relationships/slide" Target="slides/slide22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5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7.xml"/><Relationship Id="rId38" Type="http://schemas.openxmlformats.org/officeDocument/2006/relationships/slide" Target="slides/slide12.xml"/><Relationship Id="rId46" Type="http://schemas.openxmlformats.org/officeDocument/2006/relationships/slide" Target="slides/slide20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5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2.xml"/><Relationship Id="rId36" Type="http://schemas.openxmlformats.org/officeDocument/2006/relationships/slide" Target="slides/slide10.xml"/><Relationship Id="rId49" Type="http://schemas.openxmlformats.org/officeDocument/2006/relationships/slide" Target="slides/slide2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1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C2EFC-9440-44D5-AF42-A31F6F77A3AC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803AD-FD53-4E6B-AB6D-1F4342AF21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533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6CD0D0-C509-4F49-B1CC-4F33DC84FE27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mini whiteboards,</a:t>
            </a:r>
            <a:r>
              <a:rPr lang="en-US" baseline="0" dirty="0" smtClean="0"/>
              <a:t> </a:t>
            </a:r>
            <a:r>
              <a:rPr lang="en-US" baseline="0" smtClean="0"/>
              <a:t>individual prints of </a:t>
            </a:r>
            <a:r>
              <a:rPr lang="en-US" baseline="0" dirty="0" smtClean="0"/>
              <a:t>slide 19 and card sort for pairs of students (slide 25)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183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it</a:t>
            </a:r>
            <a:r>
              <a:rPr lang="en-GB" baseline="0" dirty="0" smtClean="0"/>
              <a:t> is not example.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23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44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931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Whiteboards again…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739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Whiteboards again…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>
                <a:solidFill>
                  <a:prstClr val="black"/>
                </a:solidFill>
              </a:rPr>
              <a:pPr/>
              <a:t>22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355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Whiteboards again…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>
                <a:solidFill>
                  <a:prstClr val="black"/>
                </a:solidFill>
              </a:rPr>
              <a:pPr/>
              <a:t>23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947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Card Sort. Sort the following problems into</a:t>
            </a:r>
            <a:r>
              <a:rPr lang="en-GB" baseline="0" dirty="0" smtClean="0"/>
              <a:t> three groups. Sin/Cos or Tan?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9556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Don Steward, Dan Walker and CMIT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803AD-FD53-4E6B-AB6D-1F4342AF21C6}" type="slidenum">
              <a:rPr lang="en-GB" smtClean="0">
                <a:solidFill>
                  <a:prstClr val="black"/>
                </a:solidFill>
              </a:rPr>
              <a:pPr/>
              <a:t>25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962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24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874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185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344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146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140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116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446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495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563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9C2C-39A8-4173-A98F-647C758DD204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95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175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370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81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97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697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995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895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036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753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7719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660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8430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793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9107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0131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0706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6336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1581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0058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1478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2133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4744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323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257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9509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8594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446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5469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8045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688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1428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2452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3303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61298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39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802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2269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5841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1407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8653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62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9655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4727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5846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9033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499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4609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14067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3400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7979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1687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7855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2120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7679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77343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40289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180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31848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6244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2182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9619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24547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332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648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6311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77915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80580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188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08206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6313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55634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40242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0310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3620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1665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95230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39462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3357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70280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20181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20614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14747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609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44472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99311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56681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66317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47577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353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51722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45678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46947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71817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4878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13938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83188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3757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8361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39557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6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81561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79407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32766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95476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66369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0461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93078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29246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9867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80698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757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85560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30318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52948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38586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68927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71127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24399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47339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88869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61822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137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18845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48476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47841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79900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81332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80369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84739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345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92401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E6FE8C-ED58-4E6D-AA70-AB9C048794D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58947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38AAE0-23D9-4EDA-B562-E672997A0A0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311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37BE56-A9CF-4D2A-971A-E1250CC04937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64519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D4A141-2AA6-4D4B-AAAC-DB8887612A38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87349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B12B15-44B9-425A-A83B-8336A9BE8A70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71837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E1F831-3A5A-4EB4-B399-4263E105AAA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32507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65A92E-A5EB-4235-9AD7-CF952112B52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82884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2FB68F-8918-4FFC-8E3E-4FB97295BAC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6118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B7C2CB-C85A-4AE5-9F29-81C739CCB27D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67606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34FD2-7836-4248-9D59-D972239F082C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56753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35646-3F9C-403B-807E-7850E16B5800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48083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52807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885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81614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29894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81847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52728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79026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89155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11068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62212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7965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1757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808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20176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13899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8927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11402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49721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42691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65045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1840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53123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29950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362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8337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22108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29150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15565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29077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7777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4389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12451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28987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03379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217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5057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27765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46663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2475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39410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43725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79880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75237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8256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88239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601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25067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37825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10587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34738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59477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91962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641778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3427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81350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24120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164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4746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408884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41094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368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26639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66790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92484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76016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97447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75594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815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35554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243137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44033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58147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233273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071304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7921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53755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50896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382975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701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01416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875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806269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760887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11029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967186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218600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363059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49830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267452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142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380805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718683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450206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63022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966404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839199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01766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92684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92889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841847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881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06939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134563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8749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912029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125263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024983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99610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477228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401511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890345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970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23894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597574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43365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34250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6802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904801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21271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577759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452802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94987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578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025260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446279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860948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653074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743746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87580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206535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696479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716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80C09C2C-39A8-4173-A98F-647C758DD204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74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54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62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504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56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2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94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775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04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67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2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33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7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80C09C2C-39A8-4173-A98F-647C758DD204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AB614BE3-A78F-48BF-A0EB-CFC36341B1A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86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60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0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757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32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56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8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991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307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960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061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3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4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0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12.bin"/><Relationship Id="rId2" Type="http://schemas.openxmlformats.org/officeDocument/2006/relationships/slideLayout" Target="../slideLayouts/slideLayout150.xml"/><Relationship Id="rId16" Type="http://schemas.openxmlformats.org/officeDocument/2006/relationships/image" Target="../media/image16.w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image" Target="../media/image13.wmf"/><Relationship Id="rId15" Type="http://schemas.openxmlformats.org/officeDocument/2006/relationships/oleObject" Target="../embeddings/oleObject11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19.bin"/><Relationship Id="rId18" Type="http://schemas.openxmlformats.org/officeDocument/2006/relationships/oleObject" Target="../embeddings/oleObject24.bin"/><Relationship Id="rId26" Type="http://schemas.openxmlformats.org/officeDocument/2006/relationships/oleObject" Target="../embeddings/oleObject32.bin"/><Relationship Id="rId3" Type="http://schemas.openxmlformats.org/officeDocument/2006/relationships/oleObject" Target="../embeddings/oleObject13.bin"/><Relationship Id="rId21" Type="http://schemas.openxmlformats.org/officeDocument/2006/relationships/oleObject" Target="../embeddings/oleObject27.bin"/><Relationship Id="rId7" Type="http://schemas.openxmlformats.org/officeDocument/2006/relationships/oleObject" Target="../embeddings/oleObject15.bin"/><Relationship Id="rId12" Type="http://schemas.openxmlformats.org/officeDocument/2006/relationships/oleObject" Target="../embeddings/oleObject18.bin"/><Relationship Id="rId17" Type="http://schemas.openxmlformats.org/officeDocument/2006/relationships/oleObject" Target="../embeddings/oleObject23.bin"/><Relationship Id="rId25" Type="http://schemas.openxmlformats.org/officeDocument/2006/relationships/oleObject" Target="../embeddings/oleObject31.bin"/><Relationship Id="rId2" Type="http://schemas.openxmlformats.org/officeDocument/2006/relationships/slideLayout" Target="../slideLayouts/slideLayout150.xml"/><Relationship Id="rId16" Type="http://schemas.openxmlformats.org/officeDocument/2006/relationships/oleObject" Target="../embeddings/oleObject22.bin"/><Relationship Id="rId20" Type="http://schemas.openxmlformats.org/officeDocument/2006/relationships/oleObject" Target="../embeddings/oleObject26.bin"/><Relationship Id="rId29" Type="http://schemas.openxmlformats.org/officeDocument/2006/relationships/oleObject" Target="../embeddings/oleObject35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7.bin"/><Relationship Id="rId24" Type="http://schemas.openxmlformats.org/officeDocument/2006/relationships/oleObject" Target="../embeddings/oleObject30.bin"/><Relationship Id="rId5" Type="http://schemas.openxmlformats.org/officeDocument/2006/relationships/oleObject" Target="../embeddings/oleObject14.bin"/><Relationship Id="rId15" Type="http://schemas.openxmlformats.org/officeDocument/2006/relationships/oleObject" Target="../embeddings/oleObject21.bin"/><Relationship Id="rId23" Type="http://schemas.openxmlformats.org/officeDocument/2006/relationships/oleObject" Target="../embeddings/oleObject29.bin"/><Relationship Id="rId28" Type="http://schemas.openxmlformats.org/officeDocument/2006/relationships/oleObject" Target="../embeddings/oleObject34.bin"/><Relationship Id="rId10" Type="http://schemas.openxmlformats.org/officeDocument/2006/relationships/image" Target="../media/image13.wmf"/><Relationship Id="rId19" Type="http://schemas.openxmlformats.org/officeDocument/2006/relationships/oleObject" Target="../embeddings/oleObject25.bin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6.bin"/><Relationship Id="rId14" Type="http://schemas.openxmlformats.org/officeDocument/2006/relationships/oleObject" Target="../embeddings/oleObject20.bin"/><Relationship Id="rId22" Type="http://schemas.openxmlformats.org/officeDocument/2006/relationships/oleObject" Target="../embeddings/oleObject28.bin"/><Relationship Id="rId27" Type="http://schemas.openxmlformats.org/officeDocument/2006/relationships/oleObject" Target="../embeddings/oleObject33.bin"/><Relationship Id="rId30" Type="http://schemas.openxmlformats.org/officeDocument/2006/relationships/oleObject" Target="../embeddings/oleObject36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42.bin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150.xml"/><Relationship Id="rId16" Type="http://schemas.openxmlformats.org/officeDocument/2006/relationships/image" Target="../media/image13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3.bin"/><Relationship Id="rId10" Type="http://schemas.openxmlformats.org/officeDocument/2006/relationships/image" Target="../media/image14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1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150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1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15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17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150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17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150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17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15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17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150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1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3" name="AutoShape 11"/>
          <p:cNvSpPr>
            <a:spLocks noChangeAspect="1" noChangeArrowheads="1"/>
          </p:cNvSpPr>
          <p:nvPr/>
        </p:nvSpPr>
        <p:spPr bwMode="auto">
          <a:xfrm flipH="1">
            <a:off x="650875" y="2296974"/>
            <a:ext cx="2378075" cy="1189038"/>
          </a:xfrm>
          <a:prstGeom prst="rtTriangle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2846388" y="3303449"/>
            <a:ext cx="182562" cy="182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23565" name="Object 13"/>
          <p:cNvGraphicFramePr>
            <a:graphicFrameLocks noChangeAspect="1"/>
          </p:cNvGraphicFramePr>
          <p:nvPr/>
        </p:nvGraphicFramePr>
        <p:xfrm>
          <a:off x="1066800" y="3195638"/>
          <a:ext cx="331788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4" imgW="177480" imgH="177480" progId="Equation.3">
                  <p:embed/>
                </p:oleObj>
              </mc:Choice>
              <mc:Fallback>
                <p:oleObj name="Equation" r:id="rId4" imgW="1774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195638"/>
                        <a:ext cx="331788" cy="328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6" name="Arc 14"/>
          <p:cNvSpPr>
            <a:spLocks/>
          </p:cNvSpPr>
          <p:nvPr/>
        </p:nvSpPr>
        <p:spPr bwMode="auto">
          <a:xfrm>
            <a:off x="979488" y="3151049"/>
            <a:ext cx="457200" cy="419100"/>
          </a:xfrm>
          <a:custGeom>
            <a:avLst/>
            <a:gdLst>
              <a:gd name="G0" fmla="+- 0 0 0"/>
              <a:gd name="G1" fmla="+- 14396 0 0"/>
              <a:gd name="G2" fmla="+- 21600 0 0"/>
              <a:gd name="T0" fmla="*/ 16103 w 21376"/>
              <a:gd name="T1" fmla="*/ 0 h 14396"/>
              <a:gd name="T2" fmla="*/ 21376 w 21376"/>
              <a:gd name="T3" fmla="*/ 11294 h 14396"/>
              <a:gd name="T4" fmla="*/ 0 w 21376"/>
              <a:gd name="T5" fmla="*/ 14396 h 14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376" h="14396" fill="none" extrusionOk="0">
                <a:moveTo>
                  <a:pt x="16103" y="-1"/>
                </a:moveTo>
                <a:cubicBezTo>
                  <a:pt x="18932" y="3164"/>
                  <a:pt x="20766" y="7092"/>
                  <a:pt x="21376" y="11293"/>
                </a:cubicBezTo>
              </a:path>
              <a:path w="21376" h="14396" stroke="0" extrusionOk="0">
                <a:moveTo>
                  <a:pt x="16103" y="-1"/>
                </a:moveTo>
                <a:cubicBezTo>
                  <a:pt x="18932" y="3164"/>
                  <a:pt x="20766" y="7092"/>
                  <a:pt x="21376" y="11293"/>
                </a:cubicBezTo>
                <a:lnTo>
                  <a:pt x="0" y="1439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1444625" y="3527287"/>
            <a:ext cx="1047750" cy="36671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adjacent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3568" name="Text Box 16"/>
          <p:cNvSpPr txBox="1">
            <a:spLocks noChangeArrowheads="1"/>
          </p:cNvSpPr>
          <p:nvPr/>
        </p:nvSpPr>
        <p:spPr bwMode="auto">
          <a:xfrm>
            <a:off x="3082925" y="2714487"/>
            <a:ext cx="1047750" cy="36671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opposite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923925" y="2265224"/>
            <a:ext cx="1365250" cy="36671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hypotenuse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3572" name="Line 20"/>
          <p:cNvSpPr>
            <a:spLocks noChangeShapeType="1"/>
          </p:cNvSpPr>
          <p:nvPr/>
        </p:nvSpPr>
        <p:spPr bwMode="auto">
          <a:xfrm flipH="1" flipV="1">
            <a:off x="2260600" y="2792274"/>
            <a:ext cx="508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3573" name="Text Box 21"/>
          <p:cNvSpPr txBox="1">
            <a:spLocks noChangeArrowheads="1"/>
          </p:cNvSpPr>
          <p:nvPr/>
        </p:nvSpPr>
        <p:spPr bwMode="auto">
          <a:xfrm>
            <a:off x="4717234" y="1253987"/>
            <a:ext cx="3917950" cy="641350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The </a:t>
            </a:r>
            <a:r>
              <a:rPr lang="en-GB" b="1">
                <a:solidFill>
                  <a:srgbClr val="000000"/>
                </a:solidFill>
              </a:rPr>
              <a:t>hypotenuse</a:t>
            </a:r>
            <a:r>
              <a:rPr lang="en-GB">
                <a:solidFill>
                  <a:srgbClr val="000000"/>
                </a:solidFill>
              </a:rPr>
              <a:t> is the longest side, always opposite the right-angle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3574" name="Line 22"/>
          <p:cNvSpPr>
            <a:spLocks noChangeShapeType="1"/>
          </p:cNvSpPr>
          <p:nvPr/>
        </p:nvSpPr>
        <p:spPr bwMode="auto">
          <a:xfrm flipV="1">
            <a:off x="1511300" y="2919274"/>
            <a:ext cx="14605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3575" name="Text Box 23"/>
          <p:cNvSpPr txBox="1">
            <a:spLocks noChangeArrowheads="1"/>
          </p:cNvSpPr>
          <p:nvPr/>
        </p:nvSpPr>
        <p:spPr bwMode="auto">
          <a:xfrm>
            <a:off x="4774384" y="2311262"/>
            <a:ext cx="3803650" cy="641350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The </a:t>
            </a:r>
            <a:r>
              <a:rPr lang="en-GB" b="1">
                <a:solidFill>
                  <a:srgbClr val="000000"/>
                </a:solidFill>
              </a:rPr>
              <a:t>opposite</a:t>
            </a:r>
            <a:r>
              <a:rPr lang="en-GB">
                <a:solidFill>
                  <a:srgbClr val="000000"/>
                </a:solidFill>
              </a:rPr>
              <a:t> is always across from the angle </a:t>
            </a:r>
            <a:r>
              <a:rPr lang="el-GR" i="1">
                <a:solidFill>
                  <a:srgbClr val="000000"/>
                </a:solidFill>
                <a:cs typeface="Arial" charset="0"/>
              </a:rPr>
              <a:t>θ</a:t>
            </a:r>
          </a:p>
        </p:txBody>
      </p:sp>
      <p:sp>
        <p:nvSpPr>
          <p:cNvPr id="23576" name="Text Box 24"/>
          <p:cNvSpPr txBox="1">
            <a:spLocks noChangeArrowheads="1"/>
          </p:cNvSpPr>
          <p:nvPr/>
        </p:nvSpPr>
        <p:spPr bwMode="auto">
          <a:xfrm>
            <a:off x="4708525" y="3489187"/>
            <a:ext cx="3803650" cy="641350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The </a:t>
            </a:r>
            <a:r>
              <a:rPr lang="en-GB" b="1">
                <a:solidFill>
                  <a:srgbClr val="000000"/>
                </a:solidFill>
              </a:rPr>
              <a:t>adjacent</a:t>
            </a:r>
            <a:r>
              <a:rPr lang="en-GB">
                <a:solidFill>
                  <a:srgbClr val="000000"/>
                </a:solidFill>
              </a:rPr>
              <a:t> is the remaining side, next to the angle </a:t>
            </a:r>
            <a:r>
              <a:rPr lang="el-GR" i="1">
                <a:solidFill>
                  <a:srgbClr val="000000"/>
                </a:solidFill>
              </a:rPr>
              <a:t>θ</a:t>
            </a:r>
          </a:p>
        </p:txBody>
      </p:sp>
      <p:sp>
        <p:nvSpPr>
          <p:cNvPr id="23577" name="AutoShape 25"/>
          <p:cNvSpPr>
            <a:spLocks noChangeAspect="1" noChangeArrowheads="1"/>
          </p:cNvSpPr>
          <p:nvPr/>
        </p:nvSpPr>
        <p:spPr bwMode="auto">
          <a:xfrm rot="9600000" flipH="1">
            <a:off x="5692775" y="4989374"/>
            <a:ext cx="2378075" cy="1189038"/>
          </a:xfrm>
          <a:prstGeom prst="rtTriangle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3578" name="Rectangle 26"/>
          <p:cNvSpPr>
            <a:spLocks noChangeArrowheads="1"/>
          </p:cNvSpPr>
          <p:nvPr/>
        </p:nvSpPr>
        <p:spPr bwMode="auto">
          <a:xfrm rot="9600000">
            <a:off x="5589588" y="5397362"/>
            <a:ext cx="182562" cy="182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23579" name="Object 27"/>
          <p:cNvGraphicFramePr>
            <a:graphicFrameLocks noChangeAspect="1"/>
          </p:cNvGraphicFramePr>
          <p:nvPr/>
        </p:nvGraphicFramePr>
        <p:xfrm>
          <a:off x="7296150" y="4679812"/>
          <a:ext cx="331788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Equation" r:id="rId6" imgW="177480" imgH="177480" progId="Equation.3">
                  <p:embed/>
                </p:oleObj>
              </mc:Choice>
              <mc:Fallback>
                <p:oleObj name="Equation" r:id="rId6" imgW="1774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6150" y="4679812"/>
                        <a:ext cx="331788" cy="328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80" name="Arc 28"/>
          <p:cNvSpPr>
            <a:spLocks/>
          </p:cNvSpPr>
          <p:nvPr/>
        </p:nvSpPr>
        <p:spPr bwMode="auto">
          <a:xfrm>
            <a:off x="7219950" y="4592499"/>
            <a:ext cx="685800" cy="450850"/>
          </a:xfrm>
          <a:custGeom>
            <a:avLst/>
            <a:gdLst>
              <a:gd name="G0" fmla="+- 19919 0 0"/>
              <a:gd name="G1" fmla="+- 0 0 0"/>
              <a:gd name="G2" fmla="+- 21600 0 0"/>
              <a:gd name="T0" fmla="*/ 4901 w 19919"/>
              <a:gd name="T1" fmla="*/ 15525 h 15525"/>
              <a:gd name="T2" fmla="*/ 0 w 19919"/>
              <a:gd name="T3" fmla="*/ 8354 h 15525"/>
              <a:gd name="T4" fmla="*/ 19919 w 19919"/>
              <a:gd name="T5" fmla="*/ 0 h 15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919" h="15525" fill="none" extrusionOk="0">
                <a:moveTo>
                  <a:pt x="4901" y="15524"/>
                </a:moveTo>
                <a:cubicBezTo>
                  <a:pt x="2798" y="13491"/>
                  <a:pt x="1131" y="11051"/>
                  <a:pt x="-1" y="8354"/>
                </a:cubicBezTo>
              </a:path>
              <a:path w="19919" h="15525" stroke="0" extrusionOk="0">
                <a:moveTo>
                  <a:pt x="4901" y="15524"/>
                </a:moveTo>
                <a:cubicBezTo>
                  <a:pt x="2798" y="13491"/>
                  <a:pt x="1131" y="11051"/>
                  <a:pt x="-1" y="8354"/>
                </a:cubicBezTo>
                <a:lnTo>
                  <a:pt x="199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3581" name="Text Box 29"/>
          <p:cNvSpPr txBox="1">
            <a:spLocks noChangeArrowheads="1"/>
          </p:cNvSpPr>
          <p:nvPr/>
        </p:nvSpPr>
        <p:spPr bwMode="auto">
          <a:xfrm>
            <a:off x="5791200" y="4562337"/>
            <a:ext cx="1047750" cy="36671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0000"/>
                </a:solidFill>
              </a:rPr>
              <a:t>adjacent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3582" name="Text Box 30"/>
          <p:cNvSpPr txBox="1">
            <a:spLocks noChangeArrowheads="1"/>
          </p:cNvSpPr>
          <p:nvPr/>
        </p:nvSpPr>
        <p:spPr bwMode="auto">
          <a:xfrm>
            <a:off x="4645025" y="5927587"/>
            <a:ext cx="1047750" cy="36671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opposite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3583" name="Text Box 31"/>
          <p:cNvSpPr txBox="1">
            <a:spLocks noChangeArrowheads="1"/>
          </p:cNvSpPr>
          <p:nvPr/>
        </p:nvSpPr>
        <p:spPr bwMode="auto">
          <a:xfrm>
            <a:off x="6877050" y="5643424"/>
            <a:ext cx="1365250" cy="36671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hypotenuse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3584" name="Line 32"/>
          <p:cNvSpPr>
            <a:spLocks noChangeShapeType="1"/>
          </p:cNvSpPr>
          <p:nvPr/>
        </p:nvSpPr>
        <p:spPr bwMode="auto">
          <a:xfrm>
            <a:off x="5867400" y="5557699"/>
            <a:ext cx="860425" cy="12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3585" name="Line 33"/>
          <p:cNvSpPr>
            <a:spLocks noChangeShapeType="1"/>
          </p:cNvSpPr>
          <p:nvPr/>
        </p:nvSpPr>
        <p:spPr bwMode="auto">
          <a:xfrm flipH="1">
            <a:off x="5870575" y="5002074"/>
            <a:ext cx="1358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6" name="Text Box 18"/>
          <p:cNvSpPr txBox="1">
            <a:spLocks noChangeArrowheads="1"/>
          </p:cNvSpPr>
          <p:nvPr/>
        </p:nvSpPr>
        <p:spPr bwMode="auto">
          <a:xfrm>
            <a:off x="191632" y="180600"/>
            <a:ext cx="8712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Identifying </a:t>
            </a:r>
            <a:r>
              <a:rPr lang="en-GB" sz="3200" dirty="0" smtClean="0">
                <a:solidFill>
                  <a:srgbClr val="000000"/>
                </a:solidFill>
              </a:rPr>
              <a:t>the Hypotenuse</a:t>
            </a:r>
            <a:r>
              <a:rPr lang="en-GB" sz="3200" dirty="0">
                <a:solidFill>
                  <a:srgbClr val="000000"/>
                </a:solidFill>
              </a:rPr>
              <a:t>, Opposite and </a:t>
            </a:r>
            <a:r>
              <a:rPr lang="en-GB" sz="3200" dirty="0" smtClean="0">
                <a:solidFill>
                  <a:srgbClr val="000000"/>
                </a:solidFill>
              </a:rPr>
              <a:t>Adjacent sides</a:t>
            </a:r>
            <a:endParaRPr lang="en-US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7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3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79" dur="1000" fill="hold"/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2" dur="1000" fill="hold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3" grpId="0" animBg="1"/>
      <p:bldP spid="23564" grpId="0" animBg="1"/>
      <p:bldP spid="23566" grpId="0" animBg="1"/>
      <p:bldP spid="23567" grpId="0" animBg="1"/>
      <p:bldP spid="23568" grpId="0" animBg="1"/>
      <p:bldP spid="23569" grpId="0" animBg="1"/>
      <p:bldP spid="23572" grpId="0" animBg="1"/>
      <p:bldP spid="23573" grpId="0" animBg="1"/>
      <p:bldP spid="23574" grpId="0" animBg="1"/>
      <p:bldP spid="23575" grpId="0" animBg="1"/>
      <p:bldP spid="23576" grpId="0" animBg="1"/>
      <p:bldP spid="23577" grpId="0" animBg="1"/>
      <p:bldP spid="23578" grpId="0" animBg="1"/>
      <p:bldP spid="23580" grpId="0" animBg="1"/>
      <p:bldP spid="23581" grpId="0" animBg="1"/>
      <p:bldP spid="23581" grpId="1" animBg="1"/>
      <p:bldP spid="23582" grpId="0" animBg="1"/>
      <p:bldP spid="23583" grpId="0" animBg="1"/>
      <p:bldP spid="23584" grpId="0" animBg="1"/>
      <p:bldP spid="23584" grpId="1" animBg="1"/>
      <p:bldP spid="23584" grpId="2" animBg="1"/>
      <p:bldP spid="23585" grpId="0" animBg="1"/>
      <p:bldP spid="23585" grpId="1" animBg="1"/>
      <p:bldP spid="23585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7772400" cy="1470025"/>
          </a:xfrm>
        </p:spPr>
        <p:txBody>
          <a:bodyPr/>
          <a:lstStyle/>
          <a:p>
            <a:pPr algn="l"/>
            <a:r>
              <a:rPr lang="en-GB" dirty="0" smtClean="0"/>
              <a:t>Which side is the OPPOSITE side?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916832"/>
            <a:ext cx="4032448" cy="33159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27984" y="2780928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2780928"/>
                <a:ext cx="457200" cy="6155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52328" y="3267024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328" y="3267024"/>
                <a:ext cx="457200" cy="61555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199384" y="4924994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9384" y="4924994"/>
                <a:ext cx="457200" cy="61555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849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7772400" cy="1470025"/>
          </a:xfrm>
        </p:spPr>
        <p:txBody>
          <a:bodyPr/>
          <a:lstStyle/>
          <a:p>
            <a:pPr algn="l"/>
            <a:r>
              <a:rPr lang="en-GB" dirty="0" smtClean="0"/>
              <a:t>Which side is the OPPOSITE side?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1730673"/>
            <a:ext cx="3528392" cy="34107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37720" y="2712280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720" y="2712280"/>
                <a:ext cx="457200" cy="6155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35796" y="3156656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5796" y="3156656"/>
                <a:ext cx="457200" cy="61555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790764" y="4437112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764" y="4437112"/>
                <a:ext cx="457200" cy="61555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607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7772400" cy="1470025"/>
          </a:xfrm>
        </p:spPr>
        <p:txBody>
          <a:bodyPr/>
          <a:lstStyle/>
          <a:p>
            <a:pPr algn="l"/>
            <a:r>
              <a:rPr lang="en-GB" dirty="0" smtClean="0"/>
              <a:t>Which side is the HYPOTENUSE?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916832"/>
            <a:ext cx="4032448" cy="33159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27984" y="2780928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2780928"/>
                <a:ext cx="457200" cy="6155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52328" y="3267024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328" y="3267024"/>
                <a:ext cx="457200" cy="61555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199384" y="4924994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9384" y="4924994"/>
                <a:ext cx="457200" cy="61555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586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7772400" cy="1470025"/>
          </a:xfrm>
        </p:spPr>
        <p:txBody>
          <a:bodyPr/>
          <a:lstStyle/>
          <a:p>
            <a:pPr algn="l"/>
            <a:r>
              <a:rPr lang="en-GB" dirty="0" smtClean="0"/>
              <a:t>Which side is the HYPOTENUSE?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1730673"/>
            <a:ext cx="3528392" cy="34107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37720" y="2712280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720" y="2712280"/>
                <a:ext cx="457200" cy="6155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35796" y="3156656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5796" y="3156656"/>
                <a:ext cx="457200" cy="61555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790764" y="4437112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764" y="4437112"/>
                <a:ext cx="457200" cy="61555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386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7772400" cy="1470025"/>
          </a:xfrm>
        </p:spPr>
        <p:txBody>
          <a:bodyPr/>
          <a:lstStyle/>
          <a:p>
            <a:pPr algn="l"/>
            <a:r>
              <a:rPr lang="en-GB" dirty="0" smtClean="0"/>
              <a:t>Which side is the ADJACENT side?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1730673"/>
            <a:ext cx="3528392" cy="34107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37720" y="2712280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720" y="2712280"/>
                <a:ext cx="457200" cy="6155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35796" y="3156656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5796" y="3156656"/>
                <a:ext cx="457200" cy="61555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790764" y="4437112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764" y="4437112"/>
                <a:ext cx="457200" cy="61555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942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Which side is the ADJACENT side?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7824" y="2060848"/>
            <a:ext cx="3604989" cy="33674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32040" y="2348880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2348880"/>
                <a:ext cx="457200" cy="6155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47864" y="3284984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3284984"/>
                <a:ext cx="457200" cy="61555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790318" y="4149080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318" y="4149080"/>
                <a:ext cx="457200" cy="61555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381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Which side is the ADJACENT side?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666257" y="3533527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6257" y="3533527"/>
                <a:ext cx="457200" cy="6155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63888" y="3429000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3429000"/>
                <a:ext cx="457200" cy="61555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343400" y="5767883"/>
                <a:ext cx="457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5767883"/>
                <a:ext cx="457200" cy="61555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Isosceles Triangle 7"/>
          <p:cNvSpPr/>
          <p:nvPr/>
        </p:nvSpPr>
        <p:spPr>
          <a:xfrm>
            <a:off x="3059832" y="2002197"/>
            <a:ext cx="2647187" cy="3796680"/>
          </a:xfrm>
          <a:prstGeom prst="triangle">
            <a:avLst>
              <a:gd name="adj" fmla="val 8059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48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78970" y="1952784"/>
          <a:ext cx="8617056" cy="47889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2352"/>
                <a:gridCol w="2872352"/>
                <a:gridCol w="2872352"/>
              </a:tblGrid>
              <a:tr h="2394488">
                <a:tc>
                  <a:txBody>
                    <a:bodyPr/>
                    <a:lstStyle/>
                    <a:p>
                      <a:r>
                        <a:rPr lang="en-GB" dirty="0" smtClean="0"/>
                        <a:t>1.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3.</a:t>
                      </a:r>
                      <a:endParaRPr lang="en-GB" dirty="0"/>
                    </a:p>
                  </a:txBody>
                  <a:tcPr/>
                </a:tc>
              </a:tr>
              <a:tr h="2394488">
                <a:tc>
                  <a:txBody>
                    <a:bodyPr/>
                    <a:lstStyle/>
                    <a:p>
                      <a:r>
                        <a:rPr lang="en-GB" dirty="0" smtClean="0"/>
                        <a:t>4.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6.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176135" y="196098"/>
            <a:ext cx="448885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 smtClean="0">
                <a:solidFill>
                  <a:srgbClr val="000000"/>
                </a:solidFill>
              </a:rPr>
              <a:t>Title: </a:t>
            </a:r>
            <a:r>
              <a:rPr lang="en-GB" sz="2400" dirty="0" smtClean="0">
                <a:solidFill>
                  <a:srgbClr val="000000"/>
                </a:solidFill>
              </a:rPr>
              <a:t>Identifying </a:t>
            </a:r>
            <a:r>
              <a:rPr lang="en-GB" sz="2400" dirty="0">
                <a:solidFill>
                  <a:srgbClr val="000000"/>
                </a:solidFill>
              </a:rPr>
              <a:t>Hypotenuse, Opposite and </a:t>
            </a:r>
            <a:r>
              <a:rPr lang="en-GB" sz="2400" dirty="0" smtClean="0">
                <a:solidFill>
                  <a:srgbClr val="000000"/>
                </a:solidFill>
              </a:rPr>
              <a:t>Adjacent sides</a:t>
            </a:r>
            <a:endParaRPr lang="en-US" sz="2400" dirty="0">
              <a:solidFill>
                <a:srgbClr val="000000"/>
              </a:solidFill>
            </a:endParaRPr>
          </a:p>
        </p:txBody>
      </p:sp>
      <p:grpSp>
        <p:nvGrpSpPr>
          <p:cNvPr id="5" name="Group 16"/>
          <p:cNvGrpSpPr/>
          <p:nvPr/>
        </p:nvGrpSpPr>
        <p:grpSpPr>
          <a:xfrm flipH="1">
            <a:off x="929899" y="2479719"/>
            <a:ext cx="1502596" cy="1264499"/>
            <a:chOff x="929899" y="2030277"/>
            <a:chExt cx="1502596" cy="1264499"/>
          </a:xfrm>
        </p:grpSpPr>
        <p:sp>
          <p:nvSpPr>
            <p:cNvPr id="3" name="AutoShape 4"/>
            <p:cNvSpPr>
              <a:spLocks noChangeArrowheads="1"/>
            </p:cNvSpPr>
            <p:nvPr/>
          </p:nvSpPr>
          <p:spPr bwMode="auto">
            <a:xfrm flipH="1">
              <a:off x="929899" y="2030277"/>
              <a:ext cx="1502596" cy="1264499"/>
            </a:xfrm>
            <a:prstGeom prst="rtTriangl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2252495" y="3114776"/>
              <a:ext cx="180000" cy="180000"/>
            </a:xfrm>
            <a:prstGeom prst="rect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84997" name="Object 5"/>
          <p:cNvGraphicFramePr>
            <a:graphicFrameLocks noChangeAspect="1"/>
          </p:cNvGraphicFramePr>
          <p:nvPr/>
        </p:nvGraphicFramePr>
        <p:xfrm>
          <a:off x="1779966" y="3438489"/>
          <a:ext cx="296808" cy="327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" name="Equation" r:id="rId4" imgW="126720" imgH="139680" progId="Equation.3">
                  <p:embed/>
                </p:oleObj>
              </mc:Choice>
              <mc:Fallback>
                <p:oleObj name="Equation" r:id="rId4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966" y="3438489"/>
                        <a:ext cx="296808" cy="327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47973" y="1580816"/>
            <a:ext cx="681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In your book copy the triangles and label </a:t>
            </a:r>
            <a:r>
              <a:rPr lang="en-GB" dirty="0">
                <a:solidFill>
                  <a:srgbClr val="000000"/>
                </a:solidFill>
              </a:rPr>
              <a:t>the sides as H, O and 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21154" y="245097"/>
            <a:ext cx="18069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H </a:t>
            </a:r>
            <a:r>
              <a:rPr lang="en-GB" dirty="0">
                <a:solidFill>
                  <a:srgbClr val="000000"/>
                </a:solidFill>
              </a:rPr>
              <a:t>= hypotenuse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O </a:t>
            </a:r>
            <a:r>
              <a:rPr lang="en-GB" dirty="0">
                <a:solidFill>
                  <a:srgbClr val="000000"/>
                </a:solidFill>
              </a:rPr>
              <a:t>= opposite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A = </a:t>
            </a:r>
            <a:r>
              <a:rPr lang="en-GB" dirty="0">
                <a:solidFill>
                  <a:srgbClr val="000000"/>
                </a:solidFill>
              </a:rPr>
              <a:t>adjacent</a:t>
            </a:r>
          </a:p>
        </p:txBody>
      </p:sp>
      <p:grpSp>
        <p:nvGrpSpPr>
          <p:cNvPr id="6" name="Group 17"/>
          <p:cNvGrpSpPr/>
          <p:nvPr/>
        </p:nvGrpSpPr>
        <p:grpSpPr>
          <a:xfrm flipH="1">
            <a:off x="3980482" y="2461637"/>
            <a:ext cx="1502596" cy="1264499"/>
            <a:chOff x="929899" y="2030277"/>
            <a:chExt cx="1502596" cy="1264499"/>
          </a:xfrm>
        </p:grpSpPr>
        <p:sp>
          <p:nvSpPr>
            <p:cNvPr id="19" name="AutoShape 4"/>
            <p:cNvSpPr>
              <a:spLocks noChangeArrowheads="1"/>
            </p:cNvSpPr>
            <p:nvPr/>
          </p:nvSpPr>
          <p:spPr bwMode="auto">
            <a:xfrm flipH="1">
              <a:off x="929899" y="2030277"/>
              <a:ext cx="1502596" cy="1264499"/>
            </a:xfrm>
            <a:prstGeom prst="rtTriangl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20" name="Rectangle 5"/>
            <p:cNvSpPr>
              <a:spLocks noChangeArrowheads="1"/>
            </p:cNvSpPr>
            <p:nvPr/>
          </p:nvSpPr>
          <p:spPr bwMode="auto">
            <a:xfrm>
              <a:off x="2252495" y="3114776"/>
              <a:ext cx="180000" cy="180000"/>
            </a:xfrm>
            <a:prstGeom prst="rect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4" name="Object 5"/>
          <p:cNvGraphicFramePr>
            <a:graphicFrameLocks noChangeAspect="1"/>
          </p:cNvGraphicFramePr>
          <p:nvPr/>
        </p:nvGraphicFramePr>
        <p:xfrm>
          <a:off x="3978142" y="2676489"/>
          <a:ext cx="296808" cy="327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" name="Equation" r:id="rId6" imgW="126720" imgH="139680" progId="Equation.3">
                  <p:embed/>
                </p:oleObj>
              </mc:Choice>
              <mc:Fallback>
                <p:oleObj name="Equation" r:id="rId6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142" y="2676489"/>
                        <a:ext cx="296808" cy="327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24"/>
          <p:cNvGrpSpPr/>
          <p:nvPr/>
        </p:nvGrpSpPr>
        <p:grpSpPr>
          <a:xfrm rot="6599226" flipH="1">
            <a:off x="6909663" y="2756100"/>
            <a:ext cx="1502596" cy="1264499"/>
            <a:chOff x="929899" y="2030277"/>
            <a:chExt cx="1502596" cy="1264499"/>
          </a:xfrm>
        </p:grpSpPr>
        <p:sp>
          <p:nvSpPr>
            <p:cNvPr id="26" name="AutoShape 4"/>
            <p:cNvSpPr>
              <a:spLocks noChangeArrowheads="1"/>
            </p:cNvSpPr>
            <p:nvPr/>
          </p:nvSpPr>
          <p:spPr bwMode="auto">
            <a:xfrm flipH="1">
              <a:off x="929899" y="2030277"/>
              <a:ext cx="1502596" cy="1264499"/>
            </a:xfrm>
            <a:prstGeom prst="rtTriangl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27" name="Rectangle 5"/>
            <p:cNvSpPr>
              <a:spLocks noChangeArrowheads="1"/>
            </p:cNvSpPr>
            <p:nvPr/>
          </p:nvSpPr>
          <p:spPr bwMode="auto">
            <a:xfrm>
              <a:off x="2252495" y="3114776"/>
              <a:ext cx="180000" cy="180000"/>
            </a:xfrm>
            <a:prstGeom prst="rect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31" name="Object 5"/>
          <p:cNvGraphicFramePr>
            <a:graphicFrameLocks noChangeAspect="1"/>
          </p:cNvGraphicFramePr>
          <p:nvPr/>
        </p:nvGraphicFramePr>
        <p:xfrm>
          <a:off x="6953817" y="3342916"/>
          <a:ext cx="296808" cy="327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817" y="3342916"/>
                        <a:ext cx="296808" cy="327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31"/>
          <p:cNvGrpSpPr/>
          <p:nvPr/>
        </p:nvGrpSpPr>
        <p:grpSpPr>
          <a:xfrm rot="6599226" flipH="1">
            <a:off x="940233" y="5171256"/>
            <a:ext cx="1502596" cy="1264499"/>
            <a:chOff x="929899" y="2030277"/>
            <a:chExt cx="1502596" cy="1264499"/>
          </a:xfrm>
        </p:grpSpPr>
        <p:sp>
          <p:nvSpPr>
            <p:cNvPr id="33" name="AutoShape 4"/>
            <p:cNvSpPr>
              <a:spLocks noChangeArrowheads="1"/>
            </p:cNvSpPr>
            <p:nvPr/>
          </p:nvSpPr>
          <p:spPr bwMode="auto">
            <a:xfrm flipH="1">
              <a:off x="929899" y="2030277"/>
              <a:ext cx="1502596" cy="1264499"/>
            </a:xfrm>
            <a:prstGeom prst="rtTriangl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34" name="Rectangle 5"/>
            <p:cNvSpPr>
              <a:spLocks noChangeArrowheads="1"/>
            </p:cNvSpPr>
            <p:nvPr/>
          </p:nvSpPr>
          <p:spPr bwMode="auto">
            <a:xfrm>
              <a:off x="2252495" y="3114776"/>
              <a:ext cx="180000" cy="180000"/>
            </a:xfrm>
            <a:prstGeom prst="rect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38" name="Object 5"/>
          <p:cNvGraphicFramePr>
            <a:graphicFrameLocks noChangeAspect="1"/>
          </p:cNvGraphicFramePr>
          <p:nvPr/>
        </p:nvGraphicFramePr>
        <p:xfrm>
          <a:off x="2038272" y="5200133"/>
          <a:ext cx="296808" cy="327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" name="Equation" r:id="rId8" imgW="126720" imgH="139680" progId="Equation.3">
                  <p:embed/>
                </p:oleObj>
              </mc:Choice>
              <mc:Fallback>
                <p:oleObj name="Equation" r:id="rId8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272" y="5200133"/>
                        <a:ext cx="296808" cy="327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38"/>
          <p:cNvGrpSpPr/>
          <p:nvPr/>
        </p:nvGrpSpPr>
        <p:grpSpPr>
          <a:xfrm rot="19472883" flipH="1">
            <a:off x="3931406" y="4706306"/>
            <a:ext cx="1502596" cy="1264499"/>
            <a:chOff x="929899" y="2030277"/>
            <a:chExt cx="1502596" cy="1264499"/>
          </a:xfrm>
        </p:grpSpPr>
        <p:sp>
          <p:nvSpPr>
            <p:cNvPr id="40" name="AutoShape 4"/>
            <p:cNvSpPr>
              <a:spLocks noChangeArrowheads="1"/>
            </p:cNvSpPr>
            <p:nvPr/>
          </p:nvSpPr>
          <p:spPr bwMode="auto">
            <a:xfrm flipH="1">
              <a:off x="929899" y="2030277"/>
              <a:ext cx="1502596" cy="1264499"/>
            </a:xfrm>
            <a:prstGeom prst="rtTriangl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41" name="Rectangle 5"/>
            <p:cNvSpPr>
              <a:spLocks noChangeArrowheads="1"/>
            </p:cNvSpPr>
            <p:nvPr/>
          </p:nvSpPr>
          <p:spPr bwMode="auto">
            <a:xfrm>
              <a:off x="2252495" y="3114776"/>
              <a:ext cx="180000" cy="180000"/>
            </a:xfrm>
            <a:prstGeom prst="rect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45" name="Object 5"/>
          <p:cNvGraphicFramePr>
            <a:graphicFrameLocks noChangeAspect="1"/>
          </p:cNvGraphicFramePr>
          <p:nvPr/>
        </p:nvGraphicFramePr>
        <p:xfrm>
          <a:off x="5029444" y="5386112"/>
          <a:ext cx="296808" cy="327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" name="Equation" r:id="rId9" imgW="126720" imgH="139680" progId="Equation.3">
                  <p:embed/>
                </p:oleObj>
              </mc:Choice>
              <mc:Fallback>
                <p:oleObj name="Equation" r:id="rId9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444" y="5386112"/>
                        <a:ext cx="296808" cy="327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45"/>
          <p:cNvGrpSpPr/>
          <p:nvPr/>
        </p:nvGrpSpPr>
        <p:grpSpPr>
          <a:xfrm rot="19472883" flipH="1">
            <a:off x="6780511" y="4688225"/>
            <a:ext cx="1502596" cy="1264499"/>
            <a:chOff x="929899" y="2030277"/>
            <a:chExt cx="1502596" cy="1264499"/>
          </a:xfrm>
        </p:grpSpPr>
        <p:sp>
          <p:nvSpPr>
            <p:cNvPr id="47" name="AutoShape 4"/>
            <p:cNvSpPr>
              <a:spLocks noChangeArrowheads="1"/>
            </p:cNvSpPr>
            <p:nvPr/>
          </p:nvSpPr>
          <p:spPr bwMode="auto">
            <a:xfrm flipH="1">
              <a:off x="929899" y="2030277"/>
              <a:ext cx="1502596" cy="1264499"/>
            </a:xfrm>
            <a:prstGeom prst="rtTriangl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48" name="Rectangle 5"/>
            <p:cNvSpPr>
              <a:spLocks noChangeArrowheads="1"/>
            </p:cNvSpPr>
            <p:nvPr/>
          </p:nvSpPr>
          <p:spPr bwMode="auto">
            <a:xfrm>
              <a:off x="2252495" y="3114776"/>
              <a:ext cx="180000" cy="180000"/>
            </a:xfrm>
            <a:prstGeom prst="rect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52" name="Object 5"/>
          <p:cNvGraphicFramePr>
            <a:graphicFrameLocks noChangeAspect="1"/>
          </p:cNvGraphicFramePr>
          <p:nvPr/>
        </p:nvGraphicFramePr>
        <p:xfrm>
          <a:off x="6747173" y="5290540"/>
          <a:ext cx="296808" cy="327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" name="Equation" r:id="rId10" imgW="126720" imgH="139680" progId="Equation.3">
                  <p:embed/>
                </p:oleObj>
              </mc:Choice>
              <mc:Fallback>
                <p:oleObj name="Equation" r:id="rId10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7173" y="5290540"/>
                        <a:ext cx="296808" cy="327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AutoShape 4"/>
          <p:cNvSpPr>
            <a:spLocks noChangeArrowheads="1"/>
          </p:cNvSpPr>
          <p:nvPr/>
        </p:nvSpPr>
        <p:spPr bwMode="auto">
          <a:xfrm flipH="1">
            <a:off x="5080861" y="247973"/>
            <a:ext cx="1502596" cy="796965"/>
          </a:xfrm>
          <a:prstGeom prst="rtTriangle">
            <a:avLst/>
          </a:prstGeom>
          <a:noFill/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5" name="Rectangle 5"/>
          <p:cNvSpPr>
            <a:spLocks noChangeArrowheads="1"/>
          </p:cNvSpPr>
          <p:nvPr/>
        </p:nvSpPr>
        <p:spPr bwMode="auto">
          <a:xfrm>
            <a:off x="6403457" y="864938"/>
            <a:ext cx="180000" cy="180000"/>
          </a:xfrm>
          <a:prstGeom prst="rect">
            <a:avLst/>
          </a:prstGeom>
          <a:noFill/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56" name="Object 2"/>
          <p:cNvGraphicFramePr>
            <a:graphicFrameLocks noChangeAspect="1"/>
          </p:cNvGraphicFramePr>
          <p:nvPr/>
        </p:nvGraphicFramePr>
        <p:xfrm>
          <a:off x="5821174" y="1031496"/>
          <a:ext cx="26035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2" name="Equation" r:id="rId11" imgW="152280" imgH="164880" progId="Equation.3">
                  <p:embed/>
                </p:oleObj>
              </mc:Choice>
              <mc:Fallback>
                <p:oleObj name="Equation" r:id="rId11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1174" y="1031496"/>
                        <a:ext cx="26035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3"/>
          <p:cNvGraphicFramePr>
            <a:graphicFrameLocks noChangeAspect="1"/>
          </p:cNvGraphicFramePr>
          <p:nvPr/>
        </p:nvGraphicFramePr>
        <p:xfrm>
          <a:off x="6594797" y="508134"/>
          <a:ext cx="2603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3" name="Equation" r:id="rId13" imgW="152280" imgH="177480" progId="Equation.3">
                  <p:embed/>
                </p:oleObj>
              </mc:Choice>
              <mc:Fallback>
                <p:oleObj name="Equation" r:id="rId13" imgW="152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4797" y="508134"/>
                        <a:ext cx="26035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4"/>
          <p:cNvGraphicFramePr>
            <a:graphicFrameLocks noChangeAspect="1"/>
          </p:cNvGraphicFramePr>
          <p:nvPr/>
        </p:nvGraphicFramePr>
        <p:xfrm>
          <a:off x="5671922" y="301597"/>
          <a:ext cx="30480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" name="Equation" r:id="rId15" imgW="177480" imgH="164880" progId="Equation.3">
                  <p:embed/>
                </p:oleObj>
              </mc:Choice>
              <mc:Fallback>
                <p:oleObj name="Equation" r:id="rId15" imgW="1774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1922" y="301597"/>
                        <a:ext cx="30480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5"/>
          <p:cNvGraphicFramePr>
            <a:graphicFrameLocks noChangeAspect="1"/>
          </p:cNvGraphicFramePr>
          <p:nvPr/>
        </p:nvGraphicFramePr>
        <p:xfrm>
          <a:off x="5465977" y="754707"/>
          <a:ext cx="296808" cy="327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5" name="Equation" r:id="rId17" imgW="126720" imgH="139680" progId="Equation.3">
                  <p:embed/>
                </p:oleObj>
              </mc:Choice>
              <mc:Fallback>
                <p:oleObj name="Equation" r:id="rId17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5977" y="754707"/>
                        <a:ext cx="296808" cy="327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Rounded Rectangle 59"/>
          <p:cNvSpPr/>
          <p:nvPr/>
        </p:nvSpPr>
        <p:spPr>
          <a:xfrm>
            <a:off x="4943958" y="92992"/>
            <a:ext cx="3998563" cy="1301857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09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78970" y="1952784"/>
          <a:ext cx="8617056" cy="47889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2352"/>
                <a:gridCol w="2872352"/>
                <a:gridCol w="2872352"/>
              </a:tblGrid>
              <a:tr h="2394488">
                <a:tc>
                  <a:txBody>
                    <a:bodyPr/>
                    <a:lstStyle/>
                    <a:p>
                      <a:r>
                        <a:rPr lang="en-GB" dirty="0" smtClean="0"/>
                        <a:t>1.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3.</a:t>
                      </a:r>
                      <a:endParaRPr lang="en-GB" dirty="0"/>
                    </a:p>
                  </a:txBody>
                  <a:tcPr/>
                </a:tc>
              </a:tr>
              <a:tr h="2394488">
                <a:tc>
                  <a:txBody>
                    <a:bodyPr/>
                    <a:lstStyle/>
                    <a:p>
                      <a:r>
                        <a:rPr lang="en-GB" dirty="0" smtClean="0"/>
                        <a:t>4.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6.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176135" y="196098"/>
            <a:ext cx="448885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 smtClean="0">
                <a:solidFill>
                  <a:srgbClr val="000000"/>
                </a:solidFill>
              </a:rPr>
              <a:t>Mark your work…</a:t>
            </a:r>
            <a:endParaRPr lang="en-US" sz="3200" dirty="0">
              <a:solidFill>
                <a:srgbClr val="000000"/>
              </a:solidFill>
            </a:endParaRPr>
          </a:p>
        </p:txBody>
      </p:sp>
      <p:grpSp>
        <p:nvGrpSpPr>
          <p:cNvPr id="5" name="Group 16"/>
          <p:cNvGrpSpPr/>
          <p:nvPr/>
        </p:nvGrpSpPr>
        <p:grpSpPr>
          <a:xfrm flipH="1">
            <a:off x="929899" y="2479719"/>
            <a:ext cx="1502596" cy="1264499"/>
            <a:chOff x="929899" y="2030277"/>
            <a:chExt cx="1502596" cy="1264499"/>
          </a:xfrm>
        </p:grpSpPr>
        <p:sp>
          <p:nvSpPr>
            <p:cNvPr id="3" name="AutoShape 4"/>
            <p:cNvSpPr>
              <a:spLocks noChangeArrowheads="1"/>
            </p:cNvSpPr>
            <p:nvPr/>
          </p:nvSpPr>
          <p:spPr bwMode="auto">
            <a:xfrm flipH="1">
              <a:off x="929899" y="2030277"/>
              <a:ext cx="1502596" cy="1264499"/>
            </a:xfrm>
            <a:prstGeom prst="rtTriangl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2252495" y="3114776"/>
              <a:ext cx="180000" cy="180000"/>
            </a:xfrm>
            <a:prstGeom prst="rect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84994" name="Object 2"/>
          <p:cNvGraphicFramePr>
            <a:graphicFrameLocks noChangeAspect="1"/>
          </p:cNvGraphicFramePr>
          <p:nvPr/>
        </p:nvGraphicFramePr>
        <p:xfrm>
          <a:off x="1499731" y="3746274"/>
          <a:ext cx="26035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8" name="Equation" r:id="rId3" imgW="152280" imgH="164880" progId="Equation.3">
                  <p:embed/>
                </p:oleObj>
              </mc:Choice>
              <mc:Fallback>
                <p:oleObj name="Equation" r:id="rId3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9731" y="3746274"/>
                        <a:ext cx="26035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5" name="Object 3"/>
          <p:cNvGraphicFramePr>
            <a:graphicFrameLocks noChangeAspect="1"/>
          </p:cNvGraphicFramePr>
          <p:nvPr/>
        </p:nvGraphicFramePr>
        <p:xfrm>
          <a:off x="630533" y="2943943"/>
          <a:ext cx="2603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9" name="Equation" r:id="rId5" imgW="152280" imgH="177480" progId="Equation.3">
                  <p:embed/>
                </p:oleObj>
              </mc:Choice>
              <mc:Fallback>
                <p:oleObj name="Equation" r:id="rId5" imgW="152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533" y="2943943"/>
                        <a:ext cx="26035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6" name="Object 4"/>
          <p:cNvGraphicFramePr>
            <a:graphicFrameLocks noChangeAspect="1"/>
          </p:cNvGraphicFramePr>
          <p:nvPr/>
        </p:nvGraphicFramePr>
        <p:xfrm>
          <a:off x="1691442" y="2799399"/>
          <a:ext cx="30480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0" name="Equation" r:id="rId7" imgW="177480" imgH="164880" progId="Equation.3">
                  <p:embed/>
                </p:oleObj>
              </mc:Choice>
              <mc:Fallback>
                <p:oleObj name="Equation" r:id="rId7" imgW="1774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442" y="2799399"/>
                        <a:ext cx="30480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7" name="Object 5"/>
          <p:cNvGraphicFramePr>
            <a:graphicFrameLocks noChangeAspect="1"/>
          </p:cNvGraphicFramePr>
          <p:nvPr/>
        </p:nvGraphicFramePr>
        <p:xfrm>
          <a:off x="1779966" y="3438489"/>
          <a:ext cx="296808" cy="327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1" name="Equation" r:id="rId9" imgW="126720" imgH="139680" progId="Equation.3">
                  <p:embed/>
                </p:oleObj>
              </mc:Choice>
              <mc:Fallback>
                <p:oleObj name="Equation" r:id="rId9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966" y="3438489"/>
                        <a:ext cx="296808" cy="327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17"/>
          <p:cNvGrpSpPr/>
          <p:nvPr/>
        </p:nvGrpSpPr>
        <p:grpSpPr>
          <a:xfrm flipH="1">
            <a:off x="3980482" y="2461637"/>
            <a:ext cx="1502596" cy="1264499"/>
            <a:chOff x="929899" y="2030277"/>
            <a:chExt cx="1502596" cy="1264499"/>
          </a:xfrm>
        </p:grpSpPr>
        <p:sp>
          <p:nvSpPr>
            <p:cNvPr id="19" name="AutoShape 4"/>
            <p:cNvSpPr>
              <a:spLocks noChangeArrowheads="1"/>
            </p:cNvSpPr>
            <p:nvPr/>
          </p:nvSpPr>
          <p:spPr bwMode="auto">
            <a:xfrm flipH="1">
              <a:off x="929899" y="2030277"/>
              <a:ext cx="1502596" cy="1264499"/>
            </a:xfrm>
            <a:prstGeom prst="rtTriangl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20" name="Rectangle 5"/>
            <p:cNvSpPr>
              <a:spLocks noChangeArrowheads="1"/>
            </p:cNvSpPr>
            <p:nvPr/>
          </p:nvSpPr>
          <p:spPr bwMode="auto">
            <a:xfrm>
              <a:off x="2252495" y="3114776"/>
              <a:ext cx="180000" cy="180000"/>
            </a:xfrm>
            <a:prstGeom prst="rect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1" name="Object 2"/>
          <p:cNvGraphicFramePr>
            <a:graphicFrameLocks noChangeAspect="1"/>
          </p:cNvGraphicFramePr>
          <p:nvPr/>
        </p:nvGraphicFramePr>
        <p:xfrm>
          <a:off x="3666911" y="2984273"/>
          <a:ext cx="26035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" name="Equation" r:id="rId11" imgW="152280" imgH="164880" progId="Equation.3">
                  <p:embed/>
                </p:oleObj>
              </mc:Choice>
              <mc:Fallback>
                <p:oleObj name="Equation" r:id="rId11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6911" y="2984273"/>
                        <a:ext cx="26035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/>
        </p:nvGraphicFramePr>
        <p:xfrm>
          <a:off x="4657509" y="3700776"/>
          <a:ext cx="2603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3" name="Equation" r:id="rId12" imgW="152280" imgH="177480" progId="Equation.3">
                  <p:embed/>
                </p:oleObj>
              </mc:Choice>
              <mc:Fallback>
                <p:oleObj name="Equation" r:id="rId12" imgW="152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7509" y="3700776"/>
                        <a:ext cx="26035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/>
        </p:nvGraphicFramePr>
        <p:xfrm>
          <a:off x="4742025" y="2781317"/>
          <a:ext cx="30480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4" name="Equation" r:id="rId13" imgW="177480" imgH="164880" progId="Equation.3">
                  <p:embed/>
                </p:oleObj>
              </mc:Choice>
              <mc:Fallback>
                <p:oleObj name="Equation" r:id="rId13" imgW="1774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2025" y="2781317"/>
                        <a:ext cx="30480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5"/>
          <p:cNvGraphicFramePr>
            <a:graphicFrameLocks noChangeAspect="1"/>
          </p:cNvGraphicFramePr>
          <p:nvPr/>
        </p:nvGraphicFramePr>
        <p:xfrm>
          <a:off x="3978142" y="2676489"/>
          <a:ext cx="296808" cy="327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5" name="Equation" r:id="rId14" imgW="126720" imgH="139680" progId="Equation.3">
                  <p:embed/>
                </p:oleObj>
              </mc:Choice>
              <mc:Fallback>
                <p:oleObj name="Equation" r:id="rId14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142" y="2676489"/>
                        <a:ext cx="296808" cy="327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24"/>
          <p:cNvGrpSpPr/>
          <p:nvPr/>
        </p:nvGrpSpPr>
        <p:grpSpPr>
          <a:xfrm rot="6599226" flipH="1">
            <a:off x="6909663" y="2756100"/>
            <a:ext cx="1502596" cy="1264499"/>
            <a:chOff x="929899" y="2030277"/>
            <a:chExt cx="1502596" cy="1264499"/>
          </a:xfrm>
        </p:grpSpPr>
        <p:sp>
          <p:nvSpPr>
            <p:cNvPr id="26" name="AutoShape 4"/>
            <p:cNvSpPr>
              <a:spLocks noChangeArrowheads="1"/>
            </p:cNvSpPr>
            <p:nvPr/>
          </p:nvSpPr>
          <p:spPr bwMode="auto">
            <a:xfrm flipH="1">
              <a:off x="929899" y="2030277"/>
              <a:ext cx="1502596" cy="1264499"/>
            </a:xfrm>
            <a:prstGeom prst="rtTriangl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27" name="Rectangle 5"/>
            <p:cNvSpPr>
              <a:spLocks noChangeArrowheads="1"/>
            </p:cNvSpPr>
            <p:nvPr/>
          </p:nvSpPr>
          <p:spPr bwMode="auto">
            <a:xfrm>
              <a:off x="2252495" y="3114776"/>
              <a:ext cx="180000" cy="180000"/>
            </a:xfrm>
            <a:prstGeom prst="rect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8" name="Object 2"/>
          <p:cNvGraphicFramePr>
            <a:graphicFrameLocks noChangeAspect="1"/>
          </p:cNvGraphicFramePr>
          <p:nvPr/>
        </p:nvGraphicFramePr>
        <p:xfrm>
          <a:off x="6828566" y="2829291"/>
          <a:ext cx="26035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6" name="Equation" r:id="rId15" imgW="152280" imgH="164880" progId="Equation.3">
                  <p:embed/>
                </p:oleObj>
              </mc:Choice>
              <mc:Fallback>
                <p:oleObj name="Equation" r:id="rId1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8566" y="2829291"/>
                        <a:ext cx="26035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3"/>
          <p:cNvGraphicFramePr>
            <a:graphicFrameLocks noChangeAspect="1"/>
          </p:cNvGraphicFramePr>
          <p:nvPr/>
        </p:nvGraphicFramePr>
        <p:xfrm>
          <a:off x="7881157" y="2398920"/>
          <a:ext cx="2603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" name="Equation" r:id="rId16" imgW="152280" imgH="177480" progId="Equation.3">
                  <p:embed/>
                </p:oleObj>
              </mc:Choice>
              <mc:Fallback>
                <p:oleObj name="Equation" r:id="rId16" imgW="152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1157" y="2398920"/>
                        <a:ext cx="26035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4"/>
          <p:cNvGraphicFramePr>
            <a:graphicFrameLocks noChangeAspect="1"/>
          </p:cNvGraphicFramePr>
          <p:nvPr/>
        </p:nvGraphicFramePr>
        <p:xfrm>
          <a:off x="7686703" y="3339256"/>
          <a:ext cx="30480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8" name="Equation" r:id="rId17" imgW="177480" imgH="164880" progId="Equation.3">
                  <p:embed/>
                </p:oleObj>
              </mc:Choice>
              <mc:Fallback>
                <p:oleObj name="Equation" r:id="rId17" imgW="1774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6703" y="3339256"/>
                        <a:ext cx="30480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5"/>
          <p:cNvGraphicFramePr>
            <a:graphicFrameLocks noChangeAspect="1"/>
          </p:cNvGraphicFramePr>
          <p:nvPr/>
        </p:nvGraphicFramePr>
        <p:xfrm>
          <a:off x="6953817" y="3342916"/>
          <a:ext cx="296808" cy="327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9" name="Equation" r:id="rId18" imgW="126720" imgH="139680" progId="Equation.3">
                  <p:embed/>
                </p:oleObj>
              </mc:Choice>
              <mc:Fallback>
                <p:oleObj name="Equation" r:id="rId18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817" y="3342916"/>
                        <a:ext cx="296808" cy="327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31"/>
          <p:cNvGrpSpPr/>
          <p:nvPr/>
        </p:nvGrpSpPr>
        <p:grpSpPr>
          <a:xfrm rot="6599226" flipH="1">
            <a:off x="940233" y="5171256"/>
            <a:ext cx="1502596" cy="1264499"/>
            <a:chOff x="929899" y="2030277"/>
            <a:chExt cx="1502596" cy="1264499"/>
          </a:xfrm>
        </p:grpSpPr>
        <p:sp>
          <p:nvSpPr>
            <p:cNvPr id="33" name="AutoShape 4"/>
            <p:cNvSpPr>
              <a:spLocks noChangeArrowheads="1"/>
            </p:cNvSpPr>
            <p:nvPr/>
          </p:nvSpPr>
          <p:spPr bwMode="auto">
            <a:xfrm flipH="1">
              <a:off x="929899" y="2030277"/>
              <a:ext cx="1502596" cy="1264499"/>
            </a:xfrm>
            <a:prstGeom prst="rtTriangl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34" name="Rectangle 5"/>
            <p:cNvSpPr>
              <a:spLocks noChangeArrowheads="1"/>
            </p:cNvSpPr>
            <p:nvPr/>
          </p:nvSpPr>
          <p:spPr bwMode="auto">
            <a:xfrm>
              <a:off x="2252495" y="3114776"/>
              <a:ext cx="180000" cy="180000"/>
            </a:xfrm>
            <a:prstGeom prst="rect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35" name="Object 2"/>
          <p:cNvGraphicFramePr>
            <a:graphicFrameLocks noChangeAspect="1"/>
          </p:cNvGraphicFramePr>
          <p:nvPr/>
        </p:nvGraphicFramePr>
        <p:xfrm>
          <a:off x="1913021" y="4810494"/>
          <a:ext cx="26035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0" name="Equation" r:id="rId19" imgW="152280" imgH="164880" progId="Equation.3">
                  <p:embed/>
                </p:oleObj>
              </mc:Choice>
              <mc:Fallback>
                <p:oleObj name="Equation" r:id="rId19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3021" y="4810494"/>
                        <a:ext cx="26035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"/>
          <p:cNvGraphicFramePr>
            <a:graphicFrameLocks noChangeAspect="1"/>
          </p:cNvGraphicFramePr>
          <p:nvPr/>
        </p:nvGraphicFramePr>
        <p:xfrm>
          <a:off x="857842" y="5279025"/>
          <a:ext cx="2603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1" name="Equation" r:id="rId20" imgW="152280" imgH="177480" progId="Equation.3">
                  <p:embed/>
                </p:oleObj>
              </mc:Choice>
              <mc:Fallback>
                <p:oleObj name="Equation" r:id="rId20" imgW="152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842" y="5279025"/>
                        <a:ext cx="26035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4"/>
          <p:cNvGraphicFramePr>
            <a:graphicFrameLocks noChangeAspect="1"/>
          </p:cNvGraphicFramePr>
          <p:nvPr/>
        </p:nvGraphicFramePr>
        <p:xfrm>
          <a:off x="1717273" y="5754412"/>
          <a:ext cx="30480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" name="Equation" r:id="rId21" imgW="177480" imgH="164880" progId="Equation.3">
                  <p:embed/>
                </p:oleObj>
              </mc:Choice>
              <mc:Fallback>
                <p:oleObj name="Equation" r:id="rId21" imgW="1774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7273" y="5754412"/>
                        <a:ext cx="30480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5"/>
          <p:cNvGraphicFramePr>
            <a:graphicFrameLocks noChangeAspect="1"/>
          </p:cNvGraphicFramePr>
          <p:nvPr/>
        </p:nvGraphicFramePr>
        <p:xfrm>
          <a:off x="2038272" y="5200133"/>
          <a:ext cx="296808" cy="327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3" name="Equation" r:id="rId22" imgW="126720" imgH="139680" progId="Equation.3">
                  <p:embed/>
                </p:oleObj>
              </mc:Choice>
              <mc:Fallback>
                <p:oleObj name="Equation" r:id="rId22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272" y="5200133"/>
                        <a:ext cx="296808" cy="327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38"/>
          <p:cNvGrpSpPr/>
          <p:nvPr/>
        </p:nvGrpSpPr>
        <p:grpSpPr>
          <a:xfrm rot="19472883" flipH="1">
            <a:off x="3931406" y="4706306"/>
            <a:ext cx="1502596" cy="1264499"/>
            <a:chOff x="929899" y="2030277"/>
            <a:chExt cx="1502596" cy="1264499"/>
          </a:xfrm>
        </p:grpSpPr>
        <p:sp>
          <p:nvSpPr>
            <p:cNvPr id="40" name="AutoShape 4"/>
            <p:cNvSpPr>
              <a:spLocks noChangeArrowheads="1"/>
            </p:cNvSpPr>
            <p:nvPr/>
          </p:nvSpPr>
          <p:spPr bwMode="auto">
            <a:xfrm flipH="1">
              <a:off x="929899" y="2030277"/>
              <a:ext cx="1502596" cy="1264499"/>
            </a:xfrm>
            <a:prstGeom prst="rtTriangl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41" name="Rectangle 5"/>
            <p:cNvSpPr>
              <a:spLocks noChangeArrowheads="1"/>
            </p:cNvSpPr>
            <p:nvPr/>
          </p:nvSpPr>
          <p:spPr bwMode="auto">
            <a:xfrm>
              <a:off x="2252495" y="3114776"/>
              <a:ext cx="180000" cy="180000"/>
            </a:xfrm>
            <a:prstGeom prst="rect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42" name="Object 2"/>
          <p:cNvGraphicFramePr>
            <a:graphicFrameLocks noChangeAspect="1"/>
          </p:cNvGraphicFramePr>
          <p:nvPr/>
        </p:nvGraphicFramePr>
        <p:xfrm>
          <a:off x="5028180" y="5817884"/>
          <a:ext cx="26035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4" name="Equation" r:id="rId23" imgW="152280" imgH="164880" progId="Equation.3">
                  <p:embed/>
                </p:oleObj>
              </mc:Choice>
              <mc:Fallback>
                <p:oleObj name="Equation" r:id="rId23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8180" y="5817884"/>
                        <a:ext cx="26035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3"/>
          <p:cNvGraphicFramePr>
            <a:graphicFrameLocks noChangeAspect="1"/>
          </p:cNvGraphicFramePr>
          <p:nvPr/>
        </p:nvGraphicFramePr>
        <p:xfrm>
          <a:off x="3818018" y="5774971"/>
          <a:ext cx="2603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5" name="Equation" r:id="rId24" imgW="152280" imgH="177480" progId="Equation.3">
                  <p:embed/>
                </p:oleObj>
              </mc:Choice>
              <mc:Fallback>
                <p:oleObj name="Equation" r:id="rId24" imgW="152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8018" y="5774971"/>
                        <a:ext cx="26035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"/>
          <p:cNvGraphicFramePr>
            <a:graphicFrameLocks noChangeAspect="1"/>
          </p:cNvGraphicFramePr>
          <p:nvPr/>
        </p:nvGraphicFramePr>
        <p:xfrm>
          <a:off x="4537964" y="5010494"/>
          <a:ext cx="30480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6" name="Equation" r:id="rId25" imgW="177480" imgH="164880" progId="Equation.3">
                  <p:embed/>
                </p:oleObj>
              </mc:Choice>
              <mc:Fallback>
                <p:oleObj name="Equation" r:id="rId25" imgW="1774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7964" y="5010494"/>
                        <a:ext cx="30480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5"/>
          <p:cNvGraphicFramePr>
            <a:graphicFrameLocks noChangeAspect="1"/>
          </p:cNvGraphicFramePr>
          <p:nvPr/>
        </p:nvGraphicFramePr>
        <p:xfrm>
          <a:off x="5029444" y="5386112"/>
          <a:ext cx="296808" cy="327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7" name="Equation" r:id="rId26" imgW="126720" imgH="139680" progId="Equation.3">
                  <p:embed/>
                </p:oleObj>
              </mc:Choice>
              <mc:Fallback>
                <p:oleObj name="Equation" r:id="rId26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444" y="5386112"/>
                        <a:ext cx="296808" cy="327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45"/>
          <p:cNvGrpSpPr/>
          <p:nvPr/>
        </p:nvGrpSpPr>
        <p:grpSpPr>
          <a:xfrm rot="19472883" flipH="1">
            <a:off x="6780511" y="4688225"/>
            <a:ext cx="1502596" cy="1264499"/>
            <a:chOff x="929899" y="2030277"/>
            <a:chExt cx="1502596" cy="1264499"/>
          </a:xfrm>
        </p:grpSpPr>
        <p:sp>
          <p:nvSpPr>
            <p:cNvPr id="47" name="AutoShape 4"/>
            <p:cNvSpPr>
              <a:spLocks noChangeArrowheads="1"/>
            </p:cNvSpPr>
            <p:nvPr/>
          </p:nvSpPr>
          <p:spPr bwMode="auto">
            <a:xfrm flipH="1">
              <a:off x="929899" y="2030277"/>
              <a:ext cx="1502596" cy="1264499"/>
            </a:xfrm>
            <a:prstGeom prst="rtTriangl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48" name="Rectangle 5"/>
            <p:cNvSpPr>
              <a:spLocks noChangeArrowheads="1"/>
            </p:cNvSpPr>
            <p:nvPr/>
          </p:nvSpPr>
          <p:spPr bwMode="auto">
            <a:xfrm>
              <a:off x="2252495" y="3114776"/>
              <a:ext cx="180000" cy="180000"/>
            </a:xfrm>
            <a:prstGeom prst="rect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49" name="Object 2"/>
          <p:cNvGraphicFramePr>
            <a:graphicFrameLocks noChangeAspect="1"/>
          </p:cNvGraphicFramePr>
          <p:nvPr/>
        </p:nvGraphicFramePr>
        <p:xfrm>
          <a:off x="6652919" y="5737810"/>
          <a:ext cx="26035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8" name="Equation" r:id="rId27" imgW="152280" imgH="164880" progId="Equation.3">
                  <p:embed/>
                </p:oleObj>
              </mc:Choice>
              <mc:Fallback>
                <p:oleObj name="Equation" r:id="rId27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2919" y="5737810"/>
                        <a:ext cx="26035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3"/>
          <p:cNvGraphicFramePr>
            <a:graphicFrameLocks noChangeAspect="1"/>
          </p:cNvGraphicFramePr>
          <p:nvPr/>
        </p:nvGraphicFramePr>
        <p:xfrm>
          <a:off x="7897947" y="5834382"/>
          <a:ext cx="2603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9" name="Equation" r:id="rId28" imgW="152280" imgH="177480" progId="Equation.3">
                  <p:embed/>
                </p:oleObj>
              </mc:Choice>
              <mc:Fallback>
                <p:oleObj name="Equation" r:id="rId28" imgW="152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7947" y="5834382"/>
                        <a:ext cx="26035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4"/>
          <p:cNvGraphicFramePr>
            <a:graphicFrameLocks noChangeAspect="1"/>
          </p:cNvGraphicFramePr>
          <p:nvPr/>
        </p:nvGraphicFramePr>
        <p:xfrm>
          <a:off x="7387069" y="4992413"/>
          <a:ext cx="30480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0" name="Equation" r:id="rId29" imgW="177480" imgH="164880" progId="Equation.3">
                  <p:embed/>
                </p:oleObj>
              </mc:Choice>
              <mc:Fallback>
                <p:oleObj name="Equation" r:id="rId29" imgW="1774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7069" y="4992413"/>
                        <a:ext cx="30480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"/>
          <p:cNvGraphicFramePr>
            <a:graphicFrameLocks noChangeAspect="1"/>
          </p:cNvGraphicFramePr>
          <p:nvPr/>
        </p:nvGraphicFramePr>
        <p:xfrm>
          <a:off x="6747173" y="5290540"/>
          <a:ext cx="296808" cy="327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1" name="Equation" r:id="rId30" imgW="126720" imgH="139680" progId="Equation.3">
                  <p:embed/>
                </p:oleObj>
              </mc:Choice>
              <mc:Fallback>
                <p:oleObj name="Equation" r:id="rId30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7173" y="5290540"/>
                        <a:ext cx="296808" cy="327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259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8851" y="2585044"/>
            <a:ext cx="869132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47900" algn="l"/>
              </a:tabLst>
            </a:pPr>
            <a:r>
              <a:rPr lang="en-GB" sz="2200" dirty="0" smtClean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We have learnt that:</a:t>
            </a:r>
            <a:endParaRPr lang="en-US" sz="2200" dirty="0">
              <a:solidFill>
                <a:srgbClr val="000000"/>
              </a:solidFill>
              <a:ea typeface="Times New Roman" pitchFamily="18" charset="0"/>
              <a:cs typeface="Tahoma" pitchFamily="34" charset="0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1757015" y="5777240"/>
            <a:ext cx="5617692" cy="933051"/>
            <a:chOff x="2218411" y="5653256"/>
            <a:chExt cx="5617692" cy="933051"/>
          </a:xfrm>
        </p:grpSpPr>
        <p:sp>
          <p:nvSpPr>
            <p:cNvPr id="3" name="Rectangle 207"/>
            <p:cNvSpPr>
              <a:spLocks noChangeArrowheads="1"/>
            </p:cNvSpPr>
            <p:nvPr/>
          </p:nvSpPr>
          <p:spPr bwMode="auto">
            <a:xfrm>
              <a:off x="2218411" y="5653256"/>
              <a:ext cx="5617692" cy="933051"/>
            </a:xfrm>
            <a:prstGeom prst="rect">
              <a:avLst/>
            </a:prstGeom>
            <a:solidFill>
              <a:srgbClr val="CC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graphicFrame>
          <p:nvGraphicFramePr>
            <p:cNvPr id="5" name="Object 204"/>
            <p:cNvGraphicFramePr>
              <a:graphicFrameLocks noChangeAspect="1"/>
            </p:cNvGraphicFramePr>
            <p:nvPr/>
          </p:nvGraphicFramePr>
          <p:xfrm>
            <a:off x="2319257" y="5692792"/>
            <a:ext cx="1403530" cy="8539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4" name="Equation" r:id="rId3" imgW="647640" imgH="393480" progId="Equation.3">
                    <p:embed/>
                  </p:oleObj>
                </mc:Choice>
                <mc:Fallback>
                  <p:oleObj name="Equation" r:id="rId3" imgW="64764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19257" y="5692792"/>
                          <a:ext cx="1403530" cy="8539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205"/>
            <p:cNvGraphicFramePr>
              <a:graphicFrameLocks noChangeAspect="1"/>
            </p:cNvGraphicFramePr>
            <p:nvPr/>
          </p:nvGraphicFramePr>
          <p:xfrm>
            <a:off x="4304598" y="5692792"/>
            <a:ext cx="1458881" cy="8539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5" name="Equation" r:id="rId5" imgW="672840" imgH="393480" progId="Equation.3">
                    <p:embed/>
                  </p:oleObj>
                </mc:Choice>
                <mc:Fallback>
                  <p:oleObj name="Equation" r:id="rId5" imgW="67284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4598" y="5692792"/>
                          <a:ext cx="1458881" cy="8539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206"/>
            <p:cNvGraphicFramePr>
              <a:graphicFrameLocks noChangeAspect="1"/>
            </p:cNvGraphicFramePr>
            <p:nvPr/>
          </p:nvGraphicFramePr>
          <p:xfrm>
            <a:off x="6345289" y="5692792"/>
            <a:ext cx="1375855" cy="8539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6" name="Equation" r:id="rId7" imgW="634680" imgH="393480" progId="Equation.3">
                    <p:embed/>
                  </p:oleObj>
                </mc:Choice>
                <mc:Fallback>
                  <p:oleObj name="Equation" r:id="rId7" imgW="63468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45289" y="5692792"/>
                          <a:ext cx="1375855" cy="8539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915344" y="3260595"/>
            <a:ext cx="7298793" cy="430887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47900" algn="l"/>
              </a:tabLst>
            </a:pPr>
            <a:r>
              <a:rPr lang="en-GB" sz="2200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The ratio of the opposite to the hypotenuse is called </a:t>
            </a:r>
            <a:r>
              <a:rPr lang="en-GB" sz="2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S</a:t>
            </a:r>
            <a:r>
              <a:rPr lang="en-GB" sz="2200" b="1" dirty="0" smtClean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ine</a:t>
            </a:r>
            <a:endParaRPr lang="en-US" sz="2200" b="1" dirty="0">
              <a:solidFill>
                <a:srgbClr val="000000"/>
              </a:solidFill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835668" y="3878362"/>
            <a:ext cx="7629012" cy="430887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47900" algn="l"/>
              </a:tabLst>
            </a:pPr>
            <a:r>
              <a:rPr lang="en-GB" sz="2200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The ratio of the adjacent to the hypotenuse is called </a:t>
            </a:r>
            <a:r>
              <a:rPr lang="en-GB" sz="2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C</a:t>
            </a:r>
            <a:r>
              <a:rPr lang="en-GB" sz="2200" b="1" dirty="0" smtClean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osine</a:t>
            </a:r>
            <a:endParaRPr lang="en-US" sz="2200" b="1" dirty="0">
              <a:solidFill>
                <a:srgbClr val="000000"/>
              </a:solidFill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884405" y="4521188"/>
            <a:ext cx="7362913" cy="430887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47900" algn="l"/>
              </a:tabLst>
            </a:pPr>
            <a:r>
              <a:rPr lang="en-GB" sz="2200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The ratio of the opposite to the adjacent is called </a:t>
            </a:r>
            <a:r>
              <a:rPr lang="en-GB" sz="2200" b="1" dirty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T</a:t>
            </a:r>
            <a:r>
              <a:rPr lang="en-GB" sz="2200" b="1" dirty="0" smtClean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angent</a:t>
            </a:r>
            <a:endParaRPr lang="en-US" sz="2200" b="1" dirty="0">
              <a:solidFill>
                <a:srgbClr val="000000"/>
              </a:solidFill>
              <a:ea typeface="Times New Roman" pitchFamily="18" charset="0"/>
              <a:cs typeface="Tahoma" pitchFamily="34" charset="0"/>
            </a:endParaRPr>
          </a:p>
        </p:txBody>
      </p:sp>
      <p:grpSp>
        <p:nvGrpSpPr>
          <p:cNvPr id="21" name="Group 19"/>
          <p:cNvGrpSpPr/>
          <p:nvPr/>
        </p:nvGrpSpPr>
        <p:grpSpPr>
          <a:xfrm>
            <a:off x="2357353" y="929902"/>
            <a:ext cx="4417017" cy="1363852"/>
            <a:chOff x="2417736" y="1053886"/>
            <a:chExt cx="4417017" cy="1363852"/>
          </a:xfrm>
        </p:grpSpPr>
        <p:sp>
          <p:nvSpPr>
            <p:cNvPr id="11" name="TextBox 10"/>
            <p:cNvSpPr txBox="1"/>
            <p:nvPr/>
          </p:nvSpPr>
          <p:spPr>
            <a:xfrm>
              <a:off x="4624897" y="1177876"/>
              <a:ext cx="217078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200" dirty="0">
                  <a:solidFill>
                    <a:srgbClr val="000000"/>
                  </a:solidFill>
                </a:rPr>
                <a:t>H = hypotenuse</a:t>
              </a:r>
            </a:p>
            <a:p>
              <a:r>
                <a:rPr lang="en-GB" sz="2200" dirty="0">
                  <a:solidFill>
                    <a:srgbClr val="000000"/>
                  </a:solidFill>
                </a:rPr>
                <a:t>O = opposite</a:t>
              </a:r>
            </a:p>
            <a:p>
              <a:r>
                <a:rPr lang="en-GB" sz="2200" dirty="0">
                  <a:solidFill>
                    <a:srgbClr val="000000"/>
                  </a:solidFill>
                </a:rPr>
                <a:t>A = adjacent</a:t>
              </a:r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auto">
            <a:xfrm flipH="1">
              <a:off x="2616631" y="1270861"/>
              <a:ext cx="1502596" cy="796965"/>
            </a:xfrm>
            <a:prstGeom prst="rtTriangle">
              <a:avLst/>
            </a:prstGeom>
            <a:solidFill>
              <a:srgbClr val="FFC000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3939227" y="1887826"/>
              <a:ext cx="180000" cy="180000"/>
            </a:xfrm>
            <a:prstGeom prst="rect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graphicFrame>
          <p:nvGraphicFramePr>
            <p:cNvPr id="14" name="Object 2"/>
            <p:cNvGraphicFramePr>
              <a:graphicFrameLocks noChangeAspect="1"/>
            </p:cNvGraphicFramePr>
            <p:nvPr/>
          </p:nvGraphicFramePr>
          <p:xfrm>
            <a:off x="3356944" y="2054384"/>
            <a:ext cx="260350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7" name="Equation" r:id="rId9" imgW="152280" imgH="164880" progId="Equation.3">
                    <p:embed/>
                  </p:oleObj>
                </mc:Choice>
                <mc:Fallback>
                  <p:oleObj name="Equation" r:id="rId9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6944" y="2054384"/>
                          <a:ext cx="260350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3"/>
            <p:cNvGraphicFramePr>
              <a:graphicFrameLocks noChangeAspect="1"/>
            </p:cNvGraphicFramePr>
            <p:nvPr/>
          </p:nvGraphicFramePr>
          <p:xfrm>
            <a:off x="4130567" y="1531022"/>
            <a:ext cx="260350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8" name="Equation" r:id="rId11" imgW="152280" imgH="177480" progId="Equation.3">
                    <p:embed/>
                  </p:oleObj>
                </mc:Choice>
                <mc:Fallback>
                  <p:oleObj name="Equation" r:id="rId11" imgW="1522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30567" y="1531022"/>
                          <a:ext cx="260350" cy="304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4"/>
            <p:cNvGraphicFramePr>
              <a:graphicFrameLocks noChangeAspect="1"/>
            </p:cNvGraphicFramePr>
            <p:nvPr/>
          </p:nvGraphicFramePr>
          <p:xfrm>
            <a:off x="3207692" y="1324485"/>
            <a:ext cx="304800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9" name="Equation" r:id="rId13" imgW="177480" imgH="164880" progId="Equation.3">
                    <p:embed/>
                  </p:oleObj>
                </mc:Choice>
                <mc:Fallback>
                  <p:oleObj name="Equation" r:id="rId13" imgW="1774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7692" y="1324485"/>
                          <a:ext cx="304800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5"/>
            <p:cNvGraphicFramePr>
              <a:graphicFrameLocks noChangeAspect="1"/>
            </p:cNvGraphicFramePr>
            <p:nvPr/>
          </p:nvGraphicFramePr>
          <p:xfrm>
            <a:off x="3001747" y="1777595"/>
            <a:ext cx="296808" cy="3271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60" name="Equation" r:id="rId15" imgW="126720" imgH="139680" progId="Equation.3">
                    <p:embed/>
                  </p:oleObj>
                </mc:Choice>
                <mc:Fallback>
                  <p:oleObj name="Equation" r:id="rId15" imgW="126720" imgH="1396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1747" y="1777595"/>
                          <a:ext cx="296808" cy="3271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Rounded Rectangle 17"/>
            <p:cNvSpPr/>
            <p:nvPr/>
          </p:nvSpPr>
          <p:spPr>
            <a:xfrm>
              <a:off x="2417736" y="1053886"/>
              <a:ext cx="4417017" cy="13638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777532" y="5159750"/>
            <a:ext cx="5573962" cy="430887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en-GB" sz="2200" dirty="0">
                <a:solidFill>
                  <a:srgbClr val="000000"/>
                </a:solidFill>
              </a:rPr>
              <a:t>These are abbreviated as </a:t>
            </a:r>
            <a:r>
              <a:rPr lang="en-GB" sz="2200" b="1" dirty="0">
                <a:solidFill>
                  <a:srgbClr val="000000"/>
                </a:solidFill>
              </a:rPr>
              <a:t>sin</a:t>
            </a:r>
            <a:r>
              <a:rPr lang="en-GB" sz="2200" dirty="0">
                <a:solidFill>
                  <a:srgbClr val="000000"/>
                </a:solidFill>
              </a:rPr>
              <a:t>, </a:t>
            </a:r>
            <a:r>
              <a:rPr lang="en-GB" sz="2200" b="1" dirty="0" err="1">
                <a:solidFill>
                  <a:srgbClr val="000000"/>
                </a:solidFill>
              </a:rPr>
              <a:t>cos</a:t>
            </a:r>
            <a:r>
              <a:rPr lang="en-GB" sz="2200" dirty="0">
                <a:solidFill>
                  <a:srgbClr val="000000"/>
                </a:solidFill>
              </a:rPr>
              <a:t> and </a:t>
            </a:r>
            <a:r>
              <a:rPr lang="en-GB" sz="2200" b="1" dirty="0">
                <a:solidFill>
                  <a:srgbClr val="000000"/>
                </a:solidFill>
              </a:rPr>
              <a:t>tan</a:t>
            </a:r>
          </a:p>
        </p:txBody>
      </p:sp>
    </p:spTree>
    <p:extLst>
      <p:ext uri="{BB962C8B-B14F-4D97-AF65-F5344CB8AC3E}">
        <p14:creationId xmlns:p14="http://schemas.microsoft.com/office/powerpoint/2010/main" val="291168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  <p:bldP spid="10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332656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The </a:t>
            </a:r>
            <a:r>
              <a:rPr lang="en-GB" dirty="0">
                <a:solidFill>
                  <a:srgbClr val="000000"/>
                </a:solidFill>
              </a:rPr>
              <a:t>branch of mathematics dealing with the relations of the sides and angles of triangles </a:t>
            </a:r>
            <a:r>
              <a:rPr lang="en-GB" dirty="0" smtClean="0">
                <a:solidFill>
                  <a:srgbClr val="000000"/>
                </a:solidFill>
              </a:rPr>
              <a:t>is called TRIGONOMETERY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1398" y="1268760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To help remember the three ratio functions some people use this abbreviation: </a:t>
            </a:r>
          </a:p>
          <a:p>
            <a:endParaRPr lang="en-GB" dirty="0">
              <a:solidFill>
                <a:srgbClr val="000000"/>
              </a:solidFill>
            </a:endParaRPr>
          </a:p>
          <a:p>
            <a:endParaRPr lang="en-GB" dirty="0" smtClean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878836"/>
            <a:ext cx="6643650" cy="20219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900816"/>
            <a:ext cx="8080250" cy="138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0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458" y="159659"/>
            <a:ext cx="81816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5000" dirty="0">
                <a:solidFill>
                  <a:srgbClr val="000000"/>
                </a:solidFill>
              </a:rPr>
              <a:t>Write down the value of </a:t>
            </a:r>
            <a:r>
              <a:rPr lang="en-GB" sz="5000" dirty="0" err="1">
                <a:solidFill>
                  <a:srgbClr val="000000"/>
                </a:solidFill>
              </a:rPr>
              <a:t>sin</a:t>
            </a:r>
            <a:r>
              <a:rPr lang="en-GB" sz="5600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en-GB" sz="56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07"/>
          <p:cNvSpPr>
            <a:spLocks noChangeArrowheads="1"/>
          </p:cNvSpPr>
          <p:nvPr/>
        </p:nvSpPr>
        <p:spPr bwMode="auto">
          <a:xfrm>
            <a:off x="323528" y="5226117"/>
            <a:ext cx="8640960" cy="151973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4" name="Object 204"/>
          <p:cNvGraphicFramePr>
            <a:graphicFrameLocks noChangeAspect="1"/>
          </p:cNvGraphicFramePr>
          <p:nvPr/>
        </p:nvGraphicFramePr>
        <p:xfrm>
          <a:off x="515873" y="5281899"/>
          <a:ext cx="2139450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Equation" r:id="rId3" imgW="647640" imgH="393480" progId="Equation.3">
                  <p:embed/>
                </p:oleObj>
              </mc:Choice>
              <mc:Fallback>
                <p:oleObj name="Equation" r:id="rId3" imgW="647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873" y="5281899"/>
                        <a:ext cx="2139450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05"/>
          <p:cNvGraphicFramePr>
            <a:graphicFrameLocks noChangeAspect="1"/>
          </p:cNvGraphicFramePr>
          <p:nvPr/>
        </p:nvGraphicFramePr>
        <p:xfrm>
          <a:off x="3492841" y="5281899"/>
          <a:ext cx="222382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Equation" r:id="rId5" imgW="672840" imgH="393480" progId="Equation.3">
                  <p:embed/>
                </p:oleObj>
              </mc:Choice>
              <mc:Fallback>
                <p:oleObj name="Equation" r:id="rId5" imgW="672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841" y="5281899"/>
                        <a:ext cx="2223823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06"/>
          <p:cNvGraphicFramePr>
            <a:graphicFrameLocks noChangeAspect="1"/>
          </p:cNvGraphicFramePr>
          <p:nvPr/>
        </p:nvGraphicFramePr>
        <p:xfrm>
          <a:off x="6554182" y="5281899"/>
          <a:ext cx="2097264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Equation" r:id="rId7" imgW="634680" imgH="393480" progId="Equation.3">
                  <p:embed/>
                </p:oleObj>
              </mc:Choice>
              <mc:Fallback>
                <p:oleObj name="Equation" r:id="rId7" imgW="634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4182" y="5281899"/>
                        <a:ext cx="2097264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utoShape 4"/>
          <p:cNvSpPr>
            <a:spLocks noChangeArrowheads="1"/>
          </p:cNvSpPr>
          <p:nvPr/>
        </p:nvSpPr>
        <p:spPr bwMode="auto">
          <a:xfrm flipH="1">
            <a:off x="1959882" y="1860323"/>
            <a:ext cx="4223204" cy="1930400"/>
          </a:xfrm>
          <a:prstGeom prst="rtTriangle">
            <a:avLst/>
          </a:prstGeom>
          <a:solidFill>
            <a:srgbClr val="C0C0C0"/>
          </a:solidFill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823086" y="3430723"/>
            <a:ext cx="360000" cy="360000"/>
          </a:xfrm>
          <a:prstGeom prst="rect">
            <a:avLst/>
          </a:prstGeom>
          <a:noFill/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643402" y="3186797"/>
            <a:ext cx="477157" cy="790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4000" i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x</a:t>
            </a:r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3913867" y="2239055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5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2" name="Text Box 33"/>
          <p:cNvSpPr txBox="1">
            <a:spLocks noChangeArrowheads="1"/>
          </p:cNvSpPr>
          <p:nvPr/>
        </p:nvSpPr>
        <p:spPr bwMode="auto">
          <a:xfrm>
            <a:off x="6159953" y="2518455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3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4048126" y="3743097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4</a:t>
            </a:r>
            <a:endParaRPr lang="en-US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35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370" y="163413"/>
            <a:ext cx="85375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5000" dirty="0">
                <a:solidFill>
                  <a:srgbClr val="000000"/>
                </a:solidFill>
              </a:rPr>
              <a:t>Write down the value of </a:t>
            </a:r>
            <a:r>
              <a:rPr lang="en-GB" sz="5000" dirty="0" smtClean="0">
                <a:solidFill>
                  <a:srgbClr val="000000"/>
                </a:solidFill>
              </a:rPr>
              <a:t>cos </a:t>
            </a:r>
            <a:r>
              <a:rPr lang="en-GB" sz="56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en-GB" sz="56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07"/>
          <p:cNvSpPr>
            <a:spLocks noChangeArrowheads="1"/>
          </p:cNvSpPr>
          <p:nvPr/>
        </p:nvSpPr>
        <p:spPr bwMode="auto">
          <a:xfrm>
            <a:off x="377370" y="5221632"/>
            <a:ext cx="8587118" cy="151973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4" name="Object 204"/>
          <p:cNvGraphicFramePr>
            <a:graphicFrameLocks noChangeAspect="1"/>
          </p:cNvGraphicFramePr>
          <p:nvPr/>
        </p:nvGraphicFramePr>
        <p:xfrm>
          <a:off x="515873" y="5281899"/>
          <a:ext cx="2139450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Equation" r:id="rId3" imgW="647640" imgH="393480" progId="Equation.3">
                  <p:embed/>
                </p:oleObj>
              </mc:Choice>
              <mc:Fallback>
                <p:oleObj name="Equation" r:id="rId3" imgW="647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873" y="5281899"/>
                        <a:ext cx="2139450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05"/>
          <p:cNvGraphicFramePr>
            <a:graphicFrameLocks noChangeAspect="1"/>
          </p:cNvGraphicFramePr>
          <p:nvPr/>
        </p:nvGraphicFramePr>
        <p:xfrm>
          <a:off x="3492841" y="5281899"/>
          <a:ext cx="222382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Equation" r:id="rId5" imgW="672840" imgH="393480" progId="Equation.3">
                  <p:embed/>
                </p:oleObj>
              </mc:Choice>
              <mc:Fallback>
                <p:oleObj name="Equation" r:id="rId5" imgW="672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841" y="5281899"/>
                        <a:ext cx="2223823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06"/>
          <p:cNvGraphicFramePr>
            <a:graphicFrameLocks noChangeAspect="1"/>
          </p:cNvGraphicFramePr>
          <p:nvPr/>
        </p:nvGraphicFramePr>
        <p:xfrm>
          <a:off x="6554182" y="5281899"/>
          <a:ext cx="2097264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Equation" r:id="rId7" imgW="634680" imgH="393480" progId="Equation.3">
                  <p:embed/>
                </p:oleObj>
              </mc:Choice>
              <mc:Fallback>
                <p:oleObj name="Equation" r:id="rId7" imgW="634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4182" y="5281899"/>
                        <a:ext cx="2097264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utoShape 4"/>
          <p:cNvSpPr>
            <a:spLocks noChangeArrowheads="1"/>
          </p:cNvSpPr>
          <p:nvPr/>
        </p:nvSpPr>
        <p:spPr bwMode="auto">
          <a:xfrm flipH="1">
            <a:off x="1959882" y="1860323"/>
            <a:ext cx="4223204" cy="1930400"/>
          </a:xfrm>
          <a:prstGeom prst="rtTriangle">
            <a:avLst/>
          </a:prstGeom>
          <a:solidFill>
            <a:srgbClr val="C0C0C0"/>
          </a:solidFill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823086" y="3430723"/>
            <a:ext cx="360000" cy="360000"/>
          </a:xfrm>
          <a:prstGeom prst="rect">
            <a:avLst/>
          </a:prstGeom>
          <a:noFill/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643402" y="3186797"/>
            <a:ext cx="477157" cy="790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4000" i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x</a:t>
            </a:r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3913867" y="2239055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5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2" name="Text Box 33"/>
          <p:cNvSpPr txBox="1">
            <a:spLocks noChangeArrowheads="1"/>
          </p:cNvSpPr>
          <p:nvPr/>
        </p:nvSpPr>
        <p:spPr bwMode="auto">
          <a:xfrm>
            <a:off x="6159953" y="2518455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3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4048126" y="3743097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4</a:t>
            </a:r>
            <a:endParaRPr lang="en-US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6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458" y="159659"/>
            <a:ext cx="84301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5000" dirty="0">
                <a:solidFill>
                  <a:srgbClr val="000000"/>
                </a:solidFill>
              </a:rPr>
              <a:t>Write down the value of </a:t>
            </a:r>
            <a:r>
              <a:rPr lang="en-GB" sz="5000" dirty="0" smtClean="0">
                <a:solidFill>
                  <a:srgbClr val="000000"/>
                </a:solidFill>
              </a:rPr>
              <a:t>tan </a:t>
            </a:r>
            <a:r>
              <a:rPr lang="en-GB" sz="56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en-GB" sz="56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07"/>
          <p:cNvSpPr>
            <a:spLocks noChangeArrowheads="1"/>
          </p:cNvSpPr>
          <p:nvPr/>
        </p:nvSpPr>
        <p:spPr bwMode="auto">
          <a:xfrm>
            <a:off x="179512" y="5281899"/>
            <a:ext cx="8876461" cy="142228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4" name="Object 204"/>
          <p:cNvGraphicFramePr>
            <a:graphicFrameLocks noChangeAspect="1"/>
          </p:cNvGraphicFramePr>
          <p:nvPr/>
        </p:nvGraphicFramePr>
        <p:xfrm>
          <a:off x="515873" y="5281899"/>
          <a:ext cx="2139450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name="Equation" r:id="rId3" imgW="647640" imgH="393480" progId="Equation.3">
                  <p:embed/>
                </p:oleObj>
              </mc:Choice>
              <mc:Fallback>
                <p:oleObj name="Equation" r:id="rId3" imgW="647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873" y="5281899"/>
                        <a:ext cx="2139450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05"/>
          <p:cNvGraphicFramePr>
            <a:graphicFrameLocks noChangeAspect="1"/>
          </p:cNvGraphicFramePr>
          <p:nvPr/>
        </p:nvGraphicFramePr>
        <p:xfrm>
          <a:off x="3492841" y="5281899"/>
          <a:ext cx="222382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Equation" r:id="rId5" imgW="672840" imgH="393480" progId="Equation.3">
                  <p:embed/>
                </p:oleObj>
              </mc:Choice>
              <mc:Fallback>
                <p:oleObj name="Equation" r:id="rId5" imgW="672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841" y="5281899"/>
                        <a:ext cx="2223823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06"/>
          <p:cNvGraphicFramePr>
            <a:graphicFrameLocks noChangeAspect="1"/>
          </p:cNvGraphicFramePr>
          <p:nvPr/>
        </p:nvGraphicFramePr>
        <p:xfrm>
          <a:off x="6554182" y="5281899"/>
          <a:ext cx="2097264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Equation" r:id="rId7" imgW="634680" imgH="393480" progId="Equation.3">
                  <p:embed/>
                </p:oleObj>
              </mc:Choice>
              <mc:Fallback>
                <p:oleObj name="Equation" r:id="rId7" imgW="634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4182" y="5281899"/>
                        <a:ext cx="2097264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utoShape 4"/>
          <p:cNvSpPr>
            <a:spLocks noChangeArrowheads="1"/>
          </p:cNvSpPr>
          <p:nvPr/>
        </p:nvSpPr>
        <p:spPr bwMode="auto">
          <a:xfrm flipH="1">
            <a:off x="1959882" y="1860323"/>
            <a:ext cx="4223204" cy="1930400"/>
          </a:xfrm>
          <a:prstGeom prst="rtTriangle">
            <a:avLst/>
          </a:prstGeom>
          <a:solidFill>
            <a:srgbClr val="C0C0C0"/>
          </a:solidFill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823086" y="3430723"/>
            <a:ext cx="360000" cy="360000"/>
          </a:xfrm>
          <a:prstGeom prst="rect">
            <a:avLst/>
          </a:prstGeom>
          <a:noFill/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643402" y="3186797"/>
            <a:ext cx="477157" cy="790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4000" i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x</a:t>
            </a:r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3913867" y="2239055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5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2" name="Text Box 33"/>
          <p:cNvSpPr txBox="1">
            <a:spLocks noChangeArrowheads="1"/>
          </p:cNvSpPr>
          <p:nvPr/>
        </p:nvSpPr>
        <p:spPr bwMode="auto">
          <a:xfrm>
            <a:off x="6159953" y="2518455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3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4048126" y="3743097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4</a:t>
            </a:r>
            <a:endParaRPr lang="en-US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458" y="159659"/>
            <a:ext cx="85375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5000" dirty="0">
                <a:solidFill>
                  <a:srgbClr val="000000"/>
                </a:solidFill>
              </a:rPr>
              <a:t>Write down the value of </a:t>
            </a:r>
            <a:r>
              <a:rPr lang="en-GB" sz="5000" dirty="0" smtClean="0">
                <a:solidFill>
                  <a:srgbClr val="000000"/>
                </a:solidFill>
              </a:rPr>
              <a:t>cos </a:t>
            </a:r>
            <a:r>
              <a:rPr lang="en-GB" sz="56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en-GB" sz="56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07"/>
          <p:cNvSpPr>
            <a:spLocks noChangeArrowheads="1"/>
          </p:cNvSpPr>
          <p:nvPr/>
        </p:nvSpPr>
        <p:spPr bwMode="auto">
          <a:xfrm>
            <a:off x="377370" y="5221633"/>
            <a:ext cx="8418286" cy="142228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4" name="Object 204"/>
          <p:cNvGraphicFramePr>
            <a:graphicFrameLocks noChangeAspect="1"/>
          </p:cNvGraphicFramePr>
          <p:nvPr/>
        </p:nvGraphicFramePr>
        <p:xfrm>
          <a:off x="515873" y="5281899"/>
          <a:ext cx="2139450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5" name="Equation" r:id="rId3" imgW="647640" imgH="393480" progId="Equation.3">
                  <p:embed/>
                </p:oleObj>
              </mc:Choice>
              <mc:Fallback>
                <p:oleObj name="Equation" r:id="rId3" imgW="647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873" y="5281899"/>
                        <a:ext cx="2139450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05"/>
          <p:cNvGraphicFramePr>
            <a:graphicFrameLocks noChangeAspect="1"/>
          </p:cNvGraphicFramePr>
          <p:nvPr/>
        </p:nvGraphicFramePr>
        <p:xfrm>
          <a:off x="3492841" y="5281899"/>
          <a:ext cx="222382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" name="Equation" r:id="rId5" imgW="672840" imgH="393480" progId="Equation.3">
                  <p:embed/>
                </p:oleObj>
              </mc:Choice>
              <mc:Fallback>
                <p:oleObj name="Equation" r:id="rId5" imgW="672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841" y="5281899"/>
                        <a:ext cx="2223823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06"/>
          <p:cNvGraphicFramePr>
            <a:graphicFrameLocks noChangeAspect="1"/>
          </p:cNvGraphicFramePr>
          <p:nvPr/>
        </p:nvGraphicFramePr>
        <p:xfrm>
          <a:off x="6554182" y="5281899"/>
          <a:ext cx="2097264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7" name="Equation" r:id="rId7" imgW="634680" imgH="393480" progId="Equation.3">
                  <p:embed/>
                </p:oleObj>
              </mc:Choice>
              <mc:Fallback>
                <p:oleObj name="Equation" r:id="rId7" imgW="634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4182" y="5281899"/>
                        <a:ext cx="2097264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AutoShape 4"/>
          <p:cNvSpPr>
            <a:spLocks noChangeArrowheads="1"/>
          </p:cNvSpPr>
          <p:nvPr/>
        </p:nvSpPr>
        <p:spPr bwMode="auto">
          <a:xfrm flipH="1">
            <a:off x="1959882" y="1860323"/>
            <a:ext cx="4223204" cy="1930400"/>
          </a:xfrm>
          <a:prstGeom prst="rtTriangle">
            <a:avLst/>
          </a:prstGeom>
          <a:solidFill>
            <a:srgbClr val="C0C0C0"/>
          </a:solidFill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5823086" y="3430723"/>
            <a:ext cx="360000" cy="360000"/>
          </a:xfrm>
          <a:prstGeom prst="rect">
            <a:avLst/>
          </a:prstGeom>
          <a:noFill/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5749458" y="1807941"/>
            <a:ext cx="477157" cy="790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4000" i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x</a:t>
            </a:r>
          </a:p>
        </p:txBody>
      </p:sp>
      <p:sp>
        <p:nvSpPr>
          <p:cNvPr id="17" name="Text Box 32"/>
          <p:cNvSpPr txBox="1">
            <a:spLocks noChangeArrowheads="1"/>
          </p:cNvSpPr>
          <p:nvPr/>
        </p:nvSpPr>
        <p:spPr bwMode="auto">
          <a:xfrm>
            <a:off x="3841297" y="2180999"/>
            <a:ext cx="6399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13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8" name="Text Box 33"/>
          <p:cNvSpPr txBox="1">
            <a:spLocks noChangeArrowheads="1"/>
          </p:cNvSpPr>
          <p:nvPr/>
        </p:nvSpPr>
        <p:spPr bwMode="auto">
          <a:xfrm>
            <a:off x="6159953" y="2518455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5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9" name="Text Box 34"/>
          <p:cNvSpPr txBox="1">
            <a:spLocks noChangeArrowheads="1"/>
          </p:cNvSpPr>
          <p:nvPr/>
        </p:nvSpPr>
        <p:spPr bwMode="auto">
          <a:xfrm>
            <a:off x="3975556" y="3743097"/>
            <a:ext cx="6399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12</a:t>
            </a:r>
            <a:endParaRPr lang="en-US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07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458" y="159659"/>
            <a:ext cx="82521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5000" dirty="0">
                <a:solidFill>
                  <a:srgbClr val="000000"/>
                </a:solidFill>
              </a:rPr>
              <a:t>Write down the value of </a:t>
            </a:r>
            <a:r>
              <a:rPr lang="en-GB" sz="5000" dirty="0" err="1">
                <a:solidFill>
                  <a:srgbClr val="000000"/>
                </a:solidFill>
              </a:rPr>
              <a:t>tan</a:t>
            </a:r>
            <a:r>
              <a:rPr lang="en-GB" sz="5600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en-GB" sz="56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07"/>
          <p:cNvSpPr>
            <a:spLocks noChangeArrowheads="1"/>
          </p:cNvSpPr>
          <p:nvPr/>
        </p:nvSpPr>
        <p:spPr bwMode="auto">
          <a:xfrm>
            <a:off x="377370" y="5221633"/>
            <a:ext cx="8418286" cy="142228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4" name="Object 204"/>
          <p:cNvGraphicFramePr>
            <a:graphicFrameLocks noChangeAspect="1"/>
          </p:cNvGraphicFramePr>
          <p:nvPr/>
        </p:nvGraphicFramePr>
        <p:xfrm>
          <a:off x="515873" y="5281899"/>
          <a:ext cx="2139450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9" name="Equation" r:id="rId3" imgW="647640" imgH="393480" progId="Equation.3">
                  <p:embed/>
                </p:oleObj>
              </mc:Choice>
              <mc:Fallback>
                <p:oleObj name="Equation" r:id="rId3" imgW="647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873" y="5281899"/>
                        <a:ext cx="2139450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05"/>
          <p:cNvGraphicFramePr>
            <a:graphicFrameLocks noChangeAspect="1"/>
          </p:cNvGraphicFramePr>
          <p:nvPr/>
        </p:nvGraphicFramePr>
        <p:xfrm>
          <a:off x="3492841" y="5281899"/>
          <a:ext cx="222382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0" name="Equation" r:id="rId5" imgW="672840" imgH="393480" progId="Equation.3">
                  <p:embed/>
                </p:oleObj>
              </mc:Choice>
              <mc:Fallback>
                <p:oleObj name="Equation" r:id="rId5" imgW="672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841" y="5281899"/>
                        <a:ext cx="2223823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06"/>
          <p:cNvGraphicFramePr>
            <a:graphicFrameLocks noChangeAspect="1"/>
          </p:cNvGraphicFramePr>
          <p:nvPr/>
        </p:nvGraphicFramePr>
        <p:xfrm>
          <a:off x="6554182" y="5281899"/>
          <a:ext cx="2097264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1" name="Equation" r:id="rId7" imgW="634680" imgH="393480" progId="Equation.3">
                  <p:embed/>
                </p:oleObj>
              </mc:Choice>
              <mc:Fallback>
                <p:oleObj name="Equation" r:id="rId7" imgW="634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4182" y="5281899"/>
                        <a:ext cx="2097264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AutoShape 4"/>
          <p:cNvSpPr>
            <a:spLocks noChangeArrowheads="1"/>
          </p:cNvSpPr>
          <p:nvPr/>
        </p:nvSpPr>
        <p:spPr bwMode="auto">
          <a:xfrm flipH="1">
            <a:off x="1959882" y="1860323"/>
            <a:ext cx="4223204" cy="1930400"/>
          </a:xfrm>
          <a:prstGeom prst="rtTriangle">
            <a:avLst/>
          </a:prstGeom>
          <a:solidFill>
            <a:srgbClr val="C0C0C0"/>
          </a:solidFill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5823086" y="3430723"/>
            <a:ext cx="360000" cy="360000"/>
          </a:xfrm>
          <a:prstGeom prst="rect">
            <a:avLst/>
          </a:prstGeom>
          <a:noFill/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5749458" y="1807941"/>
            <a:ext cx="477157" cy="790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4000" i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x</a:t>
            </a:r>
          </a:p>
        </p:txBody>
      </p:sp>
      <p:sp>
        <p:nvSpPr>
          <p:cNvPr id="17" name="Text Box 32"/>
          <p:cNvSpPr txBox="1">
            <a:spLocks noChangeArrowheads="1"/>
          </p:cNvSpPr>
          <p:nvPr/>
        </p:nvSpPr>
        <p:spPr bwMode="auto">
          <a:xfrm>
            <a:off x="3841297" y="2180999"/>
            <a:ext cx="6399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13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8" name="Text Box 33"/>
          <p:cNvSpPr txBox="1">
            <a:spLocks noChangeArrowheads="1"/>
          </p:cNvSpPr>
          <p:nvPr/>
        </p:nvSpPr>
        <p:spPr bwMode="auto">
          <a:xfrm>
            <a:off x="6159953" y="2518455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5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9" name="Text Box 34"/>
          <p:cNvSpPr txBox="1">
            <a:spLocks noChangeArrowheads="1"/>
          </p:cNvSpPr>
          <p:nvPr/>
        </p:nvSpPr>
        <p:spPr bwMode="auto">
          <a:xfrm>
            <a:off x="3975556" y="3743097"/>
            <a:ext cx="6399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12</a:t>
            </a:r>
            <a:endParaRPr lang="en-US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89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458" y="159659"/>
            <a:ext cx="83595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5000" dirty="0">
                <a:solidFill>
                  <a:srgbClr val="000000"/>
                </a:solidFill>
              </a:rPr>
              <a:t>Write down the value of </a:t>
            </a:r>
            <a:r>
              <a:rPr lang="en-GB" sz="5000" dirty="0" smtClean="0">
                <a:solidFill>
                  <a:srgbClr val="000000"/>
                </a:solidFill>
              </a:rPr>
              <a:t>sin </a:t>
            </a:r>
            <a:r>
              <a:rPr lang="en-GB" sz="56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en-GB" sz="56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07"/>
          <p:cNvSpPr>
            <a:spLocks noChangeArrowheads="1"/>
          </p:cNvSpPr>
          <p:nvPr/>
        </p:nvSpPr>
        <p:spPr bwMode="auto">
          <a:xfrm>
            <a:off x="377370" y="5221633"/>
            <a:ext cx="8418286" cy="142228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4" name="Object 204"/>
          <p:cNvGraphicFramePr>
            <a:graphicFrameLocks noChangeAspect="1"/>
          </p:cNvGraphicFramePr>
          <p:nvPr/>
        </p:nvGraphicFramePr>
        <p:xfrm>
          <a:off x="515873" y="5281899"/>
          <a:ext cx="2139450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3" name="Equation" r:id="rId3" imgW="647640" imgH="393480" progId="Equation.3">
                  <p:embed/>
                </p:oleObj>
              </mc:Choice>
              <mc:Fallback>
                <p:oleObj name="Equation" r:id="rId3" imgW="647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873" y="5281899"/>
                        <a:ext cx="2139450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05"/>
          <p:cNvGraphicFramePr>
            <a:graphicFrameLocks noChangeAspect="1"/>
          </p:cNvGraphicFramePr>
          <p:nvPr/>
        </p:nvGraphicFramePr>
        <p:xfrm>
          <a:off x="3492841" y="5281899"/>
          <a:ext cx="222382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4" name="Equation" r:id="rId5" imgW="672840" imgH="393480" progId="Equation.3">
                  <p:embed/>
                </p:oleObj>
              </mc:Choice>
              <mc:Fallback>
                <p:oleObj name="Equation" r:id="rId5" imgW="672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841" y="5281899"/>
                        <a:ext cx="2223823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06"/>
          <p:cNvGraphicFramePr>
            <a:graphicFrameLocks noChangeAspect="1"/>
          </p:cNvGraphicFramePr>
          <p:nvPr/>
        </p:nvGraphicFramePr>
        <p:xfrm>
          <a:off x="6554182" y="5281899"/>
          <a:ext cx="2097264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5" name="Equation" r:id="rId7" imgW="634680" imgH="393480" progId="Equation.3">
                  <p:embed/>
                </p:oleObj>
              </mc:Choice>
              <mc:Fallback>
                <p:oleObj name="Equation" r:id="rId7" imgW="634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4182" y="5281899"/>
                        <a:ext cx="2097264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utoShape 4"/>
          <p:cNvSpPr>
            <a:spLocks noChangeArrowheads="1"/>
          </p:cNvSpPr>
          <p:nvPr/>
        </p:nvSpPr>
        <p:spPr bwMode="auto">
          <a:xfrm flipH="1">
            <a:off x="1959882" y="1860323"/>
            <a:ext cx="4223204" cy="1930400"/>
          </a:xfrm>
          <a:prstGeom prst="rtTriangle">
            <a:avLst/>
          </a:prstGeom>
          <a:solidFill>
            <a:srgbClr val="C0C0C0"/>
          </a:solidFill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823086" y="3430723"/>
            <a:ext cx="360000" cy="360000"/>
          </a:xfrm>
          <a:prstGeom prst="rect">
            <a:avLst/>
          </a:prstGeom>
          <a:noFill/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749458" y="1807941"/>
            <a:ext cx="477157" cy="790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4000" i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x</a:t>
            </a:r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3841297" y="2180999"/>
            <a:ext cx="6399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13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2" name="Text Box 33"/>
          <p:cNvSpPr txBox="1">
            <a:spLocks noChangeArrowheads="1"/>
          </p:cNvSpPr>
          <p:nvPr/>
        </p:nvSpPr>
        <p:spPr bwMode="auto">
          <a:xfrm>
            <a:off x="6159953" y="2518455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5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3975556" y="3743097"/>
            <a:ext cx="6399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</a:rPr>
              <a:t>12</a:t>
            </a:r>
            <a:endParaRPr lang="en-US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36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38743" y="-335965"/>
            <a:ext cx="6510485" cy="755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58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Solution… bird/seal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661"/>
          <a:stretch/>
        </p:blipFill>
        <p:spPr>
          <a:xfrm rot="5400000">
            <a:off x="1189236" y="835100"/>
            <a:ext cx="5109344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2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ratio would we use to find the missing length? 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95736" y="1748636"/>
            <a:ext cx="3744416" cy="29153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" y="5419725"/>
            <a:ext cx="9115425" cy="1438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79712" y="1779720"/>
            <a:ext cx="864096" cy="787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843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ratio would we use to find the missing length?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" y="5419725"/>
            <a:ext cx="9115425" cy="1438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79712" y="1779720"/>
            <a:ext cx="864096" cy="787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195736" y="1779720"/>
            <a:ext cx="4975001" cy="282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71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ratio would we use to find the missing length?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" y="5419725"/>
            <a:ext cx="9115425" cy="1438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79712" y="1779720"/>
            <a:ext cx="864096" cy="787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339752" y="1628800"/>
            <a:ext cx="4293641" cy="319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6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927284"/>
              </p:ext>
            </p:extLst>
          </p:nvPr>
        </p:nvGraphicFramePr>
        <p:xfrm>
          <a:off x="107504" y="188640"/>
          <a:ext cx="8856984" cy="5472608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214246"/>
                <a:gridCol w="2214246"/>
                <a:gridCol w="2214246"/>
                <a:gridCol w="2214246"/>
              </a:tblGrid>
              <a:tr h="136815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60648"/>
            <a:ext cx="1472476" cy="12245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768" y="1622605"/>
            <a:ext cx="1971146" cy="12833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3068960"/>
            <a:ext cx="1200150" cy="10953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504" y="5805264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Which ratio would help find the missing length or angle? </a:t>
            </a:r>
          </a:p>
          <a:p>
            <a:pPr algn="ctr"/>
            <a:r>
              <a:rPr lang="en-GB" dirty="0" smtClean="0"/>
              <a:t>Sine, Cosine or Tangent?</a:t>
            </a:r>
          </a:p>
          <a:p>
            <a:pPr algn="ctr"/>
            <a:r>
              <a:rPr lang="en-GB" dirty="0" smtClean="0"/>
              <a:t>Sort </a:t>
            </a:r>
            <a:r>
              <a:rPr lang="en-GB" dirty="0"/>
              <a:t>the cards into three groups.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6296" y="4437112"/>
            <a:ext cx="1638309" cy="10768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0272" y="260648"/>
            <a:ext cx="1631262" cy="12687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943" y="4414440"/>
            <a:ext cx="1233661" cy="10995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528" y="3084849"/>
            <a:ext cx="1802590" cy="98221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0056" y="2991609"/>
            <a:ext cx="1257546" cy="12043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76056" y="1622605"/>
            <a:ext cx="1202392" cy="113663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30627" y="4478322"/>
            <a:ext cx="1301313" cy="116567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54493" y="1614259"/>
            <a:ext cx="1162819" cy="11628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4567" y="1715757"/>
            <a:ext cx="1526402" cy="95033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52624" y="334466"/>
            <a:ext cx="1702998" cy="107689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19671" y="294213"/>
            <a:ext cx="1923224" cy="11574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76056" y="4391144"/>
            <a:ext cx="1109614" cy="125206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30627" y="2943257"/>
            <a:ext cx="1169944" cy="132146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48543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2310609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2. 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4535996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3. 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6750242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 </a:t>
            </a:r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102117" y="16142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5. </a:t>
            </a:r>
            <a:endParaRPr lang="en-GB" dirty="0"/>
          </a:p>
        </p:txBody>
      </p:sp>
      <p:sp>
        <p:nvSpPr>
          <p:cNvPr id="31" name="TextBox 30"/>
          <p:cNvSpPr txBox="1"/>
          <p:nvPr/>
        </p:nvSpPr>
        <p:spPr>
          <a:xfrm>
            <a:off x="2310609" y="162489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6. 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4535996" y="16142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7. </a:t>
            </a:r>
            <a:endParaRPr lang="en-GB" dirty="0"/>
          </a:p>
        </p:txBody>
      </p:sp>
      <p:sp>
        <p:nvSpPr>
          <p:cNvPr id="33" name="TextBox 32"/>
          <p:cNvSpPr txBox="1"/>
          <p:nvPr/>
        </p:nvSpPr>
        <p:spPr>
          <a:xfrm>
            <a:off x="6822445" y="160141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8. </a:t>
            </a: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114147" y="29542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9. </a:t>
            </a:r>
            <a:endParaRPr lang="en-GB" dirty="0"/>
          </a:p>
        </p:txBody>
      </p:sp>
      <p:sp>
        <p:nvSpPr>
          <p:cNvPr id="35" name="TextBox 34"/>
          <p:cNvSpPr txBox="1"/>
          <p:nvPr/>
        </p:nvSpPr>
        <p:spPr>
          <a:xfrm>
            <a:off x="2310608" y="2954259"/>
            <a:ext cx="605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10. </a:t>
            </a:r>
            <a:endParaRPr lang="en-GB" dirty="0"/>
          </a:p>
        </p:txBody>
      </p:sp>
      <p:sp>
        <p:nvSpPr>
          <p:cNvPr id="36" name="TextBox 35"/>
          <p:cNvSpPr txBox="1"/>
          <p:nvPr/>
        </p:nvSpPr>
        <p:spPr>
          <a:xfrm>
            <a:off x="4524404" y="2929910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11. </a:t>
            </a:r>
            <a:endParaRPr lang="en-GB" dirty="0"/>
          </a:p>
        </p:txBody>
      </p:sp>
      <p:sp>
        <p:nvSpPr>
          <p:cNvPr id="37" name="TextBox 36"/>
          <p:cNvSpPr txBox="1"/>
          <p:nvPr/>
        </p:nvSpPr>
        <p:spPr>
          <a:xfrm>
            <a:off x="6702841" y="2954259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12. </a:t>
            </a:r>
            <a:endParaRPr lang="en-GB" dirty="0"/>
          </a:p>
        </p:txBody>
      </p:sp>
      <p:sp>
        <p:nvSpPr>
          <p:cNvPr id="38" name="TextBox 37"/>
          <p:cNvSpPr txBox="1"/>
          <p:nvPr/>
        </p:nvSpPr>
        <p:spPr>
          <a:xfrm>
            <a:off x="54345" y="4322078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13. </a:t>
            </a:r>
            <a:endParaRPr lang="en-GB" dirty="0"/>
          </a:p>
        </p:txBody>
      </p:sp>
      <p:sp>
        <p:nvSpPr>
          <p:cNvPr id="39" name="TextBox 38"/>
          <p:cNvSpPr txBox="1"/>
          <p:nvPr/>
        </p:nvSpPr>
        <p:spPr>
          <a:xfrm>
            <a:off x="2327008" y="4301980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14. </a:t>
            </a:r>
            <a:endParaRPr lang="en-GB" dirty="0"/>
          </a:p>
        </p:txBody>
      </p:sp>
      <p:sp>
        <p:nvSpPr>
          <p:cNvPr id="40" name="TextBox 39"/>
          <p:cNvSpPr txBox="1"/>
          <p:nvPr/>
        </p:nvSpPr>
        <p:spPr>
          <a:xfrm>
            <a:off x="4529873" y="4301980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15. </a:t>
            </a:r>
            <a:endParaRPr lang="en-GB" dirty="0"/>
          </a:p>
        </p:txBody>
      </p:sp>
      <p:sp>
        <p:nvSpPr>
          <p:cNvPr id="41" name="TextBox 40"/>
          <p:cNvSpPr txBox="1"/>
          <p:nvPr/>
        </p:nvSpPr>
        <p:spPr>
          <a:xfrm>
            <a:off x="6731853" y="4322078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871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07504" y="188640"/>
          <a:ext cx="8856984" cy="5472608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214246"/>
                <a:gridCol w="2214246"/>
                <a:gridCol w="2214246"/>
                <a:gridCol w="2214246"/>
              </a:tblGrid>
              <a:tr h="136815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60648"/>
            <a:ext cx="1472476" cy="12245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768" y="1622605"/>
            <a:ext cx="1971146" cy="12833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3068960"/>
            <a:ext cx="1200150" cy="10953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504" y="5805264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These aren’t the only answers.. 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Did you choose a different ratio? Why?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6296" y="4437112"/>
            <a:ext cx="1638309" cy="10768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0272" y="260648"/>
            <a:ext cx="1631262" cy="12687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943" y="4414440"/>
            <a:ext cx="1233661" cy="10995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528" y="3084849"/>
            <a:ext cx="1802590" cy="98221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0056" y="2991609"/>
            <a:ext cx="1257546" cy="12043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76056" y="1622605"/>
            <a:ext cx="1202392" cy="113663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30627" y="4478322"/>
            <a:ext cx="1301313" cy="116567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54493" y="1614259"/>
            <a:ext cx="1162819" cy="11628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4567" y="1715757"/>
            <a:ext cx="1526402" cy="95033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52624" y="334466"/>
            <a:ext cx="1702998" cy="107689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19671" y="294213"/>
            <a:ext cx="1923224" cy="11574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76056" y="4391144"/>
            <a:ext cx="1109614" cy="125206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30627" y="2943257"/>
            <a:ext cx="1169944" cy="132146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48543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10609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2.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35996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3.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50242" y="2554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4.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117" y="16142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5.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10609" y="162489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6.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35996" y="16142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7.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22445" y="160141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8.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4147" y="29542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9.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310608" y="2954259"/>
            <a:ext cx="605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10.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24404" y="2929910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11.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02841" y="2954259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12.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345" y="4322078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13.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27008" y="4301980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14.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29873" y="4301980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15.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731853" y="4322078"/>
            <a:ext cx="5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16.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9414" y="334466"/>
            <a:ext cx="1556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TAN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684668" y="361718"/>
            <a:ext cx="1556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TAN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821481" y="316427"/>
            <a:ext cx="1556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TAN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011131" y="343532"/>
            <a:ext cx="1556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TAN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96010" y="1749120"/>
            <a:ext cx="1556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TAN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664329" y="1706433"/>
            <a:ext cx="1338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SI</a:t>
            </a:r>
            <a:r>
              <a:rPr lang="en-U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N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862096" y="1706433"/>
            <a:ext cx="1338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SI</a:t>
            </a:r>
            <a:r>
              <a:rPr lang="en-U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N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032896" y="1689557"/>
            <a:ext cx="15311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ALL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68986" y="3121619"/>
            <a:ext cx="1556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TAN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499796" y="3143735"/>
            <a:ext cx="1685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COS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724656" y="3102652"/>
            <a:ext cx="1685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COS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941299" y="3072719"/>
            <a:ext cx="1685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COS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81258" y="4491734"/>
            <a:ext cx="11849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sin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473060" y="4499637"/>
            <a:ext cx="1685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COS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881296" y="4520303"/>
            <a:ext cx="1338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SI</a:t>
            </a:r>
            <a:r>
              <a:rPr lang="en-U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N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245447" y="4569868"/>
            <a:ext cx="1338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SI</a:t>
            </a:r>
            <a:r>
              <a:rPr lang="en-U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N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05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101</TotalTime>
  <Words>550</Words>
  <Application>Microsoft Office PowerPoint</Application>
  <PresentationFormat>On-screen Show (4:3)</PresentationFormat>
  <Paragraphs>170</Paragraphs>
  <Slides>25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26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52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Equation</vt:lpstr>
      <vt:lpstr>PowerPoint Presentation</vt:lpstr>
      <vt:lpstr>Which side is the OPPOSITE side? </vt:lpstr>
      <vt:lpstr>Which side is the OPPOSITE side? </vt:lpstr>
      <vt:lpstr>Which side is the HYPOTENUSE? </vt:lpstr>
      <vt:lpstr>Which side is the HYPOTENUSE? </vt:lpstr>
      <vt:lpstr>Which side is the ADJACENT side? </vt:lpstr>
      <vt:lpstr>Which side is the ADJACENT side? </vt:lpstr>
      <vt:lpstr>Which side is the ADJACENT side?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Solution… bird/seal</vt:lpstr>
      <vt:lpstr>Which ratio would we use to find the missing length? </vt:lpstr>
      <vt:lpstr>Which ratio would we use to find the missing length? </vt:lpstr>
      <vt:lpstr>Which ratio would we use to find the missing length?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15</cp:revision>
  <dcterms:created xsi:type="dcterms:W3CDTF">2018-08-27T17:15:48Z</dcterms:created>
  <dcterms:modified xsi:type="dcterms:W3CDTF">2018-09-16T18:04:28Z</dcterms:modified>
</cp:coreProperties>
</file>