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44" r:id="rId5"/>
    <p:sldMasterId id="2147483756" r:id="rId6"/>
    <p:sldMasterId id="2147483768" r:id="rId7"/>
    <p:sldMasterId id="2147483792" r:id="rId8"/>
    <p:sldMasterId id="2147483804" r:id="rId9"/>
  </p:sldMasterIdLst>
  <p:notesMasterIdLst>
    <p:notesMasterId r:id="rId36"/>
  </p:notesMasterIdLst>
  <p:sldIdLst>
    <p:sldId id="256" r:id="rId10"/>
    <p:sldId id="258" r:id="rId11"/>
    <p:sldId id="266" r:id="rId12"/>
    <p:sldId id="284" r:id="rId13"/>
    <p:sldId id="259" r:id="rId14"/>
    <p:sldId id="285" r:id="rId15"/>
    <p:sldId id="306" r:id="rId16"/>
    <p:sldId id="30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308" r:id="rId25"/>
    <p:sldId id="300" r:id="rId26"/>
    <p:sldId id="301" r:id="rId27"/>
    <p:sldId id="302" r:id="rId28"/>
    <p:sldId id="303" r:id="rId29"/>
    <p:sldId id="304" r:id="rId30"/>
    <p:sldId id="305" r:id="rId31"/>
    <p:sldId id="310" r:id="rId32"/>
    <p:sldId id="311" r:id="rId33"/>
    <p:sldId id="309" r:id="rId34"/>
    <p:sldId id="31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heme" Target="theme/theme1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92B97-D876-4328-A502-522F286CED93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290FA-7FFF-4139-9BF4-8FC4D1D74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52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Need: Mini whiteboards.</a:t>
            </a:r>
            <a:r>
              <a:rPr lang="en-GB" baseline="0" dirty="0" smtClean="0"/>
              <a:t> Print Slide 23 for those students need more practise finding a missing side. 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68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https://www.geogebra.org/m/QgTmeaA8#material/ET5MMAVn – select tan, alter angle to 45 degrees.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a,b</a:t>
            </a:r>
            <a:r>
              <a:rPr lang="en-GB" baseline="0" dirty="0" smtClean="0"/>
              <a:t> – finding the opposite </a:t>
            </a:r>
          </a:p>
          <a:p>
            <a:r>
              <a:rPr lang="en-GB" baseline="0" dirty="0" smtClean="0"/>
              <a:t>Question x – finding the adjacent. Some students may already know how to do this following the other lessons at this point.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397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a,b</a:t>
            </a:r>
            <a:r>
              <a:rPr lang="en-GB" baseline="0" dirty="0" smtClean="0"/>
              <a:t> – finding the opposite </a:t>
            </a:r>
          </a:p>
          <a:p>
            <a:r>
              <a:rPr lang="en-GB" baseline="0" dirty="0" smtClean="0"/>
              <a:t>Question x – finding the adjacent. Some students may already know how to do this following the other lessons at this point.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397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a,</a:t>
            </a:r>
            <a:r>
              <a:rPr lang="en-GB" baseline="0" dirty="0" smtClean="0"/>
              <a:t> b – Finding the adjacent </a:t>
            </a:r>
          </a:p>
          <a:p>
            <a:r>
              <a:rPr lang="en-GB" baseline="0" dirty="0" smtClean="0"/>
              <a:t>c – opposite and repeating tan (45) = 1 </a:t>
            </a:r>
          </a:p>
          <a:p>
            <a:r>
              <a:rPr lang="en-GB" baseline="0" dirty="0" smtClean="0"/>
              <a:t>d – finding both!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</a:t>
            </a:r>
          </a:p>
          <a:p>
            <a:r>
              <a:rPr lang="en-GB" baseline="0" dirty="0" smtClean="0"/>
              <a:t>Your Turn x = 85.2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Show second diagrams with variables marked for hint…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852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Acknowledgments</a:t>
            </a:r>
            <a:r>
              <a:rPr lang="en-GB" baseline="0" dirty="0" smtClean="0"/>
              <a:t>: Dan Walker, CMIT and </a:t>
            </a:r>
            <a:r>
              <a:rPr lang="en-GB" baseline="0" dirty="0" err="1" smtClean="0"/>
              <a:t>Nrich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657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Acknowledgments</a:t>
            </a:r>
            <a:r>
              <a:rPr lang="en-GB" baseline="0" dirty="0" smtClean="0"/>
              <a:t>: Dan Walker, CMIT and </a:t>
            </a:r>
            <a:r>
              <a:rPr lang="en-GB" baseline="0" dirty="0" err="1" smtClean="0"/>
              <a:t>Nrich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657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6826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617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365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0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2799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293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982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6360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761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8515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573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8425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85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56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737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730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536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745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24968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4787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933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393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418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46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991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225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7048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2291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835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334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3452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869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099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646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328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2398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455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5491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601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668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0343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262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167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256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65179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663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4518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820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6596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071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4278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0296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5942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22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19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/>
              <a:t>27/09/2018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38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1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4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9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8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QgTmeaA8#material/ET5MMAV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2.png"/><Relationship Id="rId21" Type="http://schemas.openxmlformats.org/officeDocument/2006/relationships/image" Target="../media/image37.png"/><Relationship Id="rId12" Type="http://schemas.openxmlformats.org/officeDocument/2006/relationships/image" Target="../media/image54.png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57.xml"/><Relationship Id="rId11" Type="http://schemas.openxmlformats.org/officeDocument/2006/relationships/image" Target="../media/image53.png"/><Relationship Id="rId24" Type="http://schemas.openxmlformats.org/officeDocument/2006/relationships/image" Target="../media/image40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36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71.png"/><Relationship Id="rId7" Type="http://schemas.openxmlformats.org/officeDocument/2006/relationships/image" Target="../media/image59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28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1.png"/><Relationship Id="rId3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3.png"/><Relationship Id="rId11" Type="http://schemas.openxmlformats.org/officeDocument/2006/relationships/image" Target="../media/image69.png"/><Relationship Id="rId5" Type="http://schemas.openxmlformats.org/officeDocument/2006/relationships/image" Target="../media/image62.png"/><Relationship Id="rId10" Type="http://schemas.openxmlformats.org/officeDocument/2006/relationships/image" Target="../media/image68.png"/><Relationship Id="rId4" Type="http://schemas.openxmlformats.org/officeDocument/2006/relationships/image" Target="../media/image61.png"/><Relationship Id="rId9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21" Type="http://schemas.openxmlformats.org/officeDocument/2006/relationships/image" Target="../media/image74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57.xml"/><Relationship Id="rId11" Type="http://schemas.openxmlformats.org/officeDocument/2006/relationships/image" Target="../media/image53.png"/><Relationship Id="rId23" Type="http://schemas.openxmlformats.org/officeDocument/2006/relationships/image" Target="../media/image77.png"/><Relationship Id="rId10" Type="http://schemas.openxmlformats.org/officeDocument/2006/relationships/image" Target="../media/image360.png"/><Relationship Id="rId19" Type="http://schemas.openxmlformats.org/officeDocument/2006/relationships/image" Target="../media/image72.png"/><Relationship Id="rId22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683568" y="3212976"/>
            <a:ext cx="806489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solidFill>
                  <a:schemeClr val="tx1"/>
                </a:solidFill>
              </a:rPr>
              <a:t>Discuss: What is the same? What is different?</a:t>
            </a:r>
            <a:endParaRPr lang="en-GB" sz="3200" kern="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35696" y="4744663"/>
            <a:ext cx="5633010" cy="192304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sz="1600" dirty="0" smtClean="0"/>
              <a:t>Try to include these key words in your discussion: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Angle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Similar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Ratio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Hypotenuse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Adjacent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Opposite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3" name="Right Triangle 2"/>
          <p:cNvSpPr/>
          <p:nvPr/>
        </p:nvSpPr>
        <p:spPr>
          <a:xfrm>
            <a:off x="539552" y="473193"/>
            <a:ext cx="1584176" cy="1584176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539552" y="1733193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Triangle 13"/>
          <p:cNvSpPr/>
          <p:nvPr/>
        </p:nvSpPr>
        <p:spPr>
          <a:xfrm>
            <a:off x="3028564" y="309228"/>
            <a:ext cx="2232248" cy="2223864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3028564" y="2213248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Triangle 15"/>
          <p:cNvSpPr/>
          <p:nvPr/>
        </p:nvSpPr>
        <p:spPr>
          <a:xfrm>
            <a:off x="6012160" y="427616"/>
            <a:ext cx="2520280" cy="2511896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6012160" y="2620005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31640" y="1688037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1688037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716039" y="2554036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039" y="2554036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99992" y="2163423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163423"/>
                <a:ext cx="59182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47622" y="2057369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622" y="2057369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7984" y="1080615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984" y="1080615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956175" y="259379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175" y="2593792"/>
                <a:ext cx="37702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607604" y="1236494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604" y="1236494"/>
                <a:ext cx="37702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58803" y="1516840"/>
                <a:ext cx="553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8803" y="1516840"/>
                <a:ext cx="553357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915048" y="2960061"/>
                <a:ext cx="553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5048" y="2960061"/>
                <a:ext cx="553357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301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hlinkClick r:id="rId3"/>
              </a:rPr>
              <a:t>Geogebra</a:t>
            </a:r>
            <a:r>
              <a:rPr lang="en-GB" dirty="0" smtClean="0">
                <a:hlinkClick r:id="rId3"/>
              </a:rPr>
              <a:t> Demo 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ratio of </a:t>
            </a:r>
            <a:r>
              <a:rPr lang="en-GB" dirty="0" smtClean="0"/>
              <a:t>the opposite side to the adjacent side </a:t>
            </a:r>
            <a:r>
              <a:rPr lang="en-GB" dirty="0"/>
              <a:t>in any right-angled with an angle of </a:t>
            </a:r>
            <a:r>
              <a:rPr lang="en-GB" dirty="0" smtClean="0"/>
              <a:t>45 </a:t>
            </a:r>
            <a:r>
              <a:rPr lang="en-GB" dirty="0"/>
              <a:t>degrees </a:t>
            </a:r>
            <a:r>
              <a:rPr lang="en-GB" dirty="0" smtClean="0"/>
              <a:t>is 1:1</a:t>
            </a:r>
            <a:endParaRPr lang="en-GB" dirty="0"/>
          </a:p>
        </p:txBody>
      </p:sp>
      <p:sp>
        <p:nvSpPr>
          <p:cNvPr id="4" name="Right Triangle 3"/>
          <p:cNvSpPr/>
          <p:nvPr/>
        </p:nvSpPr>
        <p:spPr>
          <a:xfrm>
            <a:off x="899592" y="3789040"/>
            <a:ext cx="2092996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6874" y="4148009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74" y="4148009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547664" y="5896171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opposite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adjacent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5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𝑎𝑑𝑗𝑎𝑐𝑒𝑛𝑡</m:t>
                          </m:r>
                        </m:den>
                      </m:f>
                      <m:r>
                        <a:rPr lang="en-GB" b="0" i="0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</a:t>
                </a:r>
                <a:r>
                  <a:rPr lang="en-GB" sz="2800" dirty="0" smtClean="0"/>
                  <a:t>45 </a:t>
                </a:r>
                <a:r>
                  <a:rPr lang="en-GB" sz="2800" dirty="0"/>
                  <a:t>degrees angle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Triangle 3"/>
          <p:cNvSpPr/>
          <p:nvPr/>
        </p:nvSpPr>
        <p:spPr>
          <a:xfrm>
            <a:off x="899592" y="3789040"/>
            <a:ext cx="216024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62156" y="410838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56" y="4108380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6200000">
            <a:off x="3530148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opposite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adjacent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47761" y="3811283"/>
            <a:ext cx="2252361" cy="220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2121" y="531670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121" y="5316700"/>
                <a:ext cx="59182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158071" y="601585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opposite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1479" y="3352747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adjacent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70004" y="378904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3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08" y="257794"/>
            <a:ext cx="8229600" cy="4525963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ratio of </a:t>
            </a:r>
            <a:r>
              <a:rPr lang="en-GB" dirty="0" smtClean="0"/>
              <a:t>the adjacent side to the opposite </a:t>
            </a:r>
            <a:r>
              <a:rPr lang="en-GB" dirty="0"/>
              <a:t>in any right-angled </a:t>
            </a:r>
            <a:r>
              <a:rPr lang="en-GB" dirty="0" smtClean="0"/>
              <a:t>triangle is called the TANGENT ratio.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51520" y="2348880"/>
                <a:ext cx="8784976" cy="38175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3200" dirty="0" smtClean="0"/>
                  <a:t>We found that: 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/>
                          </a:rPr>
                          <m:t>𝑜𝑝𝑝𝑜𝑠𝑖𝑡𝑒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𝑎𝑑𝑗𝑎𝑐𝑒𝑛𝑡</m:t>
                        </m:r>
                      </m:den>
                    </m:f>
                    <m:r>
                      <a:rPr lang="en-GB" sz="3200">
                        <a:latin typeface="Cambria Math"/>
                      </a:rPr>
                      <m:t>=</m:t>
                    </m:r>
                    <m:r>
                      <a:rPr lang="en-GB" sz="3200" b="0" i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GB" sz="3200" dirty="0"/>
                  <a:t>  </a:t>
                </a:r>
              </a:p>
              <a:p>
                <a:pPr algn="ctr"/>
                <a:endParaRPr lang="en-GB" sz="3200" dirty="0"/>
              </a:p>
              <a:p>
                <a:r>
                  <a:rPr lang="en-GB" sz="3200" dirty="0"/>
                  <a:t>in any right-angled triangle with a </a:t>
                </a:r>
                <a:r>
                  <a:rPr lang="en-GB" sz="3200" dirty="0" smtClean="0"/>
                  <a:t>45 </a:t>
                </a:r>
                <a:r>
                  <a:rPr lang="en-GB" sz="3200" dirty="0"/>
                  <a:t>degrees </a:t>
                </a:r>
                <a:r>
                  <a:rPr lang="en-GB" sz="3200" dirty="0" smtClean="0"/>
                  <a:t>angle</a:t>
                </a:r>
              </a:p>
              <a:p>
                <a:endParaRPr lang="en-GB" sz="3200" dirty="0"/>
              </a:p>
              <a:p>
                <a:pPr algn="ctr"/>
                <a:r>
                  <a:rPr lang="en-GB" sz="3200" dirty="0"/>
                  <a:t>This can be written as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3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3200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GB" sz="3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3200" b="0" i="1" smtClean="0">
                                <a:latin typeface="Cambria Math"/>
                              </a:rPr>
                              <m:t>45</m:t>
                            </m:r>
                          </m:e>
                        </m:d>
                      </m:e>
                    </m:func>
                    <m:r>
                      <a:rPr lang="en-GB" sz="3200" i="1">
                        <a:latin typeface="Cambria Math"/>
                      </a:rPr>
                      <m:t>=</m:t>
                    </m:r>
                    <m:r>
                      <a:rPr lang="en-GB" sz="3200" b="0" i="1" smtClean="0">
                        <a:latin typeface="Cambria Math"/>
                      </a:rPr>
                      <m:t>1</m:t>
                    </m:r>
                  </m:oMath>
                </a14:m>
                <a:endParaRPr lang="en-GB" sz="32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348880"/>
                <a:ext cx="8784976" cy="3817584"/>
              </a:xfrm>
              <a:prstGeom prst="rect">
                <a:avLst/>
              </a:prstGeom>
              <a:blipFill rotWithShape="1">
                <a:blip r:embed="rId3"/>
                <a:stretch>
                  <a:fillRect l="-1735" t="-2073" b="-4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291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0140" y="692696"/>
            <a:ext cx="8229600" cy="1143000"/>
          </a:xfrm>
        </p:spPr>
        <p:txBody>
          <a:bodyPr/>
          <a:lstStyle/>
          <a:p>
            <a:pPr algn="l"/>
            <a:r>
              <a:rPr lang="en-GB" sz="3600" dirty="0" smtClean="0"/>
              <a:t>In your book…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Title: The TANGENT Ratio 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67544" y="2044005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The ratio of the </a:t>
            </a:r>
            <a:r>
              <a:rPr lang="en-GB" sz="2000" dirty="0" smtClean="0"/>
              <a:t>adjacent </a:t>
            </a:r>
            <a:r>
              <a:rPr lang="en-GB" sz="2000" dirty="0"/>
              <a:t>side to the </a:t>
            </a:r>
            <a:r>
              <a:rPr lang="en-GB" sz="2000" dirty="0" smtClean="0"/>
              <a:t>opposite side </a:t>
            </a:r>
            <a:r>
              <a:rPr lang="en-GB" sz="2000" dirty="0"/>
              <a:t>in any right-angled triangle is called the </a:t>
            </a:r>
            <a:r>
              <a:rPr lang="en-GB" sz="2000" dirty="0" smtClean="0"/>
              <a:t>TANGENT </a:t>
            </a:r>
            <a:r>
              <a:rPr lang="en-GB" sz="2000" dirty="0"/>
              <a:t>ratio.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176070" y="2996951"/>
                <a:ext cx="2222339" cy="7203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/>
                                  <a:ea typeface="Cambria Math"/>
                                </a:rPr>
                                <m:t>𝑜𝑝𝑝𝑜𝑠𝑖𝑡𝑒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/>
                                  <a:ea typeface="Cambria Math"/>
                                </a:rPr>
                                <m:t>𝑎𝑑𝑗𝑎𝑐𝑒𝑛𝑡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070" y="2996951"/>
                <a:ext cx="2222339" cy="72039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1778685" cy="1534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52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1455" y="233480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55" y="2334800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34858" y="1816467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858" y="1816467"/>
                <a:ext cx="7320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836751" y="1447135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751" y="1447135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6075" y="3380930"/>
                <a:ext cx="1571392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i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60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</m:e>
                      </m:func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75" y="3380930"/>
                <a:ext cx="1571392" cy="40197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8618" y="4077072"/>
                <a:ext cx="1724703" cy="609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18" y="4077072"/>
                <a:ext cx="1724703" cy="60901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3214" y="5013176"/>
                <a:ext cx="2120645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𝑜𝑝𝑝𝑜𝑠𝑖𝑡𝑒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14" y="5013176"/>
                <a:ext cx="2120645" cy="401970"/>
              </a:xfrm>
              <a:prstGeom prst="rect">
                <a:avLst/>
              </a:prstGeom>
              <a:blipFill rotWithShape="1">
                <a:blip r:embed="rId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6460" y="5749203"/>
                <a:ext cx="35508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𝑇h𝑒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𝑜𝑝𝑝𝑜𝑠𝑖𝑡𝑒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𝑠𝑖𝑑𝑒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𝑖𝑠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8.7 </m:t>
                    </m:r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>
                    <a:solidFill>
                      <a:srgbClr val="000000"/>
                    </a:solidFill>
                  </a:rPr>
                  <a:t> (1dp)</a:t>
                </a:r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60" y="5749203"/>
                <a:ext cx="3550844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197" r="-859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>
            <a:off x="5947267" y="1447135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05019" y="2311098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019" y="2311098"/>
                <a:ext cx="591829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251058" y="2714210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058" y="2714210"/>
                <a:ext cx="80900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68879" y="1941766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8879" y="1941766"/>
                <a:ext cx="346570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144016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SUBTITLE: </a:t>
            </a:r>
            <a:r>
              <a:rPr lang="en-GB" u="sng" dirty="0" smtClean="0">
                <a:solidFill>
                  <a:srgbClr val="000000"/>
                </a:solidFill>
              </a:rPr>
              <a:t>Using the Tangent ratio to find the opposite length </a:t>
            </a:r>
            <a:endParaRPr lang="en-GB" u="sng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149763" y="5230480"/>
                <a:ext cx="3679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𝑇h𝑒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𝑜𝑝𝑝𝑜𝑠𝑖𝑡𝑒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𝑠𝑖𝑑𝑒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𝑖𝑠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16.7 </m:t>
                    </m:r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>
                    <a:solidFill>
                      <a:srgbClr val="000000"/>
                    </a:solidFill>
                  </a:rPr>
                  <a:t> (1dp)</a:t>
                </a:r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9763" y="5230480"/>
                <a:ext cx="3679084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197" r="-663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433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your book…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Calculate the missing lengths to 1 decimal place.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39080"/>
            <a:ext cx="2952328" cy="31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4178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58658" y="5818117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</a:t>
            </a:r>
            <a:endParaRPr lang="en-GB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27396"/>
            <a:ext cx="3236635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85252" y="3886276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324256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3" y="3171293"/>
            <a:ext cx="2260381" cy="243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99658" y="3347200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523032" y="3039080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2858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Calculate the missing lengths to 1 decimal place.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39080"/>
            <a:ext cx="2952328" cy="31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4178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8658" y="5818117"/>
            <a:ext cx="15996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 =4.2 m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27396"/>
            <a:ext cx="3236635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85252" y="3886276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b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4256" y="3396144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3" y="3171293"/>
            <a:ext cx="2260381" cy="243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99658" y="3347200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3032" y="3039080"/>
            <a:ext cx="4680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c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4112" y="5141995"/>
            <a:ext cx="204554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b = 10.6 cm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2280" y="5372827"/>
            <a:ext cx="160858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c = 1.5 m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8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4570" y="620688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Some people find calculation triangles, like those used in Science, useful to know whether to multiply or divide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75011" y="2031038"/>
                <a:ext cx="1969642" cy="65755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tan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θ</m:t>
                      </m:r>
                      <m:r>
                        <a:rPr lang="en-GB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𝑎𝑑𝑗𝑎𝑐𝑒𝑛𝑡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011" y="2031038"/>
                <a:ext cx="1969642" cy="65755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/>
          <p:cNvSpPr/>
          <p:nvPr/>
        </p:nvSpPr>
        <p:spPr>
          <a:xfrm>
            <a:off x="4499992" y="2195121"/>
            <a:ext cx="720080" cy="32816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5616" y="3170915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solidFill>
                  <a:srgbClr val="000000"/>
                </a:solidFill>
              </a:rPr>
              <a:t>Finding the opposite</a:t>
            </a:r>
            <a:endParaRPr lang="en-GB" u="sng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60032" y="318518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solidFill>
                  <a:srgbClr val="000000"/>
                </a:solidFill>
              </a:rPr>
              <a:t>Finding the adjacent</a:t>
            </a:r>
            <a:endParaRPr lang="en-GB" u="sng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090" y="1554495"/>
            <a:ext cx="1548180" cy="128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957" y="3633914"/>
            <a:ext cx="1954907" cy="308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566505"/>
            <a:ext cx="1746198" cy="309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90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idx="1"/>
          </p:nvPr>
        </p:nvSpPr>
        <p:spPr bwMode="auto">
          <a:xfrm>
            <a:off x="448640" y="163660"/>
            <a:ext cx="8208912" cy="37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l">
              <a:buNone/>
            </a:pPr>
            <a:r>
              <a:rPr lang="en-GB" sz="2400" kern="0" dirty="0" smtClean="0"/>
              <a:t>In your book…</a:t>
            </a:r>
          </a:p>
          <a:p>
            <a:pPr marL="0" indent="0" algn="l">
              <a:buNone/>
            </a:pPr>
            <a:endParaRPr lang="en-GB" sz="2400" dirty="0"/>
          </a:p>
          <a:p>
            <a:pPr marL="0" indent="0" algn="l">
              <a:buNone/>
            </a:pPr>
            <a:r>
              <a:rPr lang="en-GB" sz="2400" kern="0" dirty="0" smtClean="0"/>
              <a:t>Copy the questions and calculate the missing lengths to 1 decimal place. </a:t>
            </a:r>
          </a:p>
          <a:p>
            <a:pPr marL="0" indent="0" algn="l">
              <a:buNone/>
            </a:pPr>
            <a:r>
              <a:rPr lang="en-GB" kern="0" dirty="0" smtClean="0"/>
              <a:t/>
            </a:r>
            <a:br>
              <a:rPr lang="en-GB" kern="0" dirty="0" smtClean="0"/>
            </a:b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372199" y="214408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97255" y="2633789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255" y="2633789"/>
                <a:ext cx="30008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430833" y="227089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d)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 rot="20107170">
                <a:off x="4072771" y="3806073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07170">
                <a:off x="4072771" y="3806073"/>
                <a:ext cx="361894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 rot="20107170">
            <a:off x="2880377" y="2763486"/>
            <a:ext cx="4054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 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85" y="2228128"/>
            <a:ext cx="2931578" cy="256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2633789"/>
            <a:ext cx="6367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   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769361" y="2325991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361" y="2325991"/>
                <a:ext cx="382669" cy="369332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049" y="3509411"/>
            <a:ext cx="1960151" cy="2710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14586" y="5850086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586" y="5850086"/>
                <a:ext cx="382669" cy="369332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146" y="1902677"/>
            <a:ext cx="1818543" cy="299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 rot="1417554">
                <a:off x="4034885" y="2963637"/>
                <a:ext cx="43766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417554">
                <a:off x="4034885" y="2963637"/>
                <a:ext cx="437668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33" y="4583834"/>
            <a:ext cx="3622783" cy="212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072741" y="4151631"/>
                <a:ext cx="280281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𝑑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𝐹𝑖𝑛𝑑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𝑙𝑒𝑛𝑔𝑡h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𝑜𝑓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𝐴𝐶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741" y="4151631"/>
                <a:ext cx="2802819" cy="369332"/>
              </a:xfrm>
              <a:prstGeom prst="rect">
                <a:avLst/>
              </a:prstGeom>
              <a:blipFill rotWithShape="1">
                <a:blip r:embed="rId2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331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  <a:ea typeface="+mn-ea"/>
              </a:rPr>
              <a:t>Mark your work..</a:t>
            </a:r>
            <a:r>
              <a:rPr lang="en-GB" sz="2400" dirty="0">
                <a:solidFill>
                  <a:srgbClr val="000000"/>
                </a:solidFill>
                <a:ea typeface="+mn-ea"/>
              </a:rPr>
              <a:t/>
            </a:r>
            <a:br>
              <a:rPr lang="en-GB" sz="2400" dirty="0">
                <a:solidFill>
                  <a:srgbClr val="000000"/>
                </a:solidFill>
                <a:ea typeface="+mn-ea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a) 7 m</a:t>
            </a:r>
          </a:p>
          <a:p>
            <a:pPr marL="0" indent="0">
              <a:buNone/>
            </a:pPr>
            <a:r>
              <a:rPr lang="en-GB" dirty="0" smtClean="0"/>
              <a:t>b) 6.6 cm</a:t>
            </a:r>
          </a:p>
          <a:p>
            <a:pPr marL="0" indent="0">
              <a:buNone/>
            </a:pPr>
            <a:r>
              <a:rPr lang="en-GB" dirty="0" smtClean="0"/>
              <a:t>c) 20 m </a:t>
            </a:r>
          </a:p>
          <a:p>
            <a:pPr marL="0" indent="0">
              <a:buNone/>
            </a:pPr>
            <a:r>
              <a:rPr lang="en-GB" dirty="0" smtClean="0"/>
              <a:t>d) BD = 4.4 cm, DC = 6.1 cm, </a:t>
            </a:r>
            <a:r>
              <a:rPr lang="en-GB" b="1" dirty="0" smtClean="0"/>
              <a:t>AC =  10.1 cm</a:t>
            </a:r>
          </a:p>
        </p:txBody>
      </p:sp>
    </p:spTree>
    <p:extLst>
      <p:ext uri="{BB962C8B-B14F-4D97-AF65-F5344CB8AC3E}">
        <p14:creationId xmlns:p14="http://schemas.microsoft.com/office/powerpoint/2010/main" val="76651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𝑡𝑎𝑛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229600" cy="364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5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𝑡𝑎𝑛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7" y="2072481"/>
            <a:ext cx="66008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47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𝑡𝑎𝑛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82006"/>
            <a:ext cx="64008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49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dirty="0" smtClean="0">
                        <a:latin typeface="Cambria Math"/>
                      </a:rPr>
                      <m:t>tan</m:t>
                    </m:r>
                    <m:r>
                      <a:rPr lang="en-GB" b="0" i="0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Triangle 5"/>
          <p:cNvSpPr/>
          <p:nvPr/>
        </p:nvSpPr>
        <p:spPr>
          <a:xfrm rot="8211533">
            <a:off x="3186468" y="3048276"/>
            <a:ext cx="2592288" cy="2448272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298736" y="299412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364088" y="297784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319972" y="4317255"/>
                <a:ext cx="504056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972" y="4317255"/>
                <a:ext cx="504056" cy="401970"/>
              </a:xfrm>
              <a:prstGeom prst="rect">
                <a:avLst/>
              </a:prstGeom>
              <a:blipFill rotWithShape="0">
                <a:blip r:embed="rId3"/>
                <a:stretch>
                  <a:fillRect r="-158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 rot="18886854">
            <a:off x="4474657" y="2541590"/>
            <a:ext cx="219018" cy="2160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16508" y="390308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508" y="3903080"/>
                <a:ext cx="50405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81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5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9787" b="-409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Triangle 5"/>
          <p:cNvSpPr/>
          <p:nvPr/>
        </p:nvSpPr>
        <p:spPr>
          <a:xfrm rot="8211533">
            <a:off x="3186468" y="3048276"/>
            <a:ext cx="2592288" cy="2448272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98736" y="299412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088" y="297784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5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319972" y="4317255"/>
                <a:ext cx="504056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972" y="4317255"/>
                <a:ext cx="504056" cy="401970"/>
              </a:xfrm>
              <a:prstGeom prst="rect">
                <a:avLst/>
              </a:prstGeom>
              <a:blipFill rotWithShape="0">
                <a:blip r:embed="rId3"/>
                <a:stretch>
                  <a:fillRect r="-158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 rot="18886854">
            <a:off x="4474657" y="2541590"/>
            <a:ext cx="219018" cy="2160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16508" y="3903080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508" y="3903080"/>
                <a:ext cx="50405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876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491880" y="274638"/>
                <a:ext cx="5194920" cy="1143000"/>
              </a:xfrm>
            </p:spPr>
            <p:txBody>
              <a:bodyPr/>
              <a:lstStyle/>
              <a:p>
                <a:r>
                  <a:rPr lang="en-GB" sz="3600" dirty="0" smtClean="0"/>
                  <a:t>On your whiteboards: </a:t>
                </a:r>
                <a:br>
                  <a:rPr lang="en-GB" sz="3600" dirty="0" smtClean="0"/>
                </a:br>
                <a:r>
                  <a:rPr lang="en-GB" sz="3600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3600" dirty="0" smtClean="0"/>
                  <a:t>?</a:t>
                </a:r>
                <a:endParaRPr lang="en-GB" sz="3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491880" y="274638"/>
                <a:ext cx="5194920" cy="1143000"/>
              </a:xfrm>
              <a:blipFill rotWithShape="1">
                <a:blip r:embed="rId2"/>
                <a:stretch>
                  <a:fillRect l="-235" t="-10106" b="-21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364088" y="4725144"/>
            <a:ext cx="6480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320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03008"/>
            <a:ext cx="2305024" cy="6021288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4642" y="6108841"/>
            <a:ext cx="2522795" cy="215455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772816"/>
            <a:ext cx="548640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5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95484" y="2780928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0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484" y="2780928"/>
                <a:ext cx="531556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53269" y="2213777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269" y="2213777"/>
                <a:ext cx="439822" cy="401970"/>
              </a:xfrm>
              <a:prstGeom prst="rect">
                <a:avLst/>
              </a:prstGeom>
              <a:blipFill rotWithShape="1">
                <a:blip r:embed="rId4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88" y="222739"/>
            <a:ext cx="3030160" cy="544323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28646" y="3397305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Press shift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2046206"/>
            <a:ext cx="432048" cy="4626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35638" y="3866988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Press tan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39752" y="3068960"/>
            <a:ext cx="432048" cy="4626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21655" y="4328652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Enter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655" y="4328652"/>
                <a:ext cx="5315569" cy="461665"/>
              </a:xfrm>
              <a:prstGeom prst="rect">
                <a:avLst/>
              </a:prstGeom>
              <a:blipFill rotWithShape="0">
                <a:blip r:embed="rId6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669675" y="4790317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Close the bracket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9675" y="5173549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Press =</a:t>
            </a:r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89000" y="5966687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=45°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000" y="5966687"/>
                <a:ext cx="5315569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003423" y="2213777"/>
            <a:ext cx="6480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3200" dirty="0">
              <a:solidFill>
                <a:srgbClr val="000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9707" y="159779"/>
            <a:ext cx="3614154" cy="264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1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1124744"/>
                <a:ext cx="8229600" cy="1143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𝑡𝑎𝑛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is the inverse of the tangent function and enables us to work out the opposite angle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1124744"/>
                <a:ext cx="8229600" cy="1143000"/>
              </a:xfrm>
              <a:blipFill rotWithShape="0">
                <a:blip r:embed="rId2"/>
                <a:stretch>
                  <a:fillRect l="-2370" t="-54011" r="-4148" b="-67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56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883394" y="1911103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394" y="1911103"/>
                <a:ext cx="37920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00070" y="1608638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70" y="1608638"/>
                <a:ext cx="73206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60128" y="1482512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128" y="1482512"/>
                <a:ext cx="732060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6075" y="3380930"/>
                <a:ext cx="1217577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75" y="3380930"/>
                <a:ext cx="1217577" cy="61170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8618" y="4077072"/>
                <a:ext cx="1712520" cy="6176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18" y="4077072"/>
                <a:ext cx="1712520" cy="61760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3214" y="5013176"/>
                <a:ext cx="17493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=53.1 (1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𝑑𝑝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14" y="5013176"/>
                <a:ext cx="1749389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 rot="19531328">
            <a:off x="5815846" y="865311"/>
            <a:ext cx="2310566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9573311">
            <a:off x="6258617" y="227167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629217" y="1299204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217" y="1299204"/>
                <a:ext cx="379206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21024531">
                <a:off x="6224637" y="115092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024531">
                <a:off x="6224637" y="1150920"/>
                <a:ext cx="860300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99459" y="2033901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459" y="2033901"/>
                <a:ext cx="732060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144016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TITLE: </a:t>
            </a:r>
            <a:r>
              <a:rPr lang="en-GB" u="sng" dirty="0">
                <a:solidFill>
                  <a:srgbClr val="000000"/>
                </a:solidFill>
              </a:rPr>
              <a:t>Using </a:t>
            </a:r>
            <a:r>
              <a:rPr lang="en-GB" u="sng" dirty="0" smtClean="0">
                <a:solidFill>
                  <a:srgbClr val="000000"/>
                </a:solidFill>
              </a:rPr>
              <a:t>inverse tangent to </a:t>
            </a:r>
            <a:r>
              <a:rPr lang="en-GB" u="sng" dirty="0">
                <a:solidFill>
                  <a:srgbClr val="000000"/>
                </a:solidFill>
              </a:rPr>
              <a:t>find </a:t>
            </a:r>
            <a:r>
              <a:rPr lang="en-GB" u="sng" dirty="0" smtClean="0">
                <a:solidFill>
                  <a:srgbClr val="000000"/>
                </a:solidFill>
              </a:rPr>
              <a:t>the opposite angle</a:t>
            </a:r>
            <a:endParaRPr lang="en-GB" u="sng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215992">
                <a:off x="7161512" y="197174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5992">
                <a:off x="7161512" y="1971742"/>
                <a:ext cx="860300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269558" y="2514712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558" y="2514712"/>
                <a:ext cx="732060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293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idx="1"/>
          </p:nvPr>
        </p:nvSpPr>
        <p:spPr bwMode="auto">
          <a:xfrm>
            <a:off x="448640" y="163660"/>
            <a:ext cx="8208912" cy="37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l">
              <a:buNone/>
            </a:pPr>
            <a:r>
              <a:rPr lang="en-GB" sz="2400" kern="0" dirty="0" smtClean="0"/>
              <a:t>In your book…</a:t>
            </a:r>
          </a:p>
          <a:p>
            <a:pPr marL="0" indent="0" algn="l">
              <a:buNone/>
            </a:pPr>
            <a:endParaRPr lang="en-GB" sz="2400" dirty="0"/>
          </a:p>
          <a:p>
            <a:pPr marL="0" indent="0" algn="l">
              <a:buNone/>
            </a:pPr>
            <a:r>
              <a:rPr lang="en-GB" sz="2400" kern="0" dirty="0" smtClean="0"/>
              <a:t>Copy the questions and calculate the missing lengths to 2 decimal places. </a:t>
            </a:r>
          </a:p>
          <a:p>
            <a:pPr marL="0" indent="0" algn="l">
              <a:buNone/>
            </a:pPr>
            <a:r>
              <a:rPr lang="en-GB" kern="0" dirty="0" smtClean="0"/>
              <a:t/>
            </a:r>
            <a:br>
              <a:rPr lang="en-GB" kern="0" dirty="0" smtClean="0"/>
            </a:b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372199" y="214408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97255" y="2633789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255" y="2633789"/>
                <a:ext cx="30008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31373" y="2267044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373" y="2267044"/>
                <a:ext cx="382669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08634" y="2095983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634" y="2095983"/>
                <a:ext cx="361894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169479" y="4123705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479" y="4123705"/>
                <a:ext cx="361894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66183" y="2135084"/>
            <a:ext cx="1864095" cy="16799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08634" y="1906854"/>
            <a:ext cx="2259452" cy="21364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21335004">
                <a:off x="4929280" y="2106187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35004">
                <a:off x="4929280" y="2106187"/>
                <a:ext cx="382669" cy="369332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31373" y="4123705"/>
            <a:ext cx="7452320" cy="258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6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GB" dirty="0" smtClean="0"/>
              <a:t>46.97</a:t>
            </a:r>
          </a:p>
          <a:p>
            <a:pPr marL="514350" indent="-514350">
              <a:buAutoNum type="alphaLcParenR"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b) 29.05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c) Part a -  21.80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c) Part b - 68.20 </a:t>
            </a:r>
          </a:p>
          <a:p>
            <a:pPr marL="514350" indent="-514350">
              <a:buAutoNum type="alphaLcParenR"/>
            </a:pPr>
            <a:endParaRPr lang="en-GB" dirty="0"/>
          </a:p>
          <a:p>
            <a:pPr marL="514350" indent="-514350">
              <a:buAutoNum type="alphaL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58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4103" y="1772816"/>
            <a:ext cx="8229600" cy="2157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3501008"/>
            <a:ext cx="233362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3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Solution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00664"/>
            <a:ext cx="8229600" cy="352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2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More consolidation…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616" y="1196751"/>
            <a:ext cx="6120680" cy="554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7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More consolidation…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9578" y="1166277"/>
            <a:ext cx="6120680" cy="55489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258912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15cm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6753" y="240446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</a:t>
            </a:r>
            <a:r>
              <a:rPr lang="en-GB" b="1" dirty="0" smtClean="0">
                <a:solidFill>
                  <a:srgbClr val="FF0000"/>
                </a:solidFill>
              </a:rPr>
              <a:t>cm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220072" y="203345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3.3cm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395883" y="4310068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17cm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923928" y="4297518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67.7cm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436096" y="392818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4.8cm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1585601" y="609329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6.4cm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170454" y="606103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104.6cm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4847721" y="6035358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46.2cm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6444208" y="5517232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6.7cm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3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 PPT</Template>
  <TotalTime>646</TotalTime>
  <Words>759</Words>
  <Application>Microsoft Office PowerPoint</Application>
  <PresentationFormat>On-screen Show (4:3)</PresentationFormat>
  <Paragraphs>200</Paragraphs>
  <Slides>26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Archway PPT</vt:lpstr>
      <vt:lpstr>1_ArchwayMaster</vt:lpstr>
      <vt:lpstr>2_ArchwayMaster</vt:lpstr>
      <vt:lpstr>3_ArchwayMaster</vt:lpstr>
      <vt:lpstr>2_Archway PPT</vt:lpstr>
      <vt:lpstr>3_Archway PPT</vt:lpstr>
      <vt:lpstr>4_Archway PPT</vt:lpstr>
      <vt:lpstr>1_Archway</vt:lpstr>
      <vt:lpstr>2_Archway</vt:lpstr>
      <vt:lpstr>PowerPoint Presentation</vt:lpstr>
      <vt:lpstr>Geogebra Demo  </vt:lpstr>
      <vt:lpstr>PowerPoint Presentation</vt:lpstr>
      <vt:lpstr>PowerPoint Presentation</vt:lpstr>
      <vt:lpstr>In your book…  Title: The TANGENT Ratio   </vt:lpstr>
      <vt:lpstr>Worked Example</vt:lpstr>
      <vt:lpstr>In your book…</vt:lpstr>
      <vt:lpstr>Mark your work:</vt:lpstr>
      <vt:lpstr>Some people find calculation triangles, like those used in Science, useful to know whether to multiply or divide </vt:lpstr>
      <vt:lpstr>PowerPoint Presentation</vt:lpstr>
      <vt:lpstr>Mark your work.. </vt:lpstr>
      <vt:lpstr>On your whiteboards:  What is the value of tan⁡x?</vt:lpstr>
      <vt:lpstr>On your whiteboards:  What is the value of tan⁡x?</vt:lpstr>
      <vt:lpstr>On your whiteboards:  What is the value of tan⁡x?</vt:lpstr>
      <vt:lpstr>On your whiteboards:  What is the value of tan x?</vt:lpstr>
      <vt:lpstr>On your whiteboards:  What is the value of x?</vt:lpstr>
      <vt:lpstr>On your whiteboards:  What is the value of x?</vt:lpstr>
      <vt:lpstr>PowerPoint Presentation</vt:lpstr>
      <vt:lpstr>〖tan〗^(-1)  is the inverse of the tangent function and enables us to work out the opposite angle</vt:lpstr>
      <vt:lpstr>Worked Example</vt:lpstr>
      <vt:lpstr>PowerPoint Presentation</vt:lpstr>
      <vt:lpstr>Mark your work…</vt:lpstr>
      <vt:lpstr>Challenge </vt:lpstr>
      <vt:lpstr>Challenge Solution</vt:lpstr>
      <vt:lpstr>More consolidation…</vt:lpstr>
      <vt:lpstr>More consolidation…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49</cp:revision>
  <dcterms:created xsi:type="dcterms:W3CDTF">2018-08-23T11:49:38Z</dcterms:created>
  <dcterms:modified xsi:type="dcterms:W3CDTF">2018-09-27T07:38:39Z</dcterms:modified>
</cp:coreProperties>
</file>