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20" r:id="rId4"/>
    <p:sldMasterId id="2147483732" r:id="rId5"/>
    <p:sldMasterId id="2147483744" r:id="rId6"/>
    <p:sldMasterId id="2147483756" r:id="rId7"/>
    <p:sldMasterId id="2147483768" r:id="rId8"/>
    <p:sldMasterId id="2147483780" r:id="rId9"/>
    <p:sldMasterId id="2147483792" r:id="rId10"/>
    <p:sldMasterId id="2147483804" r:id="rId11"/>
  </p:sldMasterIdLst>
  <p:notesMasterIdLst>
    <p:notesMasterId r:id="rId46"/>
  </p:notesMasterIdLst>
  <p:sldIdLst>
    <p:sldId id="256" r:id="rId12"/>
    <p:sldId id="257" r:id="rId13"/>
    <p:sldId id="261" r:id="rId14"/>
    <p:sldId id="262" r:id="rId15"/>
    <p:sldId id="263" r:id="rId16"/>
    <p:sldId id="264" r:id="rId17"/>
    <p:sldId id="258" r:id="rId18"/>
    <p:sldId id="266" r:id="rId19"/>
    <p:sldId id="283" r:id="rId20"/>
    <p:sldId id="284" r:id="rId21"/>
    <p:sldId id="271" r:id="rId22"/>
    <p:sldId id="259" r:id="rId23"/>
    <p:sldId id="282" r:id="rId24"/>
    <p:sldId id="273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9" r:id="rId39"/>
    <p:sldId id="300" r:id="rId40"/>
    <p:sldId id="301" r:id="rId41"/>
    <p:sldId id="302" r:id="rId42"/>
    <p:sldId id="303" r:id="rId43"/>
    <p:sldId id="304" r:id="rId44"/>
    <p:sldId id="305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92B97-D876-4328-A502-522F286CED93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290FA-7FFF-4139-9BF4-8FC4D1D74D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52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Opposite </a:t>
            </a:r>
            <a:r>
              <a:rPr lang="en-GB" smtClean="0"/>
              <a:t>: Hypotenuse</a:t>
            </a:r>
            <a:r>
              <a:rPr lang="en-GB" baseline="0" smtClean="0"/>
              <a:t> </a:t>
            </a:r>
            <a:endParaRPr lang="en-GB" smtClean="0"/>
          </a:p>
          <a:p>
            <a:r>
              <a:rPr lang="en-GB" dirty="0" smtClean="0"/>
              <a:t>Need rulers,</a:t>
            </a:r>
            <a:r>
              <a:rPr lang="en-GB" baseline="0" dirty="0" smtClean="0"/>
              <a:t> protractors, calculators (non scientific preferred)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685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64 cm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581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13cm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581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11cm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581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0.45 cm or</a:t>
            </a:r>
            <a:r>
              <a:rPr lang="en-GB" baseline="0" dirty="0" smtClean="0"/>
              <a:t> 4.5mm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581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64 cm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581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https://www.geogebra.org/m/QgTmeaA8#material/ET5MMAVn – alter angle 60 degrees.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https://www.geogebra.org/m/QgTmeaA8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https://www.geogebra.org/m/QgTmeaA8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Complementary</a:t>
            </a:r>
            <a:r>
              <a:rPr lang="en-GB" baseline="0" dirty="0" smtClean="0"/>
              <a:t> angles add up to 90 degrees, therefore the acute angles in a right-angled triangle are complementary.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https://www.geogebra.org/m/QgTmeaA8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Encourage students to make useful notes in</a:t>
            </a:r>
            <a:r>
              <a:rPr lang="en-GB" baseline="0" dirty="0" smtClean="0"/>
              <a:t> their Maths book. Some students may benefit from formal notes and examples being written in a different colour to the exercises they complete.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8206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Students may check with their calculator..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4907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: </a:t>
            </a:r>
          </a:p>
          <a:p>
            <a:r>
              <a:rPr lang="en-GB" baseline="0" dirty="0" smtClean="0"/>
              <a:t>Jo Morgan – http://www.resourceaholic.com</a:t>
            </a:r>
          </a:p>
          <a:p>
            <a:r>
              <a:rPr lang="en-GB" baseline="0" dirty="0" err="1" smtClean="0"/>
              <a:t>TeachItMaths</a:t>
            </a:r>
            <a:r>
              <a:rPr lang="en-GB" baseline="0" dirty="0" smtClean="0"/>
              <a:t> - https://www.teachitmaths.co.uk/resources/ks4/trigonometry-sohcahtoa/trigonometry-introduction-booklet/16136</a:t>
            </a:r>
          </a:p>
          <a:p>
            <a:r>
              <a:rPr lang="en-GB" baseline="0" dirty="0" err="1" smtClean="0"/>
              <a:t>GeoGebra</a:t>
            </a:r>
            <a:r>
              <a:rPr lang="en-GB" baseline="0" dirty="0" smtClean="0"/>
              <a:t> Institute of Hong Kong – Geogebra.org </a:t>
            </a:r>
          </a:p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6496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Explicit</a:t>
            </a:r>
            <a:r>
              <a:rPr lang="en-GB" baseline="0" dirty="0" smtClean="0"/>
              <a:t> Instruction </a:t>
            </a:r>
          </a:p>
          <a:p>
            <a:r>
              <a:rPr lang="en-GB" baseline="0" dirty="0" smtClean="0"/>
              <a:t>Try modelling the worked example in silence, without talking it through. This reduces “cognitive overload”. </a:t>
            </a:r>
          </a:p>
          <a:p>
            <a:r>
              <a:rPr lang="en-GB" baseline="0" dirty="0" smtClean="0"/>
              <a:t>Then ask students to describe each step or explain each step yourself after your silent demonstration </a:t>
            </a:r>
          </a:p>
          <a:p>
            <a:r>
              <a:rPr lang="en-GB" baseline="0" dirty="0" smtClean="0"/>
              <a:t>Students can use whiteboards to attempt “their turn” first, ask students to model their working out as you have. </a:t>
            </a:r>
          </a:p>
          <a:p>
            <a:r>
              <a:rPr lang="en-GB" baseline="0" dirty="0" smtClean="0"/>
              <a:t>Students to then record at least one of the examples in their Maths books. 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777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4314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4314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>
                <a:solidFill>
                  <a:prstClr val="black"/>
                </a:solidFill>
              </a:rPr>
              <a:pPr/>
              <a:t>18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206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19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4314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26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https://www.geogebra.org/m/QgTmeaA8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27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9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Explicit</a:t>
            </a:r>
            <a:r>
              <a:rPr lang="en-GB" baseline="0" dirty="0" smtClean="0"/>
              <a:t> Instruction </a:t>
            </a:r>
          </a:p>
          <a:p>
            <a:r>
              <a:rPr lang="en-GB" baseline="0" dirty="0" smtClean="0"/>
              <a:t>Your Turn x = 38.2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32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7777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d) Students can now use sine</a:t>
            </a:r>
            <a:r>
              <a:rPr lang="en-GB" baseline="0" dirty="0" smtClean="0"/>
              <a:t> or Pythagoras to find adjacent side or calculate unmarked angle to calculate theta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33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431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5670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30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9928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9512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0379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0952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26306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463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5800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048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2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68265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617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836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0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27997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42939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6982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6360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27614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8515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5735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84256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385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568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0737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47303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85363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8745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24968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47872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89338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93937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24181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2468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9918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1225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70480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22910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8353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3348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34528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08696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60991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94778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2175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37991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46078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50965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0575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61365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37212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0278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63845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51791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36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328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23987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0455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15491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66019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46688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03439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42626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31677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2561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65179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663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45183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18200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65964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30716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94278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10296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59425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4224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191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/>
              <a:t>06/09/2018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38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380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71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45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65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190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2B6C3F7D-0977-4759-84CA-8A1E6107130F}" type="datetimeFigureOut">
              <a:rPr lang="en-GB" smtClean="0">
                <a:solidFill>
                  <a:srgbClr val="000000"/>
                </a:solidFill>
              </a:rPr>
              <a:pPr/>
              <a:t>06/09/2018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D740F7D-925D-4011-BB67-02E8D36ECF68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8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0.png"/><Relationship Id="rId4" Type="http://schemas.openxmlformats.org/officeDocument/2006/relationships/image" Target="../media/image4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QgTmeaA8#material/ET5MMAVn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12" Type="http://schemas.openxmlformats.org/officeDocument/2006/relationships/image" Target="../media/image28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41.png"/><Relationship Id="rId11" Type="http://schemas.openxmlformats.org/officeDocument/2006/relationships/image" Target="../media/image270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image" Target="../media/image200.png"/><Relationship Id="rId9" Type="http://schemas.openxmlformats.org/officeDocument/2006/relationships/image" Target="../media/image250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3" Type="http://schemas.openxmlformats.org/officeDocument/2006/relationships/image" Target="../media/image45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68.xml"/><Relationship Id="rId11" Type="http://schemas.openxmlformats.org/officeDocument/2006/relationships/image" Target="../media/image48.png"/><Relationship Id="rId5" Type="http://schemas.openxmlformats.org/officeDocument/2006/relationships/image" Target="../media/image47.png"/><Relationship Id="rId15" Type="http://schemas.openxmlformats.org/officeDocument/2006/relationships/image" Target="../media/image52.png"/><Relationship Id="rId10" Type="http://schemas.openxmlformats.org/officeDocument/2006/relationships/image" Target="../media/image360.png"/><Relationship Id="rId4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3" Type="http://schemas.openxmlformats.org/officeDocument/2006/relationships/image" Target="../media/image45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68.xml"/><Relationship Id="rId11" Type="http://schemas.openxmlformats.org/officeDocument/2006/relationships/image" Target="../media/image48.png"/><Relationship Id="rId5" Type="http://schemas.openxmlformats.org/officeDocument/2006/relationships/image" Target="../media/image47.png"/><Relationship Id="rId15" Type="http://schemas.openxmlformats.org/officeDocument/2006/relationships/image" Target="../media/image52.png"/><Relationship Id="rId10" Type="http://schemas.openxmlformats.org/officeDocument/2006/relationships/image" Target="../media/image360.png"/><Relationship Id="rId4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.png"/><Relationship Id="rId18" Type="http://schemas.openxmlformats.org/officeDocument/2006/relationships/image" Target="../media/image64.png"/><Relationship Id="rId12" Type="http://schemas.openxmlformats.org/officeDocument/2006/relationships/image" Target="../media/image54.png"/><Relationship Id="rId17" Type="http://schemas.openxmlformats.org/officeDocument/2006/relationships/image" Target="../media/image63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68.xml"/><Relationship Id="rId11" Type="http://schemas.openxmlformats.org/officeDocument/2006/relationships/image" Target="../media/image53.png"/><Relationship Id="rId15" Type="http://schemas.openxmlformats.org/officeDocument/2006/relationships/image" Target="../media/image61.png"/><Relationship Id="rId10" Type="http://schemas.openxmlformats.org/officeDocument/2006/relationships/image" Target="../media/image360.png"/><Relationship Id="rId19" Type="http://schemas.openxmlformats.org/officeDocument/2006/relationships/image" Target="../media/image65.png"/><Relationship Id="rId1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7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71.png"/><Relationship Id="rId7" Type="http://schemas.openxmlformats.org/officeDocument/2006/relationships/image" Target="../media/image79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1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1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82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200.png"/><Relationship Id="rId9" Type="http://schemas.openxmlformats.org/officeDocument/2006/relationships/image" Target="../media/image85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6.png"/><Relationship Id="rId18" Type="http://schemas.openxmlformats.org/officeDocument/2006/relationships/image" Target="../media/image91.png"/><Relationship Id="rId12" Type="http://schemas.openxmlformats.org/officeDocument/2006/relationships/image" Target="../media/image54.png"/><Relationship Id="rId17" Type="http://schemas.openxmlformats.org/officeDocument/2006/relationships/image" Target="../media/image90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89.png"/><Relationship Id="rId20" Type="http://schemas.openxmlformats.org/officeDocument/2006/relationships/image" Target="../media/image93.png"/><Relationship Id="rId1" Type="http://schemas.openxmlformats.org/officeDocument/2006/relationships/slideLayout" Target="../slideLayouts/slideLayout68.xml"/><Relationship Id="rId11" Type="http://schemas.openxmlformats.org/officeDocument/2006/relationships/image" Target="../media/image53.png"/><Relationship Id="rId15" Type="http://schemas.openxmlformats.org/officeDocument/2006/relationships/image" Target="../media/image88.png"/><Relationship Id="rId10" Type="http://schemas.openxmlformats.org/officeDocument/2006/relationships/image" Target="../media/image360.png"/><Relationship Id="rId19" Type="http://schemas.openxmlformats.org/officeDocument/2006/relationships/image" Target="../media/image92.png"/><Relationship Id="rId14" Type="http://schemas.openxmlformats.org/officeDocument/2006/relationships/image" Target="../media/image8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3" r="65551"/>
          <a:stretch/>
        </p:blipFill>
        <p:spPr bwMode="auto">
          <a:xfrm>
            <a:off x="119435" y="95516"/>
            <a:ext cx="2419116" cy="1935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60" t="5447" r="35561" b="12770"/>
          <a:stretch/>
        </p:blipFill>
        <p:spPr bwMode="auto">
          <a:xfrm>
            <a:off x="294050" y="1834171"/>
            <a:ext cx="3629878" cy="228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46" t="11685" r="5495" b="17926"/>
          <a:stretch/>
        </p:blipFill>
        <p:spPr bwMode="auto">
          <a:xfrm>
            <a:off x="3923928" y="239533"/>
            <a:ext cx="492905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4295395" y="3140968"/>
            <a:ext cx="418611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3200" kern="0" dirty="0" smtClean="0">
                <a:solidFill>
                  <a:schemeClr val="tx1"/>
                </a:solidFill>
              </a:rPr>
              <a:t>Discuss: What do these triangles have in common? </a:t>
            </a:r>
            <a:endParaRPr lang="en-GB" sz="3200" kern="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881654" y="476672"/>
                <a:ext cx="454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60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1654" y="476672"/>
                <a:ext cx="454670" cy="369332"/>
              </a:xfrm>
              <a:prstGeom prst="rect">
                <a:avLst/>
              </a:prstGeom>
              <a:blipFill rotWithShape="1">
                <a:blip r:embed="rId4"/>
                <a:stretch>
                  <a:fillRect r="-13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12360" y="476672"/>
                <a:ext cx="454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60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360" y="476672"/>
                <a:ext cx="454670" cy="369332"/>
              </a:xfrm>
              <a:prstGeom prst="rect">
                <a:avLst/>
              </a:prstGeom>
              <a:blipFill rotWithShape="1">
                <a:blip r:embed="rId5"/>
                <a:stretch>
                  <a:fillRect r="-13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059832" y="2204864"/>
                <a:ext cx="454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60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2204864"/>
                <a:ext cx="454670" cy="369332"/>
              </a:xfrm>
              <a:prstGeom prst="rect">
                <a:avLst/>
              </a:prstGeom>
              <a:blipFill rotWithShape="1">
                <a:blip r:embed="rId6"/>
                <a:stretch>
                  <a:fillRect r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1835696" y="4744663"/>
            <a:ext cx="5633010" cy="192304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r>
              <a:rPr lang="en-GB" dirty="0" smtClean="0"/>
              <a:t>Try to include these key words in your discussion: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 smtClean="0"/>
              <a:t>Angle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dirty="0" smtClean="0"/>
              <a:t>Similar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dirty="0" smtClean="0"/>
              <a:t>Ratio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dirty="0" smtClean="0"/>
              <a:t>Hypotenuse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dirty="0" smtClean="0"/>
              <a:t>Adjacent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50301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23528" y="199480"/>
            <a:ext cx="835292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800" kern="0" dirty="0" smtClean="0">
                <a:solidFill>
                  <a:schemeClr val="tx1"/>
                </a:solidFill>
              </a:rPr>
              <a:t>On your whiteboards: What is the missing length? </a:t>
            </a:r>
            <a:endParaRPr lang="en-GB" sz="2800" kern="0" dirty="0">
              <a:solidFill>
                <a:schemeClr val="tx1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>
            <a:off x="2627784" y="1844824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69491" y="1964394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60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9491" y="1964394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652231" y="2713723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32 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2231" y="2713723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99991" y="2330645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1" y="2330645"/>
                <a:ext cx="3465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2627784" y="3632448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77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23528" y="199480"/>
            <a:ext cx="835292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800" kern="0" dirty="0" smtClean="0">
                <a:solidFill>
                  <a:srgbClr val="000000"/>
                </a:solidFill>
              </a:rPr>
              <a:t>On your whiteboards: What is the missing length? 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 rot="10800000">
            <a:off x="2330515" y="1851613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156176" y="3429000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3429000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650995" y="2688973"/>
                <a:ext cx="9083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6.5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0995" y="2688973"/>
                <a:ext cx="90839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70900" y="2873639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900" y="2873639"/>
                <a:ext cx="3465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6362963" y="184482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80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23528" y="199480"/>
            <a:ext cx="835292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800" kern="0" dirty="0" smtClean="0">
                <a:solidFill>
                  <a:srgbClr val="000000"/>
                </a:solidFill>
              </a:rPr>
              <a:t>On your whiteboards: What is the missing length? 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 rot="9202467">
            <a:off x="2513035" y="2738636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487463" y="3422869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7463" y="3422869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064901" y="3933056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22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901" y="3933056"/>
                <a:ext cx="86030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704021" y="2420888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4021" y="2420888"/>
                <a:ext cx="3465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 rot="19978216">
            <a:off x="5935999" y="1932618"/>
            <a:ext cx="288032" cy="3396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80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23528" y="199480"/>
            <a:ext cx="835292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800" kern="0" dirty="0" smtClean="0">
                <a:solidFill>
                  <a:srgbClr val="000000"/>
                </a:solidFill>
              </a:rPr>
              <a:t>On your whiteboards: What is the missing length? 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 rot="18222647">
            <a:off x="2627784" y="1844824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rot="18287603">
                <a:off x="2835925" y="3880749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287603">
                <a:off x="2835925" y="3880749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 rot="19765360">
                <a:off x="3971298" y="2681382"/>
                <a:ext cx="9083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0.9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65360">
                <a:off x="3971298" y="2681382"/>
                <a:ext cx="90839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131840" y="4682499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4682499"/>
                <a:ext cx="3465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 rot="18266722">
            <a:off x="4273514" y="4916537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80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23528" y="199480"/>
            <a:ext cx="835292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800" kern="0" dirty="0" smtClean="0">
                <a:solidFill>
                  <a:srgbClr val="000000"/>
                </a:solidFill>
              </a:rPr>
              <a:t>On your whiteboards: What is the missing length? 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 rot="16200000">
            <a:off x="1285193" y="2763548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27998" y="5608022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7998" y="5608022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089101" y="6021288"/>
                <a:ext cx="770532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9101" y="6021288"/>
                <a:ext cx="770532" cy="6127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915816" y="3632447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3632447"/>
                <a:ext cx="3465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4210967" y="5657847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80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hlinkClick r:id="rId3"/>
              </a:rPr>
              <a:t>Geogebra</a:t>
            </a:r>
            <a:r>
              <a:rPr lang="en-GB" dirty="0" smtClean="0">
                <a:hlinkClick r:id="rId3"/>
              </a:rPr>
              <a:t> Demo 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ratio of </a:t>
            </a:r>
            <a:r>
              <a:rPr lang="en-GB" dirty="0" smtClean="0"/>
              <a:t>the adjacent side to the hypotenuse </a:t>
            </a:r>
            <a:r>
              <a:rPr lang="en-GB" dirty="0"/>
              <a:t>in any right-angled with an angle of </a:t>
            </a:r>
            <a:r>
              <a:rPr lang="en-GB" dirty="0" smtClean="0"/>
              <a:t>60 </a:t>
            </a:r>
            <a:r>
              <a:rPr lang="en-GB" dirty="0"/>
              <a:t>degrees </a:t>
            </a:r>
            <a:r>
              <a:rPr lang="en-GB" dirty="0" smtClean="0"/>
              <a:t>is 1:2</a:t>
            </a:r>
            <a:endParaRPr lang="en-GB" dirty="0"/>
          </a:p>
        </p:txBody>
      </p:sp>
      <p:sp>
        <p:nvSpPr>
          <p:cNvPr id="4" name="Right Triangle 3"/>
          <p:cNvSpPr/>
          <p:nvPr/>
        </p:nvSpPr>
        <p:spPr>
          <a:xfrm>
            <a:off x="899592" y="3789040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899592" y="55766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6876" y="3943578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76" y="3943578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 rot="1603615">
            <a:off x="2057584" y="4248767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</a:t>
            </a:r>
            <a:r>
              <a:rPr lang="en-GB" dirty="0" smtClean="0"/>
              <a:t>ypotenuse 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-70252" y="4481374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adjacent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53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𝑎𝑑𝑗𝑎𝑐𝑒𝑛𝑡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h𝑦𝑝𝑜𝑡𝑒𝑛𝑢𝑠𝑒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 </m:t>
                          </m:r>
                        </m:den>
                      </m:f>
                      <m:r>
                        <a:rPr lang="en-GB" b="0" i="0" smtClean="0">
                          <a:latin typeface="Cambria Math"/>
                        </a:rPr>
                        <m:t>=0.5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r>
                  <a:rPr lang="en-GB" sz="2800" dirty="0" smtClean="0"/>
                  <a:t>in </a:t>
                </a:r>
                <a:r>
                  <a:rPr lang="en-GB" sz="2800" dirty="0"/>
                  <a:t>any right-angled triangle with a </a:t>
                </a:r>
                <a:r>
                  <a:rPr lang="en-GB" sz="2800" dirty="0" smtClean="0"/>
                  <a:t>60 </a:t>
                </a:r>
                <a:r>
                  <a:rPr lang="en-GB" sz="2800" dirty="0"/>
                  <a:t>degrees angle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  <a:blipFill rotWithShape="1">
                <a:blip r:embed="rId3"/>
                <a:stretch>
                  <a:fillRect l="-15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Triangle 3"/>
          <p:cNvSpPr/>
          <p:nvPr/>
        </p:nvSpPr>
        <p:spPr>
          <a:xfrm>
            <a:off x="899592" y="3789040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9592" y="55766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44073" y="3894566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60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073" y="3894566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 rot="17721224">
            <a:off x="6461646" y="4446773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h</a:t>
            </a:r>
            <a:r>
              <a:rPr lang="en-GB" dirty="0" smtClean="0">
                <a:solidFill>
                  <a:srgbClr val="000000"/>
                </a:solidFill>
              </a:rPr>
              <a:t>ypotenuse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-70252" y="4481374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adjacent 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73783" y="3913954"/>
            <a:ext cx="3068959" cy="1504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019468" y="3172326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60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9468" y="3172326"/>
                <a:ext cx="591829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 rot="1656972">
            <a:off x="2197762" y="4322948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h</a:t>
            </a:r>
            <a:r>
              <a:rPr lang="en-GB" dirty="0" smtClean="0">
                <a:solidFill>
                  <a:srgbClr val="000000"/>
                </a:solidFill>
              </a:rPr>
              <a:t>ypotenuse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56176" y="2708920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adjacent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156176" y="3134079"/>
            <a:ext cx="180700" cy="222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23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400" dirty="0" smtClean="0"/>
                  <a:t>We found that: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/>
                          </a:rPr>
                          <m:t>𝑜𝑝𝑝𝑜𝑠𝑖𝑡𝑒</m:t>
                        </m:r>
                      </m:num>
                      <m:den>
                        <m:r>
                          <a:rPr lang="en-GB" sz="2800" b="0" i="1" smtClean="0">
                            <a:latin typeface="Cambria Math"/>
                          </a:rPr>
                          <m:t>h𝑦𝑝𝑜𝑡𝑒𝑛𝑢𝑠𝑒</m:t>
                        </m:r>
                        <m:r>
                          <a:rPr lang="en-GB" sz="2800" b="0" i="1" smtClean="0">
                            <a:latin typeface="Cambria Math"/>
                          </a:rPr>
                          <m:t> </m:t>
                        </m:r>
                      </m:den>
                    </m:f>
                    <m:r>
                      <a:rPr lang="en-GB" sz="2800" b="0" i="0" smtClean="0">
                        <a:latin typeface="Cambria Math"/>
                      </a:rPr>
                      <m:t>=0.5</m:t>
                    </m:r>
                  </m:oMath>
                </a14:m>
                <a:r>
                  <a:rPr lang="en-GB" sz="2800" dirty="0" smtClean="0"/>
                  <a:t>  </a:t>
                </a:r>
              </a:p>
              <a:p>
                <a:pPr marL="0" indent="0" algn="ctr">
                  <a:buNone/>
                </a:pPr>
                <a:endParaRPr lang="en-GB" sz="2800" dirty="0" smtClean="0"/>
              </a:p>
              <a:p>
                <a:pPr marL="0" indent="0">
                  <a:buNone/>
                </a:pPr>
                <a:r>
                  <a:rPr lang="en-GB" sz="2400" dirty="0" smtClean="0"/>
                  <a:t>in </a:t>
                </a:r>
                <a:r>
                  <a:rPr lang="en-GB" sz="2400" dirty="0"/>
                  <a:t>any right-angled triangle with a 30 degrees </a:t>
                </a:r>
                <a:r>
                  <a:rPr lang="en-GB" sz="2400" dirty="0" smtClean="0"/>
                  <a:t>angle</a:t>
                </a:r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 algn="ctr">
                  <a:buNone/>
                </a:pPr>
                <a:r>
                  <a:rPr lang="en-GB" sz="2400" dirty="0" smtClean="0"/>
                  <a:t>This can be written as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/>
                              </a:rPr>
                              <m:t>30</m:t>
                            </m:r>
                          </m:e>
                        </m:d>
                      </m:e>
                    </m:func>
                    <m:r>
                      <a:rPr lang="en-GB" sz="2400" b="0" i="1" smtClean="0">
                        <a:latin typeface="Cambria Math"/>
                      </a:rPr>
                      <m:t>=0.5</m:t>
                    </m:r>
                  </m:oMath>
                </a14:m>
                <a:endParaRPr lang="en-GB" sz="2400" dirty="0" smtClean="0"/>
              </a:p>
              <a:p>
                <a:pPr marL="0" indent="0" algn="ctr">
                  <a:buNone/>
                </a:pPr>
                <a:endParaRPr lang="en-GB" sz="2400" dirty="0" smtClean="0"/>
              </a:p>
              <a:p>
                <a:pPr marL="0" indent="0" algn="ctr">
                  <a:buNone/>
                </a:pPr>
                <a:endParaRPr lang="en-GB" sz="2400" dirty="0"/>
              </a:p>
              <a:p>
                <a:pPr marL="0" indent="0" algn="ctr">
                  <a:buNone/>
                </a:pPr>
                <a:r>
                  <a:rPr lang="en-GB" sz="2400" b="1" dirty="0" smtClean="0"/>
                  <a:t>Discuss why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1" i="1" smtClean="0">
                            <a:latin typeface="Cambria Math"/>
                          </a:rPr>
                          <m:t>𝒂𝒅𝒋𝒂𝒄𝒆𝒏𝒕</m:t>
                        </m:r>
                      </m:num>
                      <m:den>
                        <m:r>
                          <a:rPr lang="en-GB" sz="2400" b="1" i="1" smtClean="0">
                            <a:latin typeface="Cambria Math"/>
                          </a:rPr>
                          <m:t>𝒉𝒚𝒑𝒐𝒕𝒆𝒏𝒖𝒔𝒆</m:t>
                        </m:r>
                      </m:den>
                    </m:f>
                    <m:r>
                      <a:rPr lang="en-GB" sz="2400" b="1" i="0" smtClean="0">
                        <a:latin typeface="Cambria Math"/>
                      </a:rPr>
                      <m:t>=</m:t>
                    </m:r>
                    <m:r>
                      <a:rPr lang="en-GB" sz="2400" b="1" i="0" smtClean="0">
                        <a:latin typeface="Cambria Math"/>
                      </a:rPr>
                      <m:t>𝟎</m:t>
                    </m:r>
                    <m:r>
                      <a:rPr lang="en-GB" sz="2400" b="1" i="0" smtClean="0">
                        <a:latin typeface="Cambria Math"/>
                      </a:rPr>
                      <m:t>.</m:t>
                    </m:r>
                    <m:r>
                      <a:rPr lang="en-GB" sz="2400" b="1" i="0" smtClean="0">
                        <a:latin typeface="Cambria Math"/>
                      </a:rPr>
                      <m:t>𝟓</m:t>
                    </m:r>
                    <m:r>
                      <a:rPr lang="en-GB" sz="2400" b="1" i="0" smtClean="0">
                        <a:latin typeface="Cambria Math"/>
                      </a:rPr>
                      <m:t> </m:t>
                    </m:r>
                  </m:oMath>
                </a14:m>
                <a:endParaRPr lang="en-GB" sz="2400" b="1" dirty="0" smtClean="0"/>
              </a:p>
              <a:p>
                <a:pPr marL="0" indent="0" algn="ctr">
                  <a:buNone/>
                </a:pPr>
                <a:endParaRPr lang="en-GB" sz="2400" b="1" dirty="0"/>
              </a:p>
              <a:p>
                <a:pPr marL="0" indent="0" algn="ctr">
                  <a:buNone/>
                </a:pPr>
                <a:r>
                  <a:rPr lang="en-GB" sz="2400" b="1" dirty="0" smtClean="0"/>
                  <a:t>in any right-angled triangle with a 60 degree angle.</a:t>
                </a:r>
              </a:p>
              <a:p>
                <a:pPr marL="0" indent="0">
                  <a:buNone/>
                </a:pPr>
                <a:endParaRPr lang="en-GB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  <a:blipFill rotWithShape="1">
                <a:blip r:embed="rId3"/>
                <a:stretch>
                  <a:fillRect l="-1158" t="-6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730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/>
          <a:lstStyle/>
          <a:p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ratio of </a:t>
            </a:r>
            <a:r>
              <a:rPr lang="en-GB" dirty="0" smtClean="0"/>
              <a:t>the adjacent side to the hypotenuse </a:t>
            </a:r>
            <a:r>
              <a:rPr lang="en-GB" dirty="0"/>
              <a:t>in any right-angled </a:t>
            </a:r>
            <a:r>
              <a:rPr lang="en-GB" dirty="0" smtClean="0"/>
              <a:t>triangle is called the COSINE ratio. </a:t>
            </a:r>
          </a:p>
          <a:p>
            <a:endParaRPr lang="en-GB" dirty="0"/>
          </a:p>
          <a:p>
            <a:pPr marL="0" indent="0" algn="ctr">
              <a:buNone/>
            </a:pPr>
            <a:r>
              <a:rPr lang="en-GB" b="1" dirty="0" smtClean="0"/>
              <a:t>CO</a:t>
            </a:r>
            <a:r>
              <a:rPr lang="en-GB" dirty="0" smtClean="0"/>
              <a:t>SINE = SINE of the </a:t>
            </a:r>
            <a:r>
              <a:rPr lang="en-GB" b="1" dirty="0" smtClean="0"/>
              <a:t>CO</a:t>
            </a:r>
            <a:r>
              <a:rPr lang="en-GB" dirty="0" smtClean="0"/>
              <a:t>MPLEMENT</a:t>
            </a:r>
          </a:p>
          <a:p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62291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800" dirty="0" smtClean="0"/>
                  <a:t>We found that: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𝑎𝑑𝑗𝑎𝑐𝑒𝑛𝑡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h𝑦𝑝𝑜𝑡𝑒𝑛𝑢𝑠𝑒</m:t>
                        </m:r>
                        <m:r>
                          <a:rPr lang="en-GB" b="0" i="1" smtClean="0">
                            <a:latin typeface="Cambria Math"/>
                          </a:rPr>
                          <m:t> </m:t>
                        </m:r>
                      </m:den>
                    </m:f>
                    <m:r>
                      <a:rPr lang="en-GB" b="0" i="0" smtClean="0">
                        <a:latin typeface="Cambria Math"/>
                      </a:rPr>
                      <m:t>=0.5</m:t>
                    </m:r>
                  </m:oMath>
                </a14:m>
                <a:r>
                  <a:rPr lang="en-GB" dirty="0" smtClean="0"/>
                  <a:t>  </a:t>
                </a:r>
              </a:p>
              <a:p>
                <a:pPr marL="0" indent="0" algn="ctr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r>
                  <a:rPr lang="en-GB" sz="2800" dirty="0" smtClean="0"/>
                  <a:t>in </a:t>
                </a:r>
                <a:r>
                  <a:rPr lang="en-GB" sz="2800" dirty="0"/>
                  <a:t>any right-angled triangle with a </a:t>
                </a:r>
                <a:r>
                  <a:rPr lang="en-GB" sz="2800" dirty="0" smtClean="0"/>
                  <a:t>60 </a:t>
                </a:r>
                <a:r>
                  <a:rPr lang="en-GB" sz="2800" dirty="0"/>
                  <a:t>degrees </a:t>
                </a:r>
                <a:r>
                  <a:rPr lang="en-GB" sz="2800" dirty="0" smtClean="0"/>
                  <a:t>angle</a:t>
                </a:r>
              </a:p>
              <a:p>
                <a:pPr marL="0" indent="0">
                  <a:buNone/>
                </a:pPr>
                <a:endParaRPr lang="en-GB" sz="2800" dirty="0" smtClean="0"/>
              </a:p>
              <a:p>
                <a:pPr marL="0" indent="0">
                  <a:buNone/>
                </a:pPr>
                <a:endParaRPr lang="en-GB" sz="2800" dirty="0"/>
              </a:p>
              <a:p>
                <a:pPr marL="0" indent="0" algn="ctr">
                  <a:buNone/>
                </a:pPr>
                <a:r>
                  <a:rPr lang="en-GB" sz="2800" dirty="0" smtClean="0"/>
                  <a:t>This can be written as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8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800" b="0" i="1" smtClean="0">
                                <a:latin typeface="Cambria Math"/>
                              </a:rPr>
                              <m:t>60</m:t>
                            </m:r>
                          </m:e>
                        </m:d>
                      </m:e>
                    </m:func>
                    <m:r>
                      <a:rPr lang="en-GB" sz="2800" b="0" i="1" smtClean="0">
                        <a:latin typeface="Cambria Math"/>
                      </a:rPr>
                      <m:t>=0.5</m:t>
                    </m:r>
                  </m:oMath>
                </a14:m>
                <a:endParaRPr lang="en-GB" sz="2800" dirty="0" smtClean="0"/>
              </a:p>
              <a:p>
                <a:pPr marL="0" indent="0">
                  <a:buNone/>
                </a:pPr>
                <a:endParaRPr lang="en-GB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  <a:blipFill rotWithShape="1">
                <a:blip r:embed="rId3"/>
                <a:stretch>
                  <a:fillRect l="-1520" t="-9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513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70140" y="692696"/>
            <a:ext cx="8229600" cy="1143000"/>
          </a:xfrm>
        </p:spPr>
        <p:txBody>
          <a:bodyPr/>
          <a:lstStyle/>
          <a:p>
            <a:pPr algn="l"/>
            <a:r>
              <a:rPr lang="en-GB" sz="3600" dirty="0" smtClean="0"/>
              <a:t>In your book…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Title: The COSINE Ratio 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67544" y="2044005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The ratio of the </a:t>
            </a:r>
            <a:r>
              <a:rPr lang="en-GB" sz="2000" dirty="0" smtClean="0"/>
              <a:t>adjacent </a:t>
            </a:r>
            <a:r>
              <a:rPr lang="en-GB" sz="2000" dirty="0"/>
              <a:t>side to the hypotenuse in any right-angled triangle is called the </a:t>
            </a:r>
            <a:r>
              <a:rPr lang="en-GB" sz="2000" dirty="0" smtClean="0"/>
              <a:t>COSINE </a:t>
            </a:r>
            <a:r>
              <a:rPr lang="en-GB" sz="2000" dirty="0"/>
              <a:t>ratio.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176070" y="2996951"/>
                <a:ext cx="2540696" cy="72930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= </m:t>
                          </m:r>
                          <m:f>
                            <m:f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latin typeface="Cambria Math"/>
                                  <a:ea typeface="Cambria Math"/>
                                </a:rPr>
                                <m:t>𝑎𝑑𝑗𝑎𝑐𝑒𝑛𝑡</m:t>
                              </m:r>
                            </m:num>
                            <m:den>
                              <m:r>
                                <a:rPr lang="en-GB" sz="2000" b="0" i="1" smtClean="0">
                                  <a:latin typeface="Cambria Math"/>
                                  <a:ea typeface="Cambria Math"/>
                                </a:rPr>
                                <m:t>h𝑦𝑝𝑜𝑡𝑒𝑛𝑢𝑠𝑒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070" y="2996951"/>
                <a:ext cx="2540696" cy="72930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474262" y="5085184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Remember the hypotenuse is the longest side of a right angled triangle and is always opposite the right angle. </a:t>
            </a:r>
            <a:endParaRPr lang="en-GB" sz="2000" dirty="0"/>
          </a:p>
        </p:txBody>
      </p:sp>
      <p:sp>
        <p:nvSpPr>
          <p:cNvPr id="18" name="Rectangle 17"/>
          <p:cNvSpPr/>
          <p:nvPr/>
        </p:nvSpPr>
        <p:spPr>
          <a:xfrm>
            <a:off x="467543" y="5877272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The adjacent side is the side next to the acute angle given.</a:t>
            </a:r>
            <a:endParaRPr lang="en-GB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18" y="2999469"/>
            <a:ext cx="2344866" cy="1453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452932"/>
            <a:ext cx="1315679" cy="2394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52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103305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Copy and complete the table below using the three triangles you previously constructed in your book: 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4" name="Right Triangle 3"/>
          <p:cNvSpPr/>
          <p:nvPr/>
        </p:nvSpPr>
        <p:spPr>
          <a:xfrm rot="16200000">
            <a:off x="1224014" y="4239090"/>
            <a:ext cx="828091" cy="2232248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 rot="16200000">
            <a:off x="3883740" y="4044138"/>
            <a:ext cx="1188133" cy="2232250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ight Triangle 5"/>
          <p:cNvSpPr/>
          <p:nvPr/>
        </p:nvSpPr>
        <p:spPr>
          <a:xfrm rot="16200000">
            <a:off x="6596712" y="3796855"/>
            <a:ext cx="1764199" cy="201622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17568" y="5453119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25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568" y="5453119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706912" y="5424840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35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6912" y="5424840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65574" y="5311253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45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574" y="5311253"/>
                <a:ext cx="591829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313483" y="5877272"/>
                <a:ext cx="680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5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483" y="5877272"/>
                <a:ext cx="680764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60374" y="5803802"/>
                <a:ext cx="680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5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374" y="5803802"/>
                <a:ext cx="680764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257403" y="5754330"/>
                <a:ext cx="680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5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7403" y="5754330"/>
                <a:ext cx="680764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849818" y="5170548"/>
                <a:ext cx="8570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2.3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818" y="5170548"/>
                <a:ext cx="857094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2466152" y="5449753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05899" y="5424840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198892" y="5367560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593932" y="5034254"/>
                <a:ext cx="8570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3.5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3932" y="5034254"/>
                <a:ext cx="857094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471145" y="4635274"/>
                <a:ext cx="680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5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1145" y="4635274"/>
                <a:ext cx="680764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1761291" y="5292665"/>
            <a:ext cx="3561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en-US" sz="2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464594" y="5218920"/>
            <a:ext cx="3561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en-US" sz="2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545127" y="4941921"/>
            <a:ext cx="3561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en-US" sz="2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98662914"/>
                  </p:ext>
                </p:extLst>
              </p:nvPr>
            </p:nvGraphicFramePr>
            <p:xfrm>
              <a:off x="1860341" y="2132856"/>
              <a:ext cx="4876800" cy="148336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1219200"/>
                    <a:gridCol w="1219200"/>
                    <a:gridCol w="1219200"/>
                    <a:gridCol w="12192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Adjacent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Hypotenuse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latin typeface="Cambria Math"/>
                                  </a:rPr>
                                  <m:t>𝒄𝒐𝒔</m:t>
                                </m:r>
                                <m:r>
                                  <a:rPr lang="en-GB" sz="1400" b="1" i="1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GB" sz="1400" b="1" i="1" smtClean="0">
                                    <a:latin typeface="Cambria Math"/>
                                    <a:ea typeface="Cambria Math"/>
                                  </a:rPr>
                                  <m:t>𝜽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Triangle 1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Triangle</a:t>
                          </a:r>
                          <a:r>
                            <a:rPr lang="en-GB" sz="1400" baseline="0" dirty="0" smtClean="0"/>
                            <a:t> 2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Triangle</a:t>
                          </a:r>
                          <a:r>
                            <a:rPr lang="en-GB" sz="1400" baseline="0" dirty="0" smtClean="0"/>
                            <a:t> 3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98662914"/>
                  </p:ext>
                </p:extLst>
              </p:nvPr>
            </p:nvGraphicFramePr>
            <p:xfrm>
              <a:off x="1860341" y="2132856"/>
              <a:ext cx="4876800" cy="148336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1219200"/>
                    <a:gridCol w="1219200"/>
                    <a:gridCol w="1219200"/>
                    <a:gridCol w="12192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Adjacent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Hypotenuse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12"/>
                          <a:stretch>
                            <a:fillRect l="-300000" t="-1639" r="-500" b="-3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Triangle 1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Triangle</a:t>
                          </a:r>
                          <a:r>
                            <a:rPr lang="en-GB" sz="1400" baseline="0" dirty="0" smtClean="0"/>
                            <a:t> 2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Triangle</a:t>
                          </a:r>
                          <a:r>
                            <a:rPr lang="en-GB" sz="1400" baseline="0" dirty="0" smtClean="0"/>
                            <a:t> 3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0438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table…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3221063"/>
                  </p:ext>
                </p:extLst>
              </p:nvPr>
            </p:nvGraphicFramePr>
            <p:xfrm>
              <a:off x="1907704" y="2420888"/>
              <a:ext cx="4876800" cy="148336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1219200"/>
                    <a:gridCol w="1219200"/>
                    <a:gridCol w="1219200"/>
                    <a:gridCol w="12192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Adjacent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Hypotenuse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1" i="1" smtClean="0">
                                    <a:latin typeface="Cambria Math"/>
                                  </a:rPr>
                                  <m:t>𝒄𝒐𝒔</m:t>
                                </m:r>
                                <m:r>
                                  <a:rPr lang="en-GB" sz="1400" b="1" i="1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GB" sz="1400" b="1" i="1" smtClean="0">
                                    <a:latin typeface="Cambria Math"/>
                                    <a:ea typeface="Cambria Math"/>
                                  </a:rPr>
                                  <m:t>𝜽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Triangle 1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5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5.5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0.91</a:t>
                          </a:r>
                          <a:endParaRPr lang="en-GB" sz="1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Triangle</a:t>
                          </a:r>
                          <a:r>
                            <a:rPr lang="en-GB" sz="1400" baseline="0" dirty="0" smtClean="0"/>
                            <a:t> 2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5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6.1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0.82</a:t>
                          </a:r>
                          <a:endParaRPr lang="en-GB" sz="1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Triangle</a:t>
                          </a:r>
                          <a:r>
                            <a:rPr lang="en-GB" sz="1400" baseline="0" dirty="0" smtClean="0"/>
                            <a:t> 3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5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7.1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0.71</a:t>
                          </a:r>
                          <a:endParaRPr lang="en-GB" sz="1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3221063"/>
                  </p:ext>
                </p:extLst>
              </p:nvPr>
            </p:nvGraphicFramePr>
            <p:xfrm>
              <a:off x="1907704" y="2420888"/>
              <a:ext cx="4876800" cy="148336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1219200"/>
                    <a:gridCol w="1219200"/>
                    <a:gridCol w="1219200"/>
                    <a:gridCol w="12192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Adjacent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Hypotenuse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500" t="-1639" b="-3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Triangle 1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5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5.5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0.91</a:t>
                          </a:r>
                          <a:endParaRPr lang="en-GB" sz="1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Triangle</a:t>
                          </a:r>
                          <a:r>
                            <a:rPr lang="en-GB" sz="1400" baseline="0" dirty="0" smtClean="0"/>
                            <a:t> 2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5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6.1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0.82</a:t>
                          </a:r>
                          <a:endParaRPr lang="en-GB" sz="14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Triangle</a:t>
                          </a:r>
                          <a:r>
                            <a:rPr lang="en-GB" sz="1400" baseline="0" dirty="0" smtClean="0"/>
                            <a:t> 3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5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7.1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0.71</a:t>
                          </a:r>
                          <a:endParaRPr lang="en-GB" sz="1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4798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44" y="294661"/>
            <a:ext cx="4114800" cy="1143000"/>
          </a:xfrm>
        </p:spPr>
        <p:txBody>
          <a:bodyPr/>
          <a:lstStyle/>
          <a:p>
            <a:r>
              <a:rPr lang="en-GB" sz="2800" dirty="0" smtClean="0"/>
              <a:t>Worked Example</a:t>
            </a:r>
            <a:endParaRPr lang="en-GB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85807" y="339512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Your Turn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7" name="Right Triangle 6"/>
          <p:cNvSpPr/>
          <p:nvPr/>
        </p:nvSpPr>
        <p:spPr>
          <a:xfrm rot="7421198">
            <a:off x="647567" y="1899201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8247038">
            <a:off x="1331641" y="15338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1455" y="2334800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55" y="2334800"/>
                <a:ext cx="59182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201353" y="2614013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9 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353" y="2614013"/>
                <a:ext cx="73206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61455" y="1777810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55" y="1777810"/>
                <a:ext cx="34657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6075" y="3380930"/>
                <a:ext cx="20930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5</m:t>
                              </m:r>
                              <m: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5</m:t>
                              </m:r>
                            </m:e>
                          </m:d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=0.573…</m:t>
                          </m:r>
                        </m:e>
                      </m:func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075" y="3380930"/>
                <a:ext cx="2093073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8618" y="4077072"/>
                <a:ext cx="2245358" cy="618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0.573…=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𝑎𝑑𝑗𝑎𝑐𝑒𝑛𝑡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18" y="4077072"/>
                <a:ext cx="2245358" cy="61824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33214" y="5013176"/>
                <a:ext cx="26284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𝑎𝑑𝑗𝑎𝑐𝑒𝑛𝑡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=0.573…×9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214" y="5013176"/>
                <a:ext cx="2628476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36460" y="5749203"/>
                <a:ext cx="31404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𝑇h𝑒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𝑜𝑝𝑝𝑜𝑠𝑖𝑡𝑒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𝑠𝑖𝑑𝑒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𝑖𝑠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 5.16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60" y="5749203"/>
                <a:ext cx="3140475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ight Triangle 16"/>
          <p:cNvSpPr/>
          <p:nvPr/>
        </p:nvSpPr>
        <p:spPr>
          <a:xfrm rot="19531328">
            <a:off x="5873319" y="1050531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 rot="19573311">
            <a:off x="6258617" y="2271670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011619" y="1666974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62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1619" y="1666974"/>
                <a:ext cx="591829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215992">
                <a:off x="6227956" y="1262469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14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5992">
                <a:off x="6227956" y="1262469"/>
                <a:ext cx="809004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011619" y="2244681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1619" y="2244681"/>
                <a:ext cx="346570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4396687" y="690076"/>
            <a:ext cx="144016" cy="6061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331640" y="154846"/>
            <a:ext cx="697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SUBTITLE: </a:t>
            </a:r>
            <a:r>
              <a:rPr lang="en-GB" u="sng" dirty="0" smtClean="0">
                <a:solidFill>
                  <a:srgbClr val="000000"/>
                </a:solidFill>
              </a:rPr>
              <a:t>Using the Cosine ratio to find the adjacent length </a:t>
            </a:r>
            <a:endParaRPr lang="en-GB" u="sng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33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218373"/>
            <a:ext cx="2228080" cy="201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909325"/>
            <a:ext cx="2119977" cy="1815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 noGrp="1"/>
          </p:cNvSpPr>
          <p:nvPr>
            <p:ph idx="1"/>
          </p:nvPr>
        </p:nvSpPr>
        <p:spPr bwMode="auto">
          <a:xfrm>
            <a:off x="251520" y="188640"/>
            <a:ext cx="8208912" cy="377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endParaRPr lang="en-GB" sz="2400" kern="0" dirty="0" smtClean="0"/>
          </a:p>
          <a:p>
            <a:pPr algn="l"/>
            <a:endParaRPr lang="en-GB" sz="2400" kern="0" dirty="0"/>
          </a:p>
          <a:p>
            <a:pPr marL="0" indent="0" algn="l">
              <a:buNone/>
            </a:pPr>
            <a:r>
              <a:rPr lang="en-GB" sz="2400" kern="0" dirty="0" smtClean="0"/>
              <a:t>In your book…</a:t>
            </a:r>
          </a:p>
          <a:p>
            <a:pPr marL="0" indent="0" algn="l">
              <a:buNone/>
            </a:pPr>
            <a:endParaRPr lang="en-GB" sz="2400" dirty="0"/>
          </a:p>
          <a:p>
            <a:pPr marL="0" indent="0" algn="l">
              <a:buNone/>
            </a:pPr>
            <a:r>
              <a:rPr lang="en-GB" sz="2400" kern="0" dirty="0" smtClean="0"/>
              <a:t>Copy the questions and calculate the missing lengths to 2 decimal places. </a:t>
            </a:r>
          </a:p>
          <a:p>
            <a:pPr marL="0" indent="0" algn="l">
              <a:buNone/>
            </a:pPr>
            <a:endParaRPr lang="en-GB" sz="2400" b="0" kern="0" dirty="0" smtClean="0"/>
          </a:p>
          <a:p>
            <a:pPr marL="0" indent="0" algn="l">
              <a:buNone/>
            </a:pPr>
            <a:endParaRPr lang="en-GB" sz="2400" b="0" kern="0" dirty="0" smtClean="0"/>
          </a:p>
          <a:p>
            <a:pPr marL="0" indent="0" algn="l">
              <a:buNone/>
            </a:pPr>
            <a:endParaRPr lang="en-GB" sz="2400" kern="0" dirty="0"/>
          </a:p>
          <a:p>
            <a:pPr marL="0" indent="0" algn="l">
              <a:buNone/>
            </a:pPr>
            <a:endParaRPr lang="en-GB" sz="2400" kern="0" dirty="0" smtClean="0"/>
          </a:p>
          <a:p>
            <a:pPr marL="0" indent="0" algn="l">
              <a:buNone/>
            </a:pPr>
            <a:endParaRPr lang="en-GB" sz="2400" kern="0" dirty="0" smtClean="0"/>
          </a:p>
          <a:p>
            <a:pPr marL="0" indent="0" algn="l">
              <a:buNone/>
            </a:pPr>
            <a:r>
              <a:rPr lang="en-GB" kern="0" dirty="0" smtClean="0"/>
              <a:t/>
            </a:r>
            <a:br>
              <a:rPr lang="en-GB" kern="0" dirty="0" smtClean="0"/>
            </a:br>
            <a:endParaRPr lang="en-GB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275856" y="2051109"/>
                <a:ext cx="36189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051109"/>
                <a:ext cx="36189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851920" y="4138995"/>
                <a:ext cx="38914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𝑑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4138995"/>
                <a:ext cx="389144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372199" y="2144081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847" y="1556792"/>
            <a:ext cx="144016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310258" y="4033707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0258" y="4033707"/>
                <a:ext cx="382669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72" y="4684446"/>
            <a:ext cx="1968440" cy="191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154563" y="4499780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563" y="4499780"/>
                <a:ext cx="382669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553096" y="2388175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3096" y="2388175"/>
                <a:ext cx="300082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54481" y="2790412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481" y="2790412"/>
                <a:ext cx="300082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225908" y="3724708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908" y="3724708"/>
                <a:ext cx="300082" cy="36933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051720" y="5459698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5459698"/>
                <a:ext cx="300082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899377" y="5090366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377" y="5090366"/>
                <a:ext cx="300082" cy="36933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563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218373"/>
            <a:ext cx="2228080" cy="201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909325"/>
            <a:ext cx="2119977" cy="1815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 noGrp="1"/>
          </p:cNvSpPr>
          <p:nvPr>
            <p:ph idx="1"/>
          </p:nvPr>
        </p:nvSpPr>
        <p:spPr bwMode="auto">
          <a:xfrm>
            <a:off x="251520" y="188640"/>
            <a:ext cx="8208912" cy="377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endParaRPr lang="en-GB" sz="2400" kern="0" dirty="0" smtClean="0"/>
          </a:p>
          <a:p>
            <a:pPr algn="l"/>
            <a:endParaRPr lang="en-GB" sz="2400" kern="0" dirty="0"/>
          </a:p>
          <a:p>
            <a:pPr marL="0" indent="0" algn="l">
              <a:buNone/>
            </a:pPr>
            <a:r>
              <a:rPr lang="en-GB" sz="2400" kern="0" dirty="0" smtClean="0"/>
              <a:t>Mark your work: </a:t>
            </a:r>
          </a:p>
          <a:p>
            <a:pPr marL="0" indent="0" algn="l">
              <a:buNone/>
            </a:pPr>
            <a:endParaRPr lang="en-GB" sz="2400" dirty="0"/>
          </a:p>
          <a:p>
            <a:pPr marL="0" indent="0" algn="l">
              <a:buNone/>
            </a:pPr>
            <a:r>
              <a:rPr lang="en-GB" sz="2400" kern="0" dirty="0" smtClean="0"/>
              <a:t>Copy the questions and calculate the missing lengths to 2 decimal places. </a:t>
            </a:r>
          </a:p>
          <a:p>
            <a:pPr marL="0" indent="0" algn="l">
              <a:buNone/>
            </a:pPr>
            <a:endParaRPr lang="en-GB" sz="2400" b="0" kern="0" dirty="0" smtClean="0"/>
          </a:p>
          <a:p>
            <a:pPr marL="0" indent="0" algn="l">
              <a:buNone/>
            </a:pPr>
            <a:endParaRPr lang="en-GB" sz="2400" b="0" kern="0" dirty="0" smtClean="0"/>
          </a:p>
          <a:p>
            <a:pPr marL="0" indent="0" algn="l">
              <a:buNone/>
            </a:pPr>
            <a:endParaRPr lang="en-GB" sz="2400" kern="0" dirty="0"/>
          </a:p>
          <a:p>
            <a:pPr marL="0" indent="0" algn="l">
              <a:buNone/>
            </a:pPr>
            <a:endParaRPr lang="en-GB" sz="2400" kern="0" dirty="0" smtClean="0"/>
          </a:p>
          <a:p>
            <a:pPr marL="0" indent="0" algn="l">
              <a:buNone/>
            </a:pPr>
            <a:endParaRPr lang="en-GB" sz="2400" kern="0" dirty="0" smtClean="0"/>
          </a:p>
          <a:p>
            <a:pPr marL="0" indent="0" algn="l">
              <a:buNone/>
            </a:pPr>
            <a:r>
              <a:rPr lang="en-GB" kern="0" dirty="0" smtClean="0"/>
              <a:t/>
            </a:r>
            <a:br>
              <a:rPr lang="en-GB" kern="0" dirty="0" smtClean="0"/>
            </a:br>
            <a:endParaRPr lang="en-GB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275856" y="2051109"/>
                <a:ext cx="36189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051109"/>
                <a:ext cx="36189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851920" y="4138995"/>
                <a:ext cx="38914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𝑑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4138995"/>
                <a:ext cx="389144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372199" y="2144081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847" y="1556792"/>
            <a:ext cx="144016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310258" y="4033707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0258" y="4033707"/>
                <a:ext cx="382669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72" y="4684446"/>
            <a:ext cx="1968440" cy="191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154563" y="4499780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563" y="4499780"/>
                <a:ext cx="382669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553096" y="2388175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3096" y="2388175"/>
                <a:ext cx="300082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54481" y="2790412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481" y="2790412"/>
                <a:ext cx="300082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225908" y="3724708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908" y="3724708"/>
                <a:ext cx="300082" cy="36933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051720" y="5459698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5459698"/>
                <a:ext cx="300082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899377" y="5090366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377" y="5090366"/>
                <a:ext cx="300082" cy="36933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580112" y="1909325"/>
            <a:ext cx="30243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eriod"/>
            </a:pPr>
            <a:r>
              <a:rPr lang="en-GB" sz="3200" dirty="0" smtClean="0"/>
              <a:t> 2.08</a:t>
            </a:r>
          </a:p>
          <a:p>
            <a:pPr marL="342900" indent="-342900">
              <a:buAutoNum type="alphaLcPeriod"/>
            </a:pPr>
            <a:r>
              <a:rPr lang="en-GB" sz="3200" dirty="0" smtClean="0"/>
              <a:t> 15.6</a:t>
            </a:r>
          </a:p>
          <a:p>
            <a:pPr marL="342900" indent="-342900">
              <a:buAutoNum type="alphaLcPeriod"/>
            </a:pPr>
            <a:r>
              <a:rPr lang="en-GB" sz="3200" dirty="0" smtClean="0"/>
              <a:t> 18.4</a:t>
            </a:r>
          </a:p>
          <a:p>
            <a:pPr marL="342900" indent="-342900">
              <a:buAutoNum type="alphaLcPeriod"/>
            </a:pPr>
            <a:r>
              <a:rPr lang="en-GB" sz="3200" dirty="0" smtClean="0"/>
              <a:t> 7.97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27026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4570" y="620688"/>
            <a:ext cx="8229600" cy="1143000"/>
          </a:xfrm>
        </p:spPr>
        <p:txBody>
          <a:bodyPr/>
          <a:lstStyle/>
          <a:p>
            <a:pPr algn="l"/>
            <a:r>
              <a:rPr lang="en-GB" sz="3200" dirty="0" smtClean="0"/>
              <a:t>Some people find calculation triangles, like those used in Science, useful to know whether to multiply or divide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931029" y="2031038"/>
                <a:ext cx="2257606" cy="66556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solidFill>
                            <a:srgbClr val="000000"/>
                          </a:solidFill>
                          <a:latin typeface="Cambria Math"/>
                        </a:rPr>
                        <m:t>cos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b="0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θ</m:t>
                      </m:r>
                      <m:r>
                        <a:rPr lang="en-GB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𝑎𝑑𝑗𝑎𝑐𝑒𝑛𝑡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h𝑦𝑝𝑜𝑡𝑒𝑛𝑢𝑠𝑒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1029" y="2031038"/>
                <a:ext cx="2257606" cy="66556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Arrow 3"/>
          <p:cNvSpPr/>
          <p:nvPr/>
        </p:nvSpPr>
        <p:spPr>
          <a:xfrm>
            <a:off x="4499992" y="2195121"/>
            <a:ext cx="720080" cy="32816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15616" y="3170915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smtClean="0">
                <a:solidFill>
                  <a:srgbClr val="000000"/>
                </a:solidFill>
              </a:rPr>
              <a:t>Finding the adjacent</a:t>
            </a:r>
            <a:endParaRPr lang="en-GB" u="sng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60032" y="318518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smtClean="0">
                <a:solidFill>
                  <a:srgbClr val="000000"/>
                </a:solidFill>
              </a:rPr>
              <a:t>Finding the hypotenuse</a:t>
            </a:r>
            <a:endParaRPr lang="en-GB" u="sng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950" y="1678021"/>
            <a:ext cx="15144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597" y="3579881"/>
            <a:ext cx="1689906" cy="3068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642320"/>
            <a:ext cx="1584176" cy="3053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390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idx="1"/>
          </p:nvPr>
        </p:nvSpPr>
        <p:spPr bwMode="auto">
          <a:xfrm>
            <a:off x="448640" y="163660"/>
            <a:ext cx="8208912" cy="377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indent="0" algn="l">
              <a:buNone/>
            </a:pPr>
            <a:r>
              <a:rPr lang="en-GB" sz="2400" kern="0" dirty="0" smtClean="0"/>
              <a:t>In your book…</a:t>
            </a:r>
          </a:p>
          <a:p>
            <a:pPr marL="0" indent="0" algn="l">
              <a:buNone/>
            </a:pPr>
            <a:endParaRPr lang="en-GB" sz="2400" dirty="0"/>
          </a:p>
          <a:p>
            <a:pPr marL="0" indent="0" algn="l">
              <a:buNone/>
            </a:pPr>
            <a:r>
              <a:rPr lang="en-GB" sz="2400" kern="0" dirty="0" smtClean="0"/>
              <a:t>Copy the questions and calculate the missing lengths to 2 decimal places. </a:t>
            </a:r>
          </a:p>
          <a:p>
            <a:pPr marL="0" indent="0" algn="l">
              <a:buNone/>
            </a:pPr>
            <a:r>
              <a:rPr lang="en-GB" kern="0" dirty="0" smtClean="0"/>
              <a:t/>
            </a:r>
            <a:br>
              <a:rPr lang="en-GB" kern="0" dirty="0" smtClean="0"/>
            </a:br>
            <a:endParaRPr lang="en-GB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372199" y="2144081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553096" y="2388175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3096" y="2388175"/>
                <a:ext cx="300082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54481" y="2790412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481" y="2790412"/>
                <a:ext cx="300082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097255" y="2633789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7255" y="2633789"/>
                <a:ext cx="300082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051720" y="5459698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5459698"/>
                <a:ext cx="300082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899377" y="5090366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377" y="5090366"/>
                <a:ext cx="300082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16" y="4539508"/>
            <a:ext cx="1788592" cy="1918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 rot="20949452">
                <a:off x="1490040" y="5096725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949452">
                <a:off x="1490040" y="5096725"/>
                <a:ext cx="382669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771153"/>
            <a:ext cx="1838325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30833" y="227089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d) </a:t>
            </a:r>
            <a:endParaRPr lang="en-GB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633789"/>
            <a:ext cx="33718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5964" y="2362220"/>
            <a:ext cx="2009238" cy="188908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30046" y="3122096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0046" y="3122096"/>
                <a:ext cx="382669" cy="369332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701895" y="2455560"/>
            <a:ext cx="2022825" cy="23621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 rot="20107170">
                <a:off x="4072771" y="3806073"/>
                <a:ext cx="36189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07170">
                <a:off x="4072771" y="3806073"/>
                <a:ext cx="361894" cy="369332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 rot="20107170">
            <a:off x="2880377" y="2763486"/>
            <a:ext cx="40549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/>
            <a:r>
              <a:rPr lang="en-GB" dirty="0" smtClean="0">
                <a:solidFill>
                  <a:srgbClr val="000000"/>
                </a:solidFill>
              </a:rPr>
              <a:t>  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31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>
              <a:spcBef>
                <a:spcPct val="20000"/>
              </a:spcBef>
            </a:pPr>
            <a:r>
              <a:rPr lang="en-GB" sz="2400" dirty="0" smtClean="0">
                <a:solidFill>
                  <a:srgbClr val="000000"/>
                </a:solidFill>
                <a:ea typeface="+mn-ea"/>
              </a:rPr>
              <a:t>Mark your work..</a:t>
            </a:r>
            <a:r>
              <a:rPr lang="en-GB" sz="2400" dirty="0">
                <a:solidFill>
                  <a:srgbClr val="000000"/>
                </a:solidFill>
                <a:ea typeface="+mn-ea"/>
              </a:rPr>
              <a:t/>
            </a:r>
            <a:br>
              <a:rPr lang="en-GB" sz="2400" dirty="0">
                <a:solidFill>
                  <a:srgbClr val="000000"/>
                </a:solidFill>
                <a:ea typeface="+mn-ea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a) </a:t>
            </a:r>
            <a:r>
              <a:rPr lang="en-GB" dirty="0" smtClean="0"/>
              <a:t>6.68m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b) 13.46m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c) 7.43m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d</a:t>
            </a:r>
            <a:r>
              <a:rPr lang="en-GB" dirty="0" smtClean="0"/>
              <a:t>) 124.46cm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766517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On your whiteboards: </a:t>
                </a:r>
                <a:br>
                  <a:rPr lang="en-GB" dirty="0" smtClean="0"/>
                </a:br>
                <a:r>
                  <a:rPr lang="en-GB" dirty="0" smtClean="0"/>
                  <a:t>What is the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1" dirty="0" smtClean="0">
                        <a:latin typeface="Cambria Math"/>
                      </a:rPr>
                      <m:t>cos</m:t>
                    </m:r>
                    <m:r>
                      <a:rPr lang="en-GB" i="1" dirty="0" smtClean="0">
                        <a:latin typeface="Cambria Math"/>
                      </a:rPr>
                      <m:t>⁡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?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23936" b="-37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8229600" cy="364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54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On your whiteboards: </a:t>
                </a:r>
                <a:br>
                  <a:rPr lang="en-GB" dirty="0" smtClean="0"/>
                </a:br>
                <a:r>
                  <a:rPr lang="en-GB" dirty="0" smtClean="0"/>
                  <a:t>What is the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1" dirty="0" smtClean="0">
                        <a:latin typeface="Cambria Math"/>
                      </a:rPr>
                      <m:t>cos</m:t>
                    </m:r>
                    <m:r>
                      <a:rPr lang="en-GB" i="1" dirty="0" smtClean="0">
                        <a:latin typeface="Cambria Math"/>
                      </a:rPr>
                      <m:t>⁡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?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23936" b="-37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7" y="2072481"/>
            <a:ext cx="660082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4745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On your whiteboards: </a:t>
                </a:r>
                <a:br>
                  <a:rPr lang="en-GB" dirty="0" smtClean="0"/>
                </a:br>
                <a:r>
                  <a:rPr lang="en-GB" dirty="0" smtClean="0"/>
                  <a:t>What is the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1" dirty="0" smtClean="0">
                        <a:latin typeface="Cambria Math"/>
                      </a:rPr>
                      <m:t>cos</m:t>
                    </m:r>
                    <m:r>
                      <a:rPr lang="en-GB" i="1" dirty="0" smtClean="0">
                        <a:latin typeface="Cambria Math"/>
                      </a:rPr>
                      <m:t>⁡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?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23936" b="-37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82006"/>
            <a:ext cx="640080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84918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On your whiteboards: </a:t>
                </a:r>
                <a:br>
                  <a:rPr lang="en-GB" dirty="0" smtClean="0"/>
                </a:br>
                <a:r>
                  <a:rPr lang="en-GB" dirty="0" smtClean="0"/>
                  <a:t>What is the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1" dirty="0" smtClean="0">
                        <a:latin typeface="Cambria Math"/>
                      </a:rPr>
                      <m:t>cos</m:t>
                    </m:r>
                    <m:r>
                      <a:rPr lang="en-GB" i="1" dirty="0" smtClean="0">
                        <a:latin typeface="Cambria Math"/>
                      </a:rPr>
                      <m:t>⁡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?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23936" b="-37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7" y="2072481"/>
            <a:ext cx="660082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39952" y="2935771"/>
            <a:ext cx="64807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10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294731" y="4869160"/>
                <a:ext cx="648072" cy="64286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latin typeface="Cambria Math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dirty="0" smtClean="0"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4731" y="4869160"/>
                <a:ext cx="648072" cy="642868"/>
              </a:xfrm>
              <a:prstGeom prst="rect">
                <a:avLst/>
              </a:prstGeom>
              <a:blipFill rotWithShape="1">
                <a:blip r:embed="rId4"/>
                <a:stretch>
                  <a:fillRect r="-254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8172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On your whiteboards: </a:t>
                </a:r>
                <a:br>
                  <a:rPr lang="en-GB" dirty="0" smtClean="0"/>
                </a:br>
                <a:r>
                  <a:rPr lang="en-GB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?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23936" b="-37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7" y="2072481"/>
            <a:ext cx="660082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39952" y="2935771"/>
            <a:ext cx="64807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0000"/>
                </a:solidFill>
              </a:rPr>
              <a:t>10</a:t>
            </a:r>
            <a:endParaRPr lang="en-GB" sz="32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294731" y="4869160"/>
                <a:ext cx="648072" cy="64286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320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4731" y="4869160"/>
                <a:ext cx="648072" cy="642868"/>
              </a:xfrm>
              <a:prstGeom prst="rect">
                <a:avLst/>
              </a:prstGeom>
              <a:blipFill rotWithShape="1">
                <a:blip r:embed="rId4"/>
                <a:stretch>
                  <a:fillRect r="-254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581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ratio of </a:t>
            </a:r>
            <a:r>
              <a:rPr lang="en-GB" dirty="0" smtClean="0"/>
              <a:t>the adjacent side to the hypotenuse </a:t>
            </a:r>
            <a:r>
              <a:rPr lang="en-GB" dirty="0"/>
              <a:t>in any right-angled with an angle of </a:t>
            </a:r>
            <a:r>
              <a:rPr lang="en-GB" dirty="0" smtClean="0"/>
              <a:t>60 </a:t>
            </a:r>
            <a:r>
              <a:rPr lang="en-GB" dirty="0"/>
              <a:t>degrees </a:t>
            </a:r>
            <a:r>
              <a:rPr lang="en-GB" dirty="0" smtClean="0"/>
              <a:t>is 1:2</a:t>
            </a:r>
            <a:endParaRPr lang="en-GB" dirty="0"/>
          </a:p>
        </p:txBody>
      </p:sp>
      <p:sp>
        <p:nvSpPr>
          <p:cNvPr id="4" name="Right Triangle 3"/>
          <p:cNvSpPr/>
          <p:nvPr/>
        </p:nvSpPr>
        <p:spPr>
          <a:xfrm>
            <a:off x="899592" y="3789040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9592" y="55766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6876" y="3943578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60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76" y="3943578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 rot="1603615">
            <a:off x="2057584" y="4248767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h</a:t>
            </a:r>
            <a:r>
              <a:rPr lang="en-GB" dirty="0" smtClean="0">
                <a:solidFill>
                  <a:srgbClr val="000000"/>
                </a:solidFill>
              </a:rPr>
              <a:t>ypotenuse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-70252" y="4481374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adjacent 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35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𝑎𝑑𝑗𝑎𝑐𝑒𝑛𝑡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h𝑦𝑝𝑜𝑡𝑒𝑛𝑢𝑠𝑒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 </m:t>
                          </m:r>
                        </m:den>
                      </m:f>
                      <m:r>
                        <a:rPr lang="en-GB" b="0" i="0" smtClean="0">
                          <a:latin typeface="Cambria Math"/>
                        </a:rPr>
                        <m:t>=0.5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r>
                  <a:rPr lang="en-GB" sz="2800" dirty="0" smtClean="0"/>
                  <a:t>in </a:t>
                </a:r>
                <a:r>
                  <a:rPr lang="en-GB" sz="2800" dirty="0"/>
                  <a:t>any right-angled triangle with a </a:t>
                </a:r>
                <a:r>
                  <a:rPr lang="en-GB" sz="2800" dirty="0" smtClean="0"/>
                  <a:t>60 </a:t>
                </a:r>
                <a:r>
                  <a:rPr lang="en-GB" sz="2800" dirty="0"/>
                  <a:t>degrees angle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332656"/>
                <a:ext cx="8424936" cy="6110139"/>
              </a:xfrm>
              <a:blipFill rotWithShape="1">
                <a:blip r:embed="rId3"/>
                <a:stretch>
                  <a:fillRect l="-15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Triangle 3"/>
          <p:cNvSpPr/>
          <p:nvPr/>
        </p:nvSpPr>
        <p:spPr>
          <a:xfrm>
            <a:off x="899592" y="3789040"/>
            <a:ext cx="4320480" cy="2107131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9592" y="55766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44073" y="3894566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60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073" y="3894566"/>
                <a:ext cx="59182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 rot="17721224">
            <a:off x="6461646" y="4446773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h</a:t>
            </a:r>
            <a:r>
              <a:rPr lang="en-GB" dirty="0" smtClean="0">
                <a:solidFill>
                  <a:srgbClr val="000000"/>
                </a:solidFill>
              </a:rPr>
              <a:t>ypotenuse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-70252" y="4481374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adjacent 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73783" y="3913954"/>
            <a:ext cx="3068959" cy="1504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019468" y="3172326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60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9468" y="3172326"/>
                <a:ext cx="591829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 rot="1656972">
            <a:off x="2197762" y="4322948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h</a:t>
            </a:r>
            <a:r>
              <a:rPr lang="en-GB" dirty="0" smtClean="0">
                <a:solidFill>
                  <a:srgbClr val="000000"/>
                </a:solidFill>
              </a:rPr>
              <a:t>ypotenuse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56176" y="2708920"/>
            <a:ext cx="144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adjacent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156176" y="3134079"/>
            <a:ext cx="180700" cy="222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63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 smtClean="0"/>
                  <a:t>On your whiteboards: </a:t>
                </a:r>
                <a:br>
                  <a:rPr lang="en-GB" dirty="0" smtClean="0"/>
                </a:br>
                <a:r>
                  <a:rPr lang="en-GB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b="0" i="0" dirty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GB" b="0" i="0" dirty="0" smtClean="0">
                        <a:latin typeface="Cambria Math"/>
                      </a:rPr>
                      <m:t>cos</m:t>
                    </m:r>
                    <m:r>
                      <a:rPr lang="en-GB" b="0" i="0" dirty="0" smtClean="0">
                        <a:latin typeface="Cambria Math"/>
                      </a:rPr>
                      <m:t> </m:t>
                    </m:r>
                    <m:r>
                      <a:rPr lang="en-GB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?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23936" b="-37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7" y="2072481"/>
            <a:ext cx="660082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39952" y="2935771"/>
            <a:ext cx="64807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0000"/>
                </a:solidFill>
              </a:rPr>
              <a:t>11</a:t>
            </a:r>
            <a:endParaRPr lang="en-GB" sz="32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94731" y="4869160"/>
            <a:ext cx="64807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92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491880" y="274638"/>
                <a:ext cx="5194920" cy="1143000"/>
              </a:xfrm>
            </p:spPr>
            <p:txBody>
              <a:bodyPr/>
              <a:lstStyle/>
              <a:p>
                <a:r>
                  <a:rPr lang="en-GB" sz="3600" dirty="0" smtClean="0"/>
                  <a:t>On your whiteboards: </a:t>
                </a:r>
                <a:br>
                  <a:rPr lang="en-GB" sz="3600" dirty="0" smtClean="0"/>
                </a:br>
                <a:r>
                  <a:rPr lang="en-GB" sz="3600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3600" dirty="0" smtClean="0"/>
                  <a:t>?</a:t>
                </a:r>
                <a:endParaRPr lang="en-GB" sz="36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491880" y="274638"/>
                <a:ext cx="5194920" cy="1143000"/>
              </a:xfrm>
              <a:blipFill rotWithShape="1">
                <a:blip r:embed="rId2"/>
                <a:stretch>
                  <a:fillRect l="-235" t="-10106" b="-21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88840"/>
            <a:ext cx="660082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20072" y="2813771"/>
            <a:ext cx="64807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0000"/>
                </a:solidFill>
              </a:rPr>
              <a:t>11</a:t>
            </a:r>
            <a:endParaRPr lang="en-GB" sz="3200" dirty="0">
              <a:solidFill>
                <a:srgbClr val="0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33" y="218383"/>
            <a:ext cx="2817126" cy="577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64088" y="4725144"/>
            <a:ext cx="64807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32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79512" y="4297632"/>
            <a:ext cx="2522795" cy="431479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45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595484" y="2780928"/>
                <a:ext cx="53155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rgbClr val="000000"/>
                    </a:solidFill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rgbClr val="000000"/>
                        </a:solidFill>
                        <a:latin typeface="Cambria Math"/>
                      </a:rPr>
                      <m:t>𝒙</m:t>
                    </m:r>
                  </m:oMath>
                </a14:m>
                <a:r>
                  <a:rPr lang="en-GB" sz="2400" dirty="0">
                    <a:solidFill>
                      <a:srgbClr val="000000"/>
                    </a:solidFill>
                  </a:rPr>
                  <a:t>?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5484" y="2780928"/>
                <a:ext cx="5315569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253269" y="2213777"/>
                <a:ext cx="439822" cy="4019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solidFill>
                            <a:srgbClr val="000000"/>
                          </a:solidFill>
                          <a:latin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i="1" dirty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3269" y="2213777"/>
                <a:ext cx="439822" cy="401970"/>
              </a:xfrm>
              <a:prstGeom prst="rect">
                <a:avLst/>
              </a:prstGeom>
              <a:blipFill rotWithShape="1">
                <a:blip r:embed="rId4"/>
                <a:stretch>
                  <a:fillRect r="-31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88" y="222739"/>
            <a:ext cx="3030160" cy="5443236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628646" y="3397305"/>
            <a:ext cx="531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Press shift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1560" y="2046206"/>
            <a:ext cx="432048" cy="46261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35638" y="3866988"/>
            <a:ext cx="531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Press cos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87725" y="3143626"/>
            <a:ext cx="432048" cy="46261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621655" y="4328652"/>
                <a:ext cx="53155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solidFill>
                      <a:srgbClr val="000000"/>
                    </a:solidFill>
                  </a:rPr>
                  <a:t>Enter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5</m:t>
                    </m:r>
                    <m:r>
                      <a:rPr lang="en-GB" sz="240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÷</m:t>
                    </m:r>
                    <m:r>
                      <a:rPr lang="en-GB" sz="24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11</m:t>
                    </m:r>
                  </m:oMath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1655" y="4328652"/>
                <a:ext cx="5315569" cy="461665"/>
              </a:xfrm>
              <a:prstGeom prst="rect">
                <a:avLst/>
              </a:prstGeom>
              <a:blipFill rotWithShape="1">
                <a:blip r:embed="rId6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669675" y="4790317"/>
            <a:ext cx="531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Close the bracket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69675" y="5173549"/>
            <a:ext cx="531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Press =</a:t>
            </a:r>
            <a:endParaRPr lang="en-GB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689000" y="5966687"/>
                <a:ext cx="53155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=62.96 (2</m:t>
                      </m:r>
                      <m:r>
                        <a:rPr lang="en-GB" sz="2400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𝑑𝑝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9000" y="5966687"/>
                <a:ext cx="5315569" cy="461665"/>
              </a:xfrm>
              <a:prstGeom prst="rect">
                <a:avLst/>
              </a:prstGeom>
              <a:blipFill rotWithShape="1">
                <a:blip r:embed="rId7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979" y="336886"/>
            <a:ext cx="4504577" cy="2444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 rot="20050875">
            <a:off x="5832891" y="890923"/>
            <a:ext cx="64807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 11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03423" y="2213777"/>
            <a:ext cx="64807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811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 animBg="1"/>
      <p:bldP spid="11" grpId="0"/>
      <p:bldP spid="12" grpId="0" animBg="1"/>
      <p:bldP spid="13" grpId="0"/>
      <p:bldP spid="14" grpId="0"/>
      <p:bldP spid="15" grpId="0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1124744"/>
                <a:ext cx="8229600" cy="11430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𝑐𝑜𝑠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GB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/>
                  <a:t>is the inverse of the cosine function and enables us to work out the opposite angle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1124744"/>
                <a:ext cx="8229600" cy="1143000"/>
              </a:xfrm>
              <a:blipFill rotWithShape="1">
                <a:blip r:embed="rId2"/>
                <a:stretch>
                  <a:fillRect l="-815" t="-53476" r="-2593" b="-673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456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44" y="294661"/>
            <a:ext cx="4114800" cy="1143000"/>
          </a:xfrm>
        </p:spPr>
        <p:txBody>
          <a:bodyPr/>
          <a:lstStyle/>
          <a:p>
            <a:r>
              <a:rPr lang="en-GB" sz="2800" dirty="0" smtClean="0"/>
              <a:t>Worked Example</a:t>
            </a:r>
            <a:endParaRPr lang="en-GB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85807" y="339512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Your Turn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sp>
        <p:nvSpPr>
          <p:cNvPr id="7" name="Right Triangle 6"/>
          <p:cNvSpPr/>
          <p:nvPr/>
        </p:nvSpPr>
        <p:spPr>
          <a:xfrm rot="7421198">
            <a:off x="647567" y="1899201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8247038">
            <a:off x="1331641" y="1533864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883394" y="1911103"/>
                <a:ext cx="379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394" y="1911103"/>
                <a:ext cx="379206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201353" y="2614013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9 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353" y="2614013"/>
                <a:ext cx="73206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760128" y="1482512"/>
                <a:ext cx="732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4 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128" y="1482512"/>
                <a:ext cx="73206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6075" y="3380930"/>
                <a:ext cx="1220783" cy="611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GB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9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075" y="3380930"/>
                <a:ext cx="1220783" cy="61170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8618" y="4077072"/>
                <a:ext cx="1703480" cy="6176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9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18" y="4077072"/>
                <a:ext cx="1703480" cy="61760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33214" y="5013176"/>
                <a:ext cx="17493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=63.6 (1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𝑑𝑝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214" y="5013176"/>
                <a:ext cx="1749389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ight Triangle 16"/>
          <p:cNvSpPr/>
          <p:nvPr/>
        </p:nvSpPr>
        <p:spPr>
          <a:xfrm rot="19531328">
            <a:off x="5873319" y="1050531"/>
            <a:ext cx="1656181" cy="1233295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 rot="19573311">
            <a:off x="6258617" y="2271670"/>
            <a:ext cx="288032" cy="319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082821" y="1658445"/>
                <a:ext cx="379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2821" y="1658445"/>
                <a:ext cx="379206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215992">
                <a:off x="6202308" y="1262469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14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5992">
                <a:off x="6202308" y="1262469"/>
                <a:ext cx="860300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011619" y="2244681"/>
                <a:ext cx="860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11 </m:t>
                      </m:r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1619" y="2244681"/>
                <a:ext cx="860300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4396687" y="690076"/>
            <a:ext cx="144016" cy="6061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331640" y="154846"/>
            <a:ext cx="697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TITLE: </a:t>
            </a:r>
            <a:r>
              <a:rPr lang="en-GB" u="sng" dirty="0">
                <a:solidFill>
                  <a:srgbClr val="000000"/>
                </a:solidFill>
              </a:rPr>
              <a:t>Using </a:t>
            </a:r>
            <a:r>
              <a:rPr lang="en-GB" u="sng" dirty="0" smtClean="0">
                <a:solidFill>
                  <a:srgbClr val="000000"/>
                </a:solidFill>
              </a:rPr>
              <a:t>inverse cosine to </a:t>
            </a:r>
            <a:r>
              <a:rPr lang="en-GB" u="sng" dirty="0">
                <a:solidFill>
                  <a:srgbClr val="000000"/>
                </a:solidFill>
              </a:rPr>
              <a:t>find </a:t>
            </a:r>
            <a:r>
              <a:rPr lang="en-GB" u="sng" dirty="0" smtClean="0">
                <a:solidFill>
                  <a:srgbClr val="000000"/>
                </a:solidFill>
              </a:rPr>
              <a:t>the adjacent angle</a:t>
            </a:r>
            <a:endParaRPr lang="en-GB" u="sng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93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idx="1"/>
          </p:nvPr>
        </p:nvSpPr>
        <p:spPr bwMode="auto">
          <a:xfrm>
            <a:off x="448640" y="163660"/>
            <a:ext cx="8208912" cy="377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indent="0" algn="l">
              <a:buNone/>
            </a:pPr>
            <a:r>
              <a:rPr lang="en-GB" sz="2400" kern="0" dirty="0" smtClean="0"/>
              <a:t>In your book…</a:t>
            </a:r>
          </a:p>
          <a:p>
            <a:pPr marL="0" indent="0" algn="l">
              <a:buNone/>
            </a:pPr>
            <a:endParaRPr lang="en-GB" sz="2400" dirty="0"/>
          </a:p>
          <a:p>
            <a:pPr marL="0" indent="0" algn="l">
              <a:buNone/>
            </a:pPr>
            <a:r>
              <a:rPr lang="en-GB" sz="2400" kern="0" dirty="0" smtClean="0"/>
              <a:t>Copy the questions and calculate the missing lengths to 2 decimal places. </a:t>
            </a:r>
          </a:p>
          <a:p>
            <a:pPr marL="0" indent="0" algn="l">
              <a:buNone/>
            </a:pPr>
            <a:r>
              <a:rPr lang="en-GB" kern="0" dirty="0" smtClean="0"/>
              <a:t/>
            </a:r>
            <a:br>
              <a:rPr lang="en-GB" kern="0" dirty="0" smtClean="0"/>
            </a:br>
            <a:endParaRPr lang="en-GB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931" y="2028685"/>
                <a:ext cx="323085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372199" y="2144081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GB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553096" y="2388175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3096" y="2388175"/>
                <a:ext cx="300082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54481" y="2790412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481" y="2790412"/>
                <a:ext cx="300082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097255" y="2633789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7255" y="2633789"/>
                <a:ext cx="300082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051720" y="5459698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5459698"/>
                <a:ext cx="300082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899377" y="5090366"/>
                <a:ext cx="3000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377" y="5090366"/>
                <a:ext cx="300082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531373" y="2267044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1373" y="2267044"/>
                <a:ext cx="382669" cy="369332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 rot="21335004">
                <a:off x="1018175" y="4613979"/>
                <a:ext cx="3826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35004">
                <a:off x="1018175" y="4613979"/>
                <a:ext cx="382669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62428" y="2173783"/>
            <a:ext cx="1293865" cy="20198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31373" y="4370558"/>
            <a:ext cx="1967586" cy="19240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92931" y="2068117"/>
            <a:ext cx="2383614" cy="164094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808634" y="2095983"/>
                <a:ext cx="36189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8634" y="2095983"/>
                <a:ext cx="361894" cy="369332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49861" y="4065200"/>
            <a:ext cx="2401242" cy="229240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4854846" y="4230461"/>
                <a:ext cx="38914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4846" y="4230461"/>
                <a:ext cx="389144" cy="369332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446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Mark your work…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R"/>
            </a:pPr>
            <a:r>
              <a:rPr lang="en-GB" dirty="0" smtClean="0"/>
              <a:t>75.52</a:t>
            </a:r>
          </a:p>
          <a:p>
            <a:pPr marL="514350" indent="-514350">
              <a:buAutoNum type="alphaLcParenR"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b) 33.12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c) 23.77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d) 14.48 </a:t>
            </a:r>
          </a:p>
          <a:p>
            <a:pPr marL="514350" indent="-514350">
              <a:buAutoNum type="alphaLcParenR"/>
            </a:pPr>
            <a:endParaRPr lang="en-GB" dirty="0"/>
          </a:p>
          <a:p>
            <a:pPr marL="514350" indent="-514350">
              <a:buAutoNum type="alphaLcParenR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5801280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 PPT</Template>
  <TotalTime>547</TotalTime>
  <Words>894</Words>
  <Application>Microsoft Office PowerPoint</Application>
  <PresentationFormat>On-screen Show (4:3)</PresentationFormat>
  <Paragraphs>310</Paragraphs>
  <Slides>34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34</vt:i4>
      </vt:variant>
    </vt:vector>
  </HeadingPairs>
  <TitlesOfParts>
    <vt:vector size="49" baseType="lpstr">
      <vt:lpstr>Arial</vt:lpstr>
      <vt:lpstr>Calibri</vt:lpstr>
      <vt:lpstr>Cambria Math</vt:lpstr>
      <vt:lpstr>Comic Sans MS</vt:lpstr>
      <vt:lpstr>Archway PPT</vt:lpstr>
      <vt:lpstr>1_ArchwayMaster</vt:lpstr>
      <vt:lpstr>2_ArchwayMaster</vt:lpstr>
      <vt:lpstr>3_ArchwayMaster</vt:lpstr>
      <vt:lpstr>1_Archway PPT</vt:lpstr>
      <vt:lpstr>2_Archway PPT</vt:lpstr>
      <vt:lpstr>3_Archway PPT</vt:lpstr>
      <vt:lpstr>4_Archway PPT</vt:lpstr>
      <vt:lpstr>5_Archway PPT</vt:lpstr>
      <vt:lpstr>1_Archway</vt:lpstr>
      <vt:lpstr>2_Archway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Geogebra Demo  </vt:lpstr>
      <vt:lpstr>PowerPoint Presentation</vt:lpstr>
      <vt:lpstr>PowerPoint Presentation</vt:lpstr>
      <vt:lpstr>PowerPoint Presentation</vt:lpstr>
      <vt:lpstr>PowerPoint Presentation</vt:lpstr>
      <vt:lpstr>In your book…  Title: The COSINE Ratio   </vt:lpstr>
      <vt:lpstr>PowerPoint Presentation</vt:lpstr>
      <vt:lpstr>Mark your table… </vt:lpstr>
      <vt:lpstr>Worked Example</vt:lpstr>
      <vt:lpstr>PowerPoint Presentation</vt:lpstr>
      <vt:lpstr>PowerPoint Presentation</vt:lpstr>
      <vt:lpstr>Some people find calculation triangles, like those used in Science, useful to know whether to multiply or divide </vt:lpstr>
      <vt:lpstr>PowerPoint Presentation</vt:lpstr>
      <vt:lpstr>Mark your work.. </vt:lpstr>
      <vt:lpstr>On your whiteboards:  What is the value of cos⁡x?</vt:lpstr>
      <vt:lpstr>On your whiteboards:  What is the value of cos⁡x?</vt:lpstr>
      <vt:lpstr>On your whiteboards:  What is the value of cos⁡x?</vt:lpstr>
      <vt:lpstr>On your whiteboards:  What is the value of cos⁡x?</vt:lpstr>
      <vt:lpstr>On your whiteboards:  What is the value of x?</vt:lpstr>
      <vt:lpstr>PowerPoint Presentation</vt:lpstr>
      <vt:lpstr>PowerPoint Presentation</vt:lpstr>
      <vt:lpstr>On your whiteboards:  What is the value of  cos x?</vt:lpstr>
      <vt:lpstr>On your whiteboards:  What is the value of x?</vt:lpstr>
      <vt:lpstr>PowerPoint Presentation</vt:lpstr>
      <vt:lpstr>〖cos〗^(-1)  is the inverse of the cosine function and enables us to work out the opposite angle</vt:lpstr>
      <vt:lpstr>Worked Example</vt:lpstr>
      <vt:lpstr>PowerPoint Presentation</vt:lpstr>
      <vt:lpstr>Mark your work…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38</cp:revision>
  <dcterms:created xsi:type="dcterms:W3CDTF">2018-08-23T11:49:38Z</dcterms:created>
  <dcterms:modified xsi:type="dcterms:W3CDTF">2018-09-06T12:32:31Z</dcterms:modified>
</cp:coreProperties>
</file>