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</p:sldMasterIdLst>
  <p:notesMasterIdLst>
    <p:notesMasterId r:id="rId37"/>
  </p:notesMasterIdLst>
  <p:sldIdLst>
    <p:sldId id="256" r:id="rId17"/>
    <p:sldId id="260" r:id="rId18"/>
    <p:sldId id="259" r:id="rId19"/>
    <p:sldId id="258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9" r:id="rId28"/>
    <p:sldId id="268" r:id="rId29"/>
    <p:sldId id="270" r:id="rId30"/>
    <p:sldId id="272" r:id="rId31"/>
    <p:sldId id="271" r:id="rId32"/>
    <p:sldId id="273" r:id="rId33"/>
    <p:sldId id="274" r:id="rId34"/>
    <p:sldId id="275" r:id="rId35"/>
    <p:sldId id="27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87" autoAdjust="0"/>
    <p:restoredTop sz="94660"/>
  </p:normalViewPr>
  <p:slideViewPr>
    <p:cSldViewPr>
      <p:cViewPr varScale="1">
        <p:scale>
          <a:sx n="110" d="100"/>
          <a:sy n="110" d="100"/>
        </p:scale>
        <p:origin x="6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viewProps" Target="viewProps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C9197-1781-47BC-AB60-BAADE812DFEE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F2E0F-3EAD-41B0-8554-3FA04C49B7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04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F2E0F-3EAD-41B0-8554-3FA04C49B74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02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off</a:t>
            </a:r>
            <a:r>
              <a:rPr lang="en-GB" baseline="0" dirty="0" smtClean="0"/>
              <a:t> for students to refer to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F2E0F-3EAD-41B0-8554-3FA04C49B74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365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Question 4 – students may need prompting</a:t>
            </a:r>
            <a:r>
              <a:rPr lang="en-GB" baseline="0" dirty="0" smtClean="0"/>
              <a:t> to calculate unmarked angle or use Pythagoras to work out missing length. Do not introduce cosine yet,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F2E0F-3EAD-41B0-8554-3FA04C49B74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386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x = 51.8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r>
              <a:rPr lang="en-GB" baseline="0" dirty="0" smtClean="0"/>
              <a:t> a, b, c– standard questions </a:t>
            </a:r>
          </a:p>
          <a:p>
            <a:r>
              <a:rPr lang="en-GB" baseline="0" dirty="0" smtClean="0"/>
              <a:t>Question d – non-standard. </a:t>
            </a:r>
          </a:p>
          <a:p>
            <a:r>
              <a:rPr lang="en-GB" baseline="0" dirty="0" smtClean="0"/>
              <a:t>Question e – non – standard. Some students may need encouraging to draw a relevant right-angled triangle first. </a:t>
            </a:r>
          </a:p>
          <a:p>
            <a:r>
              <a:rPr lang="en-GB" baseline="0" dirty="0" smtClean="0"/>
              <a:t>Question f – non – standard. As above. 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</a:t>
            </a:r>
            <a:r>
              <a:rPr lang="en-GB" baseline="0" dirty="0" smtClean="0"/>
              <a:t> needed..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089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</a:p>
          <a:p>
            <a:r>
              <a:rPr lang="en-GB" dirty="0" smtClean="0"/>
              <a:t>CMIT </a:t>
            </a:r>
          </a:p>
          <a:p>
            <a:r>
              <a:rPr lang="en-GB" smtClean="0"/>
              <a:t>Dan</a:t>
            </a:r>
            <a:r>
              <a:rPr lang="en-GB" baseline="0" smtClean="0"/>
              <a:t> Walker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2386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76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25209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7929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2813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58823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1322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3907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376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28745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4959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5266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158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8455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0888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7058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10432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25816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8144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28321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22349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0403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4608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4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5410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56080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65661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40885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97700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36536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9471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56003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71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8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2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1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00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40.png"/><Relationship Id="rId21" Type="http://schemas.openxmlformats.org/officeDocument/2006/relationships/image" Target="../media/image49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4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67.xml"/><Relationship Id="rId11" Type="http://schemas.openxmlformats.org/officeDocument/2006/relationships/image" Target="../media/image41.png"/><Relationship Id="rId15" Type="http://schemas.openxmlformats.org/officeDocument/2006/relationships/image" Target="../media/image45.png"/><Relationship Id="rId10" Type="http://schemas.openxmlformats.org/officeDocument/2006/relationships/image" Target="../media/image360.png"/><Relationship Id="rId19" Type="http://schemas.openxmlformats.org/officeDocument/2006/relationships/image" Target="../media/image46.png"/><Relationship Id="rId4" Type="http://schemas.openxmlformats.org/officeDocument/2006/relationships/image" Target="../media/image40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145" y="445380"/>
            <a:ext cx="5269607" cy="321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 smtClean="0">
                        <a:latin typeface="Cambria Math"/>
                      </a:rPr>
                      <m:t>sin</m:t>
                    </m:r>
                    <m:r>
                      <a:rPr lang="en-GB" sz="4000" i="1" dirty="0" smtClean="0">
                        <a:latin typeface="Cambria Math"/>
                      </a:rPr>
                      <m:t>⁡</m:t>
                    </m:r>
                    <m:r>
                      <a:rPr lang="en-GB" sz="4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 smtClean="0"/>
                  <a:t>? </a:t>
                </a:r>
                <a:endParaRPr lang="en-GB" sz="4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53681" y="4941168"/>
                <a:ext cx="4005135" cy="863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32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32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/>
                              </a:rPr>
                              <m:t>𝑜𝑝𝑝𝑜𝑠𝑖𝑡𝑒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/>
                              </a:rPr>
                              <m:t>h𝑦𝑝𝑜𝑡𝑒𝑛𝑢𝑠𝑒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32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681" y="4941168"/>
                <a:ext cx="4005135" cy="863826"/>
              </a:xfrm>
              <a:prstGeom prst="rect">
                <a:avLst/>
              </a:prstGeom>
              <a:blipFill rotWithShape="1">
                <a:blip r:embed="rId4"/>
                <a:stretch>
                  <a:fillRect b="-28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 rot="20594326">
            <a:off x="3538565" y="1872439"/>
            <a:ext cx="2466770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 rot="5400000">
            <a:off x="6153267" y="1545596"/>
            <a:ext cx="12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opposite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20127544">
            <a:off x="3334180" y="1018587"/>
            <a:ext cx="172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hypotenuse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35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56" y="103114"/>
            <a:ext cx="5763802" cy="3515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27784" y="2198288"/>
            <a:ext cx="288032" cy="22613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843808" y="2177216"/>
            <a:ext cx="144016" cy="22613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36712"/>
            <a:ext cx="3048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06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23900"/>
            <a:ext cx="455295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3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2382"/>
            <a:ext cx="5542012" cy="343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7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4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670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40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5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1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</a:rPr>
                        <m:t>=30°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because he </a:t>
            </a:r>
            <a:r>
              <a:rPr lang="en-GB" dirty="0"/>
              <a:t>ratio of </a:t>
            </a:r>
            <a:r>
              <a:rPr lang="en-GB" dirty="0" smtClean="0"/>
              <a:t>the opposite side to the hypotenuse </a:t>
            </a:r>
            <a:r>
              <a:rPr lang="en-GB" dirty="0"/>
              <a:t>in any right-angled with an angle of 30 degrees </a:t>
            </a:r>
            <a:r>
              <a:rPr lang="en-GB" dirty="0" smtClean="0"/>
              <a:t>is 1:2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03615">
            <a:off x="2057584" y="424876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hypotenuse 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opposite </a:t>
            </a:r>
          </a:p>
        </p:txBody>
      </p:sp>
    </p:spTree>
    <p:extLst>
      <p:ext uri="{BB962C8B-B14F-4D97-AF65-F5344CB8AC3E}">
        <p14:creationId xmlns:p14="http://schemas.microsoft.com/office/powerpoint/2010/main" val="1028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h𝑦𝑝𝑜𝑡𝑒𝑛𝑢𝑠𝑒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30 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7721224">
            <a:off x="6461646" y="4446773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hypotenuse 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opposite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3783" y="3913954"/>
            <a:ext cx="3068959" cy="15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35212" y="536708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212" y="5367085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 rot="1656972">
            <a:off x="2197762" y="4322948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hypotenuse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6176" y="2708920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opposite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56176" y="3134079"/>
            <a:ext cx="180700" cy="2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1828796">
            <a:off x="945838" y="5107597"/>
            <a:ext cx="3265160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16861070">
            <a:off x="5500079" y="4162442"/>
            <a:ext cx="2165497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2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40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66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3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23728" y="3717031"/>
                <a:ext cx="66247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A table of the sine ratios can tell us the approximate size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717031"/>
                <a:ext cx="6624736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2668" t="-7614" b="-18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91880" y="5229200"/>
                <a:ext cx="42023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 </m:t>
                      </m:r>
                      <m:r>
                        <a:rPr lang="en-GB" sz="2800" b="0" i="1" smtClean="0">
                          <a:latin typeface="Cambria Math"/>
                        </a:rPr>
                        <m:t>𝑖𝑠</m:t>
                      </m:r>
                      <m:r>
                        <a:rPr lang="en-GB" sz="2800" b="0" i="1" smtClean="0">
                          <a:latin typeface="Cambria Math"/>
                        </a:rPr>
                        <m:t> </m:t>
                      </m:r>
                      <m:r>
                        <a:rPr lang="en-GB" sz="2800" b="0" i="1" smtClean="0">
                          <a:latin typeface="Cambria Math"/>
                        </a:rPr>
                        <m:t>𝑏𝑒𝑡𝑤𝑒𝑒𝑛</m:t>
                      </m:r>
                      <m:r>
                        <a:rPr lang="en-GB" sz="2800" b="0" i="1" smtClean="0">
                          <a:latin typeface="Cambria Math"/>
                        </a:rPr>
                        <m:t> 14° </m:t>
                      </m:r>
                      <m:r>
                        <a:rPr lang="en-GB" sz="2800" b="0" i="1" smtClean="0">
                          <a:latin typeface="Cambria Math"/>
                        </a:rPr>
                        <m:t>𝑎𝑛𝑑</m:t>
                      </m:r>
                      <m:r>
                        <a:rPr lang="en-GB" sz="2800" b="0" i="1" smtClean="0">
                          <a:latin typeface="Cambria Math"/>
                        </a:rPr>
                        <m:t> 15°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229200"/>
                <a:ext cx="4202369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" y="78644"/>
            <a:ext cx="1724115" cy="586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4158" y="3285552"/>
            <a:ext cx="1586691" cy="431479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8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" y="78644"/>
            <a:ext cx="1724115" cy="586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773" y="476672"/>
            <a:ext cx="17240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798" y="476672"/>
            <a:ext cx="1639130" cy="625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928" y="476672"/>
            <a:ext cx="1762125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727" y="77700"/>
            <a:ext cx="1788129" cy="42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520" y="67273"/>
            <a:ext cx="1788129" cy="42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928" y="56835"/>
            <a:ext cx="1788129" cy="42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6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79712" y="252637"/>
            <a:ext cx="5969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Find the approximate size of the angles using the table of sine ratios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15430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08702" y="1487518"/>
            <a:ext cx="429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293" y="4005064"/>
            <a:ext cx="153352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81292" y="3820398"/>
            <a:ext cx="429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2. </a:t>
            </a:r>
            <a:endParaRPr lang="en-GB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38" y="1435551"/>
            <a:ext cx="2311226" cy="212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826965" y="1487518"/>
            <a:ext cx="429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55974"/>
            <a:ext cx="1944216" cy="192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041653" y="3971309"/>
            <a:ext cx="429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4. </a:t>
            </a:r>
            <a:endParaRPr lang="en-GB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0" y="116632"/>
            <a:ext cx="1507675" cy="512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347370"/>
            <a:ext cx="1594628" cy="44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2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27051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100392" y="1203114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2160" y="90872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07504" y="188640"/>
            <a:ext cx="5315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 calculator can be used to help us work out the missing angle more precisely. 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2" y="1631479"/>
            <a:ext cx="2664296" cy="478601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28646" y="3397305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shift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3165526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635638" y="3866988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sin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02486" y="4149080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635638" y="4328652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Enter 0.25 or ¼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9675" y="4790317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Close the bracket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9675" y="5173549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=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=14.48 (2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𝑑𝑝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5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" grpId="0" animBg="1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1124744"/>
                <a:ext cx="8229600" cy="1143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is the inverse of the sine function and enables us to work out the opposite angle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1124744"/>
                <a:ext cx="8229600" cy="1143000"/>
              </a:xfrm>
              <a:blipFill rotWithShape="1">
                <a:blip r:embed="rId2"/>
                <a:stretch>
                  <a:fillRect l="-2000" t="-53476" r="-3704" b="-67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3792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9 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60128" y="1482512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128" y="1482512"/>
                <a:ext cx="73206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1190326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9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1190326" cy="61170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1674048" cy="6176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1674048" cy="6176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1749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=26.4 (1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𝑑𝑝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1749390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rot="19531328">
            <a:off x="5873319" y="105053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573311">
            <a:off x="6258617" y="227167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89197" y="1509398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197" y="1509398"/>
                <a:ext cx="379206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15992">
                <a:off x="6202308" y="1262469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992">
                <a:off x="6202308" y="1262469"/>
                <a:ext cx="86030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11619" y="224468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11 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619" y="2244681"/>
                <a:ext cx="86030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inverse sine to </a:t>
            </a:r>
            <a:r>
              <a:rPr lang="en-GB" u="sng" dirty="0">
                <a:solidFill>
                  <a:srgbClr val="000000"/>
                </a:solidFill>
              </a:rPr>
              <a:t>find </a:t>
            </a:r>
            <a:r>
              <a:rPr lang="en-GB" u="sng" dirty="0" smtClean="0">
                <a:solidFill>
                  <a:srgbClr val="000000"/>
                </a:solidFill>
              </a:rPr>
              <a:t>the opposite angle</a:t>
            </a:r>
            <a:endParaRPr lang="en-GB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8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41" y="3992732"/>
            <a:ext cx="1814250" cy="22517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51520" y="188640"/>
                <a:ext cx="8208912" cy="3774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r>
                  <a:rPr lang="en-GB" sz="2400" kern="0" dirty="0" smtClean="0"/>
                  <a:t>In your book…</a:t>
                </a:r>
              </a:p>
              <a:p>
                <a:pPr marL="0" indent="0" algn="l">
                  <a:buNone/>
                </a:pPr>
                <a:endParaRPr lang="en-GB" sz="2400" dirty="0"/>
              </a:p>
              <a:p>
                <a:pPr marL="0" indent="0" algn="l">
                  <a:buNone/>
                </a:pPr>
                <a:r>
                  <a:rPr lang="en-GB" sz="2400" kern="0" dirty="0" smtClean="0"/>
                  <a:t>Copy the questions and calculate </a:t>
                </a:r>
                <a:r>
                  <a:rPr lang="en-GB" sz="2400" dirty="0" smtClean="0"/>
                  <a:t>the angle marked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400" kern="0" dirty="0" smtClean="0"/>
                  <a:t>to 2 decimal places. </a:t>
                </a:r>
              </a:p>
              <a:p>
                <a:pPr marL="0" indent="0" algn="l">
                  <a:buNone/>
                </a:pPr>
                <a:endParaRPr lang="en-GB" sz="2400" b="0" kern="0" dirty="0" smtClean="0"/>
              </a:p>
              <a:p>
                <a:pPr marL="0" indent="0" algn="l">
                  <a:buNone/>
                </a:pPr>
                <a:endParaRPr lang="en-GB" sz="2400" b="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r>
                  <a:rPr lang="en-GB" kern="0" dirty="0" smtClean="0"/>
                  <a:t/>
                </a:r>
                <a:br>
                  <a:rPr lang="en-GB" kern="0" dirty="0" smtClean="0"/>
                </a:br>
                <a:endParaRPr lang="en-GB" kern="0" dirty="0"/>
              </a:p>
            </p:txBody>
          </p:sp>
        </mc:Choice>
        <mc:Fallback xmlns="">
          <p:sp>
            <p:nvSpPr>
              <p:cNvPr id="4" name="Title 1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51520" y="188640"/>
                <a:ext cx="8208912" cy="3774898"/>
              </a:xfrm>
              <a:prstGeom prst="rect">
                <a:avLst/>
              </a:prstGeom>
              <a:blipFill rotWithShape="1">
                <a:blip r:embed="rId4"/>
                <a:stretch>
                  <a:fillRect l="-1114" t="-40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773975" y="3814425"/>
                <a:ext cx="38914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975" y="3814425"/>
                <a:ext cx="38914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766579" y="2109902"/>
                <a:ext cx="214552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  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𝑊𝑜𝑟𝑘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𝑜𝑢𝑡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𝑎𝑛𝑔𝑙𝑒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𝑅𝑃𝑄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579" y="2109902"/>
                <a:ext cx="2145524" cy="307777"/>
              </a:xfrm>
              <a:prstGeom prst="rect">
                <a:avLst/>
              </a:prstGeom>
              <a:blipFill rotWithShape="0">
                <a:blip r:embed="rId12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043608" y="4192884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192884"/>
                <a:ext cx="382669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2964" y="1959415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64" y="1959415"/>
                <a:ext cx="38266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551" y="1935483"/>
            <a:ext cx="2193566" cy="170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982172" y="2017555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172" y="2017555"/>
                <a:ext cx="361894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92732"/>
            <a:ext cx="1496263" cy="2478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419" y="2417679"/>
            <a:ext cx="2736983" cy="191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0" y="1924373"/>
            <a:ext cx="2513089" cy="223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340768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r>
              <a:rPr lang="en-GB" dirty="0" smtClean="0"/>
              <a:t>) 51.13 </a:t>
            </a:r>
            <a:endParaRPr lang="en-GB" dirty="0" smtClean="0"/>
          </a:p>
          <a:p>
            <a:pPr marL="342900" indent="-342900">
              <a:buAutoNum type="alphaLcParenR" startAt="2"/>
            </a:pPr>
            <a:r>
              <a:rPr lang="en-GB" dirty="0" smtClean="0"/>
              <a:t>18.55</a:t>
            </a:r>
          </a:p>
          <a:p>
            <a:pPr marL="342900" indent="-342900">
              <a:buAutoNum type="alphaLcParenR" startAt="2"/>
            </a:pPr>
            <a:r>
              <a:rPr lang="en-GB" dirty="0" smtClean="0"/>
              <a:t>45.49</a:t>
            </a:r>
          </a:p>
          <a:p>
            <a:pPr marL="342900" indent="-342900">
              <a:buAutoNum type="alphaLcParenR" startAt="2"/>
            </a:pPr>
            <a:r>
              <a:rPr lang="en-GB" dirty="0" smtClean="0"/>
              <a:t>75.52</a:t>
            </a:r>
          </a:p>
          <a:p>
            <a:pPr marL="342900" indent="-342900">
              <a:buAutoNum type="alphaLcParenR" startAt="2"/>
            </a:pPr>
            <a:r>
              <a:rPr lang="en-GB" dirty="0" smtClean="0"/>
              <a:t>33.20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52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5400000">
            <a:off x="5970059" y="3039053"/>
            <a:ext cx="4680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00"/>
                </a:solidFill>
              </a:rPr>
              <a:t>Worded Questions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404664"/>
            <a:ext cx="7056784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A ladder leans against a wall. The length of the ladder is 4 metres and the base is 2 metres from the wall.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Find the angle between the ladder and the </a:t>
            </a:r>
            <a:r>
              <a:rPr lang="en-GB" dirty="0" smtClean="0">
                <a:solidFill>
                  <a:srgbClr val="000000"/>
                </a:solidFill>
              </a:rPr>
              <a:t>wall.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628800"/>
            <a:ext cx="7056784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2. </a:t>
            </a:r>
            <a:r>
              <a:rPr lang="en-GB" dirty="0" smtClean="0"/>
              <a:t>As </a:t>
            </a:r>
            <a:r>
              <a:rPr lang="en-GB" dirty="0"/>
              <a:t>cars drive up a ramp at a multi-storey </a:t>
            </a:r>
            <a:r>
              <a:rPr lang="en-GB" dirty="0" smtClean="0"/>
              <a:t>carpark</a:t>
            </a:r>
            <a:r>
              <a:rPr lang="en-GB" dirty="0"/>
              <a:t>, they go up 2 metres. The length of </a:t>
            </a:r>
            <a:r>
              <a:rPr lang="en-GB" dirty="0" smtClean="0"/>
              <a:t>the ramp </a:t>
            </a:r>
            <a:r>
              <a:rPr lang="en-GB" dirty="0"/>
              <a:t>is 10 metres. </a:t>
            </a:r>
            <a:endParaRPr lang="en-GB" dirty="0" smtClean="0"/>
          </a:p>
          <a:p>
            <a:r>
              <a:rPr lang="en-GB" dirty="0" smtClean="0"/>
              <a:t>Find </a:t>
            </a:r>
            <a:r>
              <a:rPr lang="en-GB" dirty="0"/>
              <a:t>the </a:t>
            </a:r>
            <a:r>
              <a:rPr lang="en-GB" dirty="0" smtClean="0"/>
              <a:t>angle between the </a:t>
            </a:r>
            <a:r>
              <a:rPr lang="en-GB" dirty="0"/>
              <a:t>ramp and the horizontal.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852936"/>
            <a:ext cx="7056784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3. </a:t>
            </a:r>
            <a:r>
              <a:rPr lang="en-GB" dirty="0" smtClean="0">
                <a:solidFill>
                  <a:srgbClr val="000000"/>
                </a:solidFill>
              </a:rPr>
              <a:t>An isosceles triangle has side lengths 10cm, 13cm and 13cm. </a:t>
            </a:r>
            <a:r>
              <a:rPr lang="en-GB" dirty="0" smtClean="0">
                <a:solidFill>
                  <a:srgbClr val="000000"/>
                </a:solidFill>
              </a:rPr>
              <a:t>Work out all of the missing angles in the triangle.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2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417638"/>
            <a:ext cx="71391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/>
              <a:t>30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 smtClean="0"/>
              <a:t>11.54 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 smtClean="0"/>
              <a:t>45.24, 67.38, 67.38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13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176</TotalTime>
  <Words>497</Words>
  <Application>Microsoft Office PowerPoint</Application>
  <PresentationFormat>On-screen Show (4:3)</PresentationFormat>
  <Paragraphs>140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1_Archway</vt:lpstr>
      <vt:lpstr>4_Archway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x=30°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〖sin〗^(-1)  is the inverse of the sine function and enables us to work out the opposite angle</vt:lpstr>
      <vt:lpstr>Worked Example</vt:lpstr>
      <vt:lpstr>PowerPoint Presentation</vt:lpstr>
      <vt:lpstr>Mark your work… </vt:lpstr>
      <vt:lpstr>PowerPoint Presentation</vt:lpstr>
      <vt:lpstr>Mark your work…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14</cp:revision>
  <dcterms:created xsi:type="dcterms:W3CDTF">2018-09-05T09:51:32Z</dcterms:created>
  <dcterms:modified xsi:type="dcterms:W3CDTF">2018-09-06T12:14:35Z</dcterms:modified>
</cp:coreProperties>
</file>