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30"/>
  </p:notesMasterIdLst>
  <p:sldIdLst>
    <p:sldId id="268" r:id="rId16"/>
    <p:sldId id="266" r:id="rId17"/>
    <p:sldId id="269" r:id="rId18"/>
    <p:sldId id="270" r:id="rId19"/>
    <p:sldId id="271" r:id="rId20"/>
    <p:sldId id="272" r:id="rId21"/>
    <p:sldId id="263" r:id="rId22"/>
    <p:sldId id="274" r:id="rId23"/>
    <p:sldId id="265" r:id="rId24"/>
    <p:sldId id="273" r:id="rId25"/>
    <p:sldId id="264" r:id="rId26"/>
    <p:sldId id="275" r:id="rId27"/>
    <p:sldId id="277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55" autoAdjust="0"/>
  </p:normalViewPr>
  <p:slideViewPr>
    <p:cSldViewPr>
      <p:cViewPr>
        <p:scale>
          <a:sx n="46" d="100"/>
          <a:sy n="46" d="100"/>
        </p:scale>
        <p:origin x="-2076" y="-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E064B-E574-4537-B91F-D931565FCF97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989B0-EDAB-4567-BDEE-072264E4C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98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u/geogebra+institute+of+hong+kon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ogebra.org/u/alexchik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Finding</a:t>
            </a:r>
            <a:r>
              <a:rPr lang="en-GB" baseline="0" dirty="0" smtClean="0"/>
              <a:t> the hypotenuse given the opposite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Scientific</a:t>
            </a:r>
            <a:r>
              <a:rPr lang="en-GB" baseline="0" dirty="0" smtClean="0"/>
              <a:t> Calculators needed for this lesson. </a:t>
            </a:r>
          </a:p>
          <a:p>
            <a:pPr marL="0" indent="0">
              <a:buNone/>
            </a:pPr>
            <a:r>
              <a:rPr lang="en-GB" baseline="0" dirty="0" smtClean="0"/>
              <a:t>Includes rounding to 3 significant figures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aseline="0" dirty="0" smtClean="0"/>
              <a:t>Would like to see 9 x 2 = 9 / 0.5 = 9 / sin 30 etc..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  <a:p>
            <a:r>
              <a:rPr lang="en-GB" baseline="0" dirty="0" smtClean="0"/>
              <a:t>Try modelling the worked example in silence, without talking it through. This reduces “cognitive overload”. </a:t>
            </a:r>
          </a:p>
          <a:p>
            <a:r>
              <a:rPr lang="en-GB" baseline="0" dirty="0" smtClean="0"/>
              <a:t>Then ask students to describe each step or explain each step yourself after your silent demonstration </a:t>
            </a:r>
          </a:p>
          <a:p>
            <a:r>
              <a:rPr lang="en-GB" baseline="0" dirty="0" smtClean="0"/>
              <a:t>Students can use whiteboards to attempt “their turn” first, ask students to model their working out as you have. </a:t>
            </a:r>
          </a:p>
          <a:p>
            <a:r>
              <a:rPr lang="en-GB" baseline="0" dirty="0" smtClean="0"/>
              <a:t>Students to then record at least one of the examples in their Maths books. </a:t>
            </a:r>
            <a:endParaRPr lang="en-GB" dirty="0" smtClean="0"/>
          </a:p>
          <a:p>
            <a:r>
              <a:rPr lang="en-GB" dirty="0" smtClean="0"/>
              <a:t>? = 20.9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r>
              <a:rPr lang="en-GB" baseline="0" dirty="0" smtClean="0"/>
              <a:t> a, b – standard questions </a:t>
            </a:r>
          </a:p>
          <a:p>
            <a:r>
              <a:rPr lang="en-GB" baseline="0" dirty="0" smtClean="0"/>
              <a:t>Question c – non-standard. Some students may need the hint to calculate and use the “missing” angle. </a:t>
            </a:r>
          </a:p>
          <a:p>
            <a:r>
              <a:rPr lang="en-GB" baseline="0" dirty="0" smtClean="0"/>
              <a:t>Question d – non – standard. Some students may need encouraging to draw a relevant right-angled triangle first and use the 30 degrees to calculate the hypotenuse.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Institute of Hong Kong</a:t>
            </a:r>
            <a:r>
              <a:rPr lang="en-GB" dirty="0" smtClean="0">
                <a:hlinkClick r:id="rId4"/>
              </a:rPr>
              <a:t>, Alex CHIK</a:t>
            </a:r>
            <a:r>
              <a:rPr lang="en-GB" dirty="0" smtClean="0"/>
              <a:t> </a:t>
            </a:r>
          </a:p>
          <a:p>
            <a:r>
              <a:rPr lang="en-GB" baseline="0" dirty="0" smtClean="0"/>
              <a:t>Craig Barton = How I wish I taught Maths</a:t>
            </a:r>
            <a:r>
              <a:rPr lang="en-GB" baseline="0" smtClean="0"/>
              <a:t>, Chapter 6</a:t>
            </a: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 a, b – finding opposite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Question c – finding hypotenuse </a:t>
            </a:r>
          </a:p>
          <a:p>
            <a:r>
              <a:rPr lang="en-GB" baseline="0" dirty="0" smtClean="0"/>
              <a:t>Question d – both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baseline="0" dirty="0" smtClean="0"/>
              <a:t>Dan Walker </a:t>
            </a:r>
          </a:p>
          <a:p>
            <a:r>
              <a:rPr lang="en-GB" baseline="0" dirty="0" smtClean="0"/>
              <a:t>Craig Barton – How I wish I Taught Maths Chapter 6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</a:t>
            </a:r>
            <a:r>
              <a:rPr lang="en-GB" baseline="0" dirty="0" smtClean="0"/>
              <a:t> needed..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089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baseline="0" dirty="0" smtClean="0"/>
              <a:t>Dan Walker </a:t>
            </a:r>
          </a:p>
          <a:p>
            <a:r>
              <a:rPr lang="en-GB" baseline="0" dirty="0" smtClean="0"/>
              <a:t>Craig Barton – How I wish I Taught Maths Chapter 6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872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70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106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31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66092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46140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494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8895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5406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83071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7972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034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750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21204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83185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7626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91840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5682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8811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0103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8641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9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73C3BAA-DA56-456E-B3A5-44CE182CFE51}" type="datetimeFigureOut">
              <a:rPr lang="en-GB" smtClean="0"/>
              <a:t>14/09/2018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5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5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4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1" Type="http://schemas.openxmlformats.org/officeDocument/2006/relationships/image" Target="../media/image26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8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45.xml"/><Relationship Id="rId11" Type="http://schemas.openxmlformats.org/officeDocument/2006/relationships/image" Target="../media/image230.png"/><Relationship Id="rId24" Type="http://schemas.openxmlformats.org/officeDocument/2006/relationships/image" Target="../media/image30.png"/><Relationship Id="rId23" Type="http://schemas.openxmlformats.org/officeDocument/2006/relationships/image" Target="../media/image29.png"/><Relationship Id="rId10" Type="http://schemas.openxmlformats.org/officeDocument/2006/relationships/image" Target="../media/image36.png"/><Relationship Id="rId19" Type="http://schemas.openxmlformats.org/officeDocument/2006/relationships/image" Target="../media/image31.png"/><Relationship Id="rId22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49.png"/><Relationship Id="rId21" Type="http://schemas.openxmlformats.org/officeDocument/2006/relationships/image" Target="../media/image52.png"/><Relationship Id="rId12" Type="http://schemas.openxmlformats.org/officeDocument/2006/relationships/image" Target="../media/image28.png"/><Relationship Id="rId17" Type="http://schemas.openxmlformats.org/officeDocument/2006/relationships/image" Target="../media/image27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1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45.xml"/><Relationship Id="rId11" Type="http://schemas.openxmlformats.org/officeDocument/2006/relationships/image" Target="../media/image38.png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19" Type="http://schemas.openxmlformats.org/officeDocument/2006/relationships/image" Target="../media/image50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1387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 smtClean="0"/>
              <a:t>What is the missing length?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9" name="Right Triangle 8"/>
          <p:cNvSpPr/>
          <p:nvPr/>
        </p:nvSpPr>
        <p:spPr>
          <a:xfrm>
            <a:off x="1167966" y="2132856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67966" y="392048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4983" y="387065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983" y="3870655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96158" y="2599365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158" y="2599365"/>
                <a:ext cx="86409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3568" y="3001755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001755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023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1387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 smtClean="0"/>
              <a:t>What is the missing length?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9" name="Right Triangle 8"/>
          <p:cNvSpPr/>
          <p:nvPr/>
        </p:nvSpPr>
        <p:spPr>
          <a:xfrm rot="16200000">
            <a:off x="1285193" y="2763548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10967" y="565784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17541" y="2276872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541" y="2276872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87824" y="6093296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9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6093296"/>
                <a:ext cx="68076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38767" y="3632447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767" y="3632447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148064" y="4001779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Show your calculation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And another… 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And another…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66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1387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 smtClean="0"/>
              <a:t>What is the missing length?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9" name="Right Triangle 8"/>
          <p:cNvSpPr/>
          <p:nvPr/>
        </p:nvSpPr>
        <p:spPr>
          <a:xfrm rot="10800000">
            <a:off x="683568" y="2763547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16016" y="276354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5616" y="273863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738634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48064" y="3450337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450337"/>
                <a:ext cx="8090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39752" y="3819669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819669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868144" y="4004335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Show your calculation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And another…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And another…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4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1387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 smtClean="0"/>
              <a:t>What is the missing length to 3 significant figures?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9" name="Right Triangle 8"/>
          <p:cNvSpPr/>
          <p:nvPr/>
        </p:nvSpPr>
        <p:spPr>
          <a:xfrm rot="10800000">
            <a:off x="683568" y="2763546"/>
            <a:ext cx="4320480" cy="275368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16016" y="276354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5616" y="276354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763547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73491" y="3834079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491" y="3834079"/>
                <a:ext cx="8090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66467" y="3955722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467" y="3955722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908851" y="4325054"/>
            <a:ext cx="120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14.4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766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1387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 smtClean="0"/>
              <a:t>What is the missing length to 3 significant figures?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9" name="Right Triangle 8"/>
          <p:cNvSpPr/>
          <p:nvPr/>
        </p:nvSpPr>
        <p:spPr>
          <a:xfrm rot="16200000">
            <a:off x="870961" y="2189561"/>
            <a:ext cx="4160726" cy="309535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10968" y="5498093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17541" y="213285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541" y="2132856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47442" y="5915758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442" y="5915758"/>
                <a:ext cx="8090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39752" y="3552570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552570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619672" y="355257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74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1387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 smtClean="0"/>
              <a:t>What is the missing length to 3 significant figures?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9" name="Right Triangle 8"/>
          <p:cNvSpPr/>
          <p:nvPr/>
        </p:nvSpPr>
        <p:spPr>
          <a:xfrm rot="19528321">
            <a:off x="1194347" y="1311209"/>
            <a:ext cx="4160726" cy="309535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9625131">
            <a:off x="2320746" y="4940983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52149" y="292494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149" y="2924944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78659" y="2348880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659" y="2348880"/>
                <a:ext cx="34657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148064" y="4001779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Show your calculation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And another…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And another…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3608" y="3856492"/>
                <a:ext cx="985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.1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08" y="3856492"/>
                <a:ext cx="98533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878659" y="1988840"/>
            <a:ext cx="1189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15.7cm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25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6194" y="233935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94" y="2339355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60649" y="1437666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11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649" y="1437666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66526" y="2519466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526" y="2519466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20626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25</m:t>
                              </m:r>
                            </m:e>
                          </m:d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=0.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422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…</m:t>
                          </m:r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206261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2530116" cy="6600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0.422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…=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h𝑦𝑝𝑜𝑡𝑒𝑛𝑢𝑠𝑒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2530116" cy="66005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2539734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h𝑦𝑝𝑜𝑡𝑒𝑛𝑢𝑠𝑒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0.422...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2539734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3214" y="5877272"/>
                <a:ext cx="37352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𝑇h𝑒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h𝑦𝑝𝑜𝑡𝑒𝑛𝑢𝑠𝑒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𝑖𝑠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26.1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(3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𝑠𝑓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877272"/>
                <a:ext cx="3735253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rot="19531328">
            <a:off x="5873319" y="105053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573311">
            <a:off x="6258617" y="227167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987058" y="165683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058" y="1656835"/>
                <a:ext cx="59182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32187" y="1932299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187" y="1932299"/>
                <a:ext cx="80900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87153" y="1253000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153" y="1253000"/>
                <a:ext cx="346570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TITLE: </a:t>
            </a:r>
            <a:r>
              <a:rPr lang="en-GB" u="sng" dirty="0" smtClean="0"/>
              <a:t>Using the Sine ratio to find the hypotenuse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4232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921" y="1875378"/>
            <a:ext cx="1813278" cy="207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251520" y="18864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240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3 significant figures. </a:t>
            </a:r>
          </a:p>
          <a:p>
            <a:pPr marL="0" indent="0" algn="l">
              <a:buNone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b="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06648" y="4323098"/>
                <a:ext cx="501271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𝐹𝑖𝑛𝑑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𝑝𝑒𝑟𝑖𝑚𝑒𝑡𝑒𝑟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𝑡h𝑖𝑠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𝑖𝑠𝑜𝑠𝑐𝑒𝑙𝑒𝑠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𝑡𝑟𝑎𝑝𝑒𝑧𝑖𝑢𝑚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648" y="4323098"/>
                <a:ext cx="5012719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012392" y="4881233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4881233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16560" y="2521487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560" y="2521487"/>
                <a:ext cx="361894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406081">
                <a:off x="4227619" y="333937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06081">
                <a:off x="4227619" y="3339376"/>
                <a:ext cx="300082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695" y="4713144"/>
            <a:ext cx="2474932" cy="123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5" y="1875378"/>
            <a:ext cx="1757719" cy="292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22789" y="3168619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789" y="3168619"/>
                <a:ext cx="382669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96" y="4692430"/>
            <a:ext cx="2494901" cy="163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40120" y="5920386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120" y="5920386"/>
                <a:ext cx="382669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18796" y="4852620"/>
                <a:ext cx="41664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96" y="4852620"/>
                <a:ext cx="416645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2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GB" dirty="0" smtClean="0"/>
              <a:t>26.9</a:t>
            </a:r>
          </a:p>
          <a:p>
            <a:pPr marL="514350" indent="-514350">
              <a:buAutoNum type="alphaLcParenR"/>
            </a:pPr>
            <a:r>
              <a:rPr lang="en-GB" dirty="0" smtClean="0"/>
              <a:t>30.7 </a:t>
            </a:r>
          </a:p>
          <a:p>
            <a:pPr marL="514350" indent="-514350">
              <a:buAutoNum type="alphaLcParenR"/>
            </a:pPr>
            <a:r>
              <a:rPr lang="en-GB" dirty="0" smtClean="0"/>
              <a:t>13.5</a:t>
            </a:r>
          </a:p>
          <a:p>
            <a:pPr marL="514350" indent="-514350">
              <a:buAutoNum type="alphaLcParenR"/>
            </a:pPr>
            <a:r>
              <a:rPr lang="en-GB" dirty="0" smtClean="0"/>
              <a:t>120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4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4570" y="620688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Some people find calculation triangles, like those used in Science, useful to know whether to multiply or divide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66086"/>
            <a:ext cx="1656184" cy="160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47701" y="2031038"/>
                <a:ext cx="2224262" cy="65633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GB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h𝑦𝑝𝑜𝑡𝑒𝑛𝑢𝑠𝑒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701" y="2031038"/>
                <a:ext cx="2224262" cy="65633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17032"/>
            <a:ext cx="2088232" cy="293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65944"/>
            <a:ext cx="1800200" cy="330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499992" y="2195121"/>
            <a:ext cx="720080" cy="32816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115616" y="317091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Finding the opposite</a:t>
            </a:r>
            <a:endParaRPr lang="en-GB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4860032" y="318518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Finding the hypotenuse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01620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251520" y="18864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240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3 significant figures. </a:t>
            </a:r>
          </a:p>
          <a:p>
            <a:pPr marL="0" indent="0" algn="l">
              <a:buNone/>
            </a:pPr>
            <a:endParaRPr lang="en-GB" sz="2400" b="0" kern="0" dirty="0" smtClean="0"/>
          </a:p>
          <a:p>
            <a:pPr marL="457200" indent="-457200" algn="l">
              <a:buFontTx/>
              <a:buAutoNum type="arabicPeriod"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kern="0" dirty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16067" y="4294776"/>
                <a:ext cx="13454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𝑑</m:t>
                    </m:r>
                    <m:r>
                      <a:rPr lang="en-GB" b="0" i="1" smtClean="0">
                        <a:latin typeface="Cambria Math"/>
                      </a:rPr>
                      <m:t>) </m:t>
                    </m:r>
                    <m:r>
                      <a:rPr lang="en-GB" b="0" i="1" smtClean="0">
                        <a:latin typeface="Cambria Math"/>
                      </a:rPr>
                      <m:t>𝐹𝑖𝑛𝑑</m:t>
                    </m:r>
                  </m:oMath>
                </a14:m>
                <a:r>
                  <a:rPr lang="en-GB" dirty="0" smtClean="0"/>
                  <a:t> BC</a:t>
                </a:r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067" y="4294776"/>
                <a:ext cx="1345433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333" r="-272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012392" y="4881233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4881233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406081">
                <a:off x="4227619" y="333937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06081">
                <a:off x="4227619" y="3339376"/>
                <a:ext cx="300082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 rot="2370232">
            <a:off x="5933082" y="3405978"/>
            <a:ext cx="2982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/>
          <a:stretch/>
        </p:blipFill>
        <p:spPr bwMode="auto">
          <a:xfrm>
            <a:off x="1047143" y="1808678"/>
            <a:ext cx="1517141" cy="209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3108" y="2671415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08" y="2671415"/>
                <a:ext cx="38266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84" y="4157082"/>
            <a:ext cx="1345146" cy="17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27747" y="4764250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47" y="4764250"/>
                <a:ext cx="382669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18313">
            <a:off x="1542493" y="3996909"/>
            <a:ext cx="469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931" y="2028686"/>
            <a:ext cx="1681318" cy="19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51755" y="2612895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755" y="2612895"/>
                <a:ext cx="361894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6622">
            <a:off x="5721752" y="2743034"/>
            <a:ext cx="469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715" y="4664108"/>
            <a:ext cx="4969984" cy="190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0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GB" dirty="0" smtClean="0"/>
              <a:t>7.55</a:t>
            </a:r>
          </a:p>
          <a:p>
            <a:pPr marL="514350" indent="-514350">
              <a:buAutoNum type="alphaLcParenR"/>
            </a:pPr>
            <a:r>
              <a:rPr lang="en-GB" dirty="0" smtClean="0"/>
              <a:t>6.66 </a:t>
            </a:r>
          </a:p>
          <a:p>
            <a:pPr marL="514350" indent="-514350">
              <a:buAutoNum type="alphaLcParenR"/>
            </a:pPr>
            <a:r>
              <a:rPr lang="en-GB" dirty="0" smtClean="0"/>
              <a:t>28.6</a:t>
            </a:r>
          </a:p>
          <a:p>
            <a:pPr marL="514350" indent="-514350">
              <a:buAutoNum type="alphaLcParenR"/>
            </a:pPr>
            <a:r>
              <a:rPr lang="en-GB" dirty="0" smtClean="0"/>
              <a:t>30.1</a:t>
            </a:r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00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"/>
          <a:stretch/>
        </p:blipFill>
        <p:spPr bwMode="auto">
          <a:xfrm>
            <a:off x="107504" y="286327"/>
            <a:ext cx="6124575" cy="608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5400000">
            <a:off x="6368426" y="2640687"/>
            <a:ext cx="3883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0000"/>
                </a:solidFill>
              </a:rPr>
              <a:t>More Practise</a:t>
            </a:r>
            <a:endParaRPr lang="en-GB" sz="4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GB" dirty="0" smtClean="0"/>
              <a:t>7.39			9) 21.1 </a:t>
            </a:r>
          </a:p>
          <a:p>
            <a:pPr marL="514350" indent="-514350">
              <a:buAutoNum type="arabicParenR"/>
            </a:pPr>
            <a:r>
              <a:rPr lang="en-GB" dirty="0" smtClean="0"/>
              <a:t> 21.3			10</a:t>
            </a:r>
            <a:r>
              <a:rPr lang="en-GB" smtClean="0"/>
              <a:t>) 19.0</a:t>
            </a:r>
            <a:endParaRPr lang="en-GB" dirty="0" smtClean="0"/>
          </a:p>
          <a:p>
            <a:pPr marL="514350" indent="-514350">
              <a:buAutoNum type="arabicParenR"/>
            </a:pPr>
            <a:r>
              <a:rPr lang="en-GB" dirty="0" smtClean="0"/>
              <a:t>18.5			11) 110</a:t>
            </a:r>
          </a:p>
          <a:p>
            <a:pPr marL="514350" indent="-514350">
              <a:buAutoNum type="arabicParenR"/>
            </a:pPr>
            <a:r>
              <a:rPr lang="en-GB" dirty="0" smtClean="0"/>
              <a:t>22.7			 12)110</a:t>
            </a:r>
          </a:p>
          <a:p>
            <a:pPr marL="514350" indent="-514350">
              <a:buAutoNum type="arabicParenR"/>
            </a:pPr>
            <a:r>
              <a:rPr lang="en-GB" dirty="0" smtClean="0"/>
              <a:t>41.7</a:t>
            </a:r>
          </a:p>
          <a:p>
            <a:pPr marL="514350" indent="-514350">
              <a:buAutoNum type="arabicParenR"/>
            </a:pPr>
            <a:r>
              <a:rPr lang="en-GB" dirty="0" smtClean="0"/>
              <a:t>36.1</a:t>
            </a:r>
          </a:p>
          <a:p>
            <a:pPr marL="514350" indent="-514350">
              <a:buAutoNum type="arabicParenR"/>
            </a:pPr>
            <a:r>
              <a:rPr lang="en-GB" dirty="0" smtClean="0"/>
              <a:t>2.96</a:t>
            </a:r>
          </a:p>
          <a:p>
            <a:pPr marL="514350" indent="-514350">
              <a:buAutoNum type="arabicParenR"/>
            </a:pPr>
            <a:r>
              <a:rPr lang="en-GB" dirty="0" smtClean="0"/>
              <a:t>2.96		 </a:t>
            </a:r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282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336</TotalTime>
  <Words>518</Words>
  <Application>Microsoft Office PowerPoint</Application>
  <PresentationFormat>On-screen Show (4:3)</PresentationFormat>
  <Paragraphs>157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4_Archway PPT</vt:lpstr>
      <vt:lpstr>On your whiteboards:  What is the missing length?  </vt:lpstr>
      <vt:lpstr>On your whiteboards:  What is the missing length?  </vt:lpstr>
      <vt:lpstr>On your whiteboards:  What is the missing length?  </vt:lpstr>
      <vt:lpstr>On your whiteboards:  What is the missing length to 3 significant figures?  </vt:lpstr>
      <vt:lpstr>On your whiteboards:  What is the missing length to 3 significant figures?  </vt:lpstr>
      <vt:lpstr>On your whiteboards:  What is the missing length to 3 significant figures?  </vt:lpstr>
      <vt:lpstr>Worked Example</vt:lpstr>
      <vt:lpstr>PowerPoint Presentation</vt:lpstr>
      <vt:lpstr>Mark your work… </vt:lpstr>
      <vt:lpstr>Some people find calculation triangles, like those used in Science, useful to know whether to multiply or divide </vt:lpstr>
      <vt:lpstr>PowerPoint Presentation</vt:lpstr>
      <vt:lpstr>Mark your work… </vt:lpstr>
      <vt:lpstr>PowerPoint Presentation</vt:lpstr>
      <vt:lpstr>Mark your work…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sin (60)?</dc:title>
  <dc:creator>Elder, L</dc:creator>
  <cp:lastModifiedBy>Elder, L</cp:lastModifiedBy>
  <cp:revision>19</cp:revision>
  <dcterms:created xsi:type="dcterms:W3CDTF">2018-08-23T17:55:53Z</dcterms:created>
  <dcterms:modified xsi:type="dcterms:W3CDTF">2018-09-14T07:20:56Z</dcterms:modified>
</cp:coreProperties>
</file>