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</p:sldMasterIdLst>
  <p:notesMasterIdLst>
    <p:notesMasterId r:id="rId28"/>
  </p:notesMasterIdLst>
  <p:sldIdLst>
    <p:sldId id="266" r:id="rId15"/>
    <p:sldId id="267" r:id="rId16"/>
    <p:sldId id="257" r:id="rId17"/>
    <p:sldId id="258" r:id="rId18"/>
    <p:sldId id="259" r:id="rId19"/>
    <p:sldId id="260" r:id="rId20"/>
    <p:sldId id="261" r:id="rId21"/>
    <p:sldId id="262" r:id="rId22"/>
    <p:sldId id="263" r:id="rId23"/>
    <p:sldId id="264" r:id="rId24"/>
    <p:sldId id="265" r:id="rId25"/>
    <p:sldId id="268" r:id="rId26"/>
    <p:sldId id="269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0E064B-E574-4537-B91F-D931565FCF97}" type="datetimeFigureOut">
              <a:rPr lang="en-GB" smtClean="0"/>
              <a:t>10/09/2018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B989B0-EDAB-4567-BDEE-072264E4C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6981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u/geogebra+institute+of+hong+kong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geogebra.org/u/alexchik" TargetMode="Externa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u/geogebra+institute+of+hong+kong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geogebra.org/u/alexchik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Finding</a:t>
            </a:r>
            <a:r>
              <a:rPr lang="en-GB" baseline="0" dirty="0" smtClean="0"/>
              <a:t> the opposite given the hypotenuse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Scientific</a:t>
            </a:r>
            <a:r>
              <a:rPr lang="en-GB" baseline="0" dirty="0" smtClean="0"/>
              <a:t> Calculators needed for this lesson.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8206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Mention how we need to see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Deg</a:t>
            </a:r>
            <a:r>
              <a:rPr lang="en-GB" baseline="0" dirty="0" smtClean="0"/>
              <a:t> or D at the top of their calculator display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820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4314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4314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784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784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784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Explicit</a:t>
            </a:r>
            <a:r>
              <a:rPr lang="en-GB" baseline="0" dirty="0" smtClean="0"/>
              <a:t> Instruction </a:t>
            </a:r>
          </a:p>
          <a:p>
            <a:r>
              <a:rPr lang="en-GB" baseline="0" dirty="0" smtClean="0"/>
              <a:t>Try modelling the worked example in silence, without talking it through. This reduces “cognitive overload”. </a:t>
            </a:r>
          </a:p>
          <a:p>
            <a:r>
              <a:rPr lang="en-GB" baseline="0" dirty="0" smtClean="0"/>
              <a:t>Then ask students to describe each step or explain each step yourself after your silent demonstration </a:t>
            </a:r>
          </a:p>
          <a:p>
            <a:r>
              <a:rPr lang="en-GB" baseline="0" dirty="0" smtClean="0"/>
              <a:t>Students can use whiteboards to attempt “their turn” first, ask students to model their working out as you have. </a:t>
            </a:r>
          </a:p>
          <a:p>
            <a:r>
              <a:rPr lang="en-GB" baseline="0" dirty="0" smtClean="0"/>
              <a:t>Students to then record at least one of the examples in their Maths books. </a:t>
            </a:r>
            <a:endParaRPr lang="en-GB" dirty="0" smtClean="0"/>
          </a:p>
          <a:p>
            <a:r>
              <a:rPr lang="en-GB" dirty="0" smtClean="0"/>
              <a:t>? = 12.36</a:t>
            </a:r>
            <a:r>
              <a:rPr lang="en-GB" baseline="0" dirty="0" smtClean="0"/>
              <a:t> (2 </a:t>
            </a:r>
            <a:r>
              <a:rPr lang="en-GB" baseline="0" dirty="0" err="1" smtClean="0"/>
              <a:t>dp</a:t>
            </a:r>
            <a:r>
              <a:rPr lang="en-GB" baseline="0" dirty="0" smtClean="0"/>
              <a:t>)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7777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Question</a:t>
            </a:r>
            <a:r>
              <a:rPr lang="en-GB" baseline="0" dirty="0" smtClean="0"/>
              <a:t> a, b, c– standard questions </a:t>
            </a:r>
          </a:p>
          <a:p>
            <a:r>
              <a:rPr lang="en-GB" baseline="0" dirty="0" smtClean="0"/>
              <a:t>Question d – non-standard. Some students may need the hint to calculate and use the “missing” angle. </a:t>
            </a:r>
          </a:p>
          <a:p>
            <a:r>
              <a:rPr lang="en-GB" baseline="0" dirty="0" smtClean="0"/>
              <a:t>Question e – non – standard. Some students may need encouraging to draw a relevant right-angled triangle first. </a:t>
            </a:r>
          </a:p>
          <a:p>
            <a:r>
              <a:rPr lang="en-GB" baseline="0" dirty="0" smtClean="0"/>
              <a:t>Question f – non – standard. Do not introduce cosine yet. Encourage students to use angle PQR to find the other dimension using sine ratio. </a:t>
            </a:r>
          </a:p>
          <a:p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10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4314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</a:t>
            </a:r>
            <a:r>
              <a:rPr lang="en-GB" baseline="0" dirty="0" smtClean="0"/>
              <a:t>: </a:t>
            </a:r>
          </a:p>
          <a:p>
            <a:r>
              <a:rPr lang="en-GB" dirty="0" err="1" smtClean="0">
                <a:hlinkClick r:id="rId3"/>
              </a:rPr>
              <a:t>GeoGebra</a:t>
            </a:r>
            <a:r>
              <a:rPr lang="en-GB" dirty="0" smtClean="0">
                <a:hlinkClick r:id="rId3"/>
              </a:rPr>
              <a:t> Institute of Hong Kong</a:t>
            </a:r>
            <a:r>
              <a:rPr lang="en-GB" dirty="0" smtClean="0">
                <a:hlinkClick r:id="rId4"/>
              </a:rPr>
              <a:t>, Alex CHIK</a:t>
            </a:r>
            <a:r>
              <a:rPr lang="en-GB" dirty="0" smtClean="0"/>
              <a:t> </a:t>
            </a:r>
          </a:p>
          <a:p>
            <a:r>
              <a:rPr lang="en-GB" dirty="0" smtClean="0"/>
              <a:t>CMIT</a:t>
            </a:r>
          </a:p>
          <a:p>
            <a:r>
              <a:rPr lang="en-GB" baseline="0" dirty="0" smtClean="0"/>
              <a:t>Craig Barton = How I wish I taught Maths, Chapter 6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989B0-EDAB-4567-BDEE-072264E4CB1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54831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If</a:t>
            </a:r>
            <a:r>
              <a:rPr lang="en-GB" baseline="0" dirty="0" smtClean="0"/>
              <a:t> needed..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989B0-EDAB-4567-BDEE-072264E4CB16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70896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</a:t>
            </a:r>
            <a:r>
              <a:rPr lang="en-GB" baseline="0" dirty="0" smtClean="0"/>
              <a:t>: </a:t>
            </a:r>
          </a:p>
          <a:p>
            <a:r>
              <a:rPr lang="en-GB" dirty="0" err="1" smtClean="0">
                <a:hlinkClick r:id="rId3"/>
              </a:rPr>
              <a:t>GeoGebra</a:t>
            </a:r>
            <a:r>
              <a:rPr lang="en-GB" dirty="0" smtClean="0">
                <a:hlinkClick r:id="rId3"/>
              </a:rPr>
              <a:t> Institute of Hong Kong</a:t>
            </a:r>
            <a:r>
              <a:rPr lang="en-GB" dirty="0" smtClean="0">
                <a:hlinkClick r:id="rId4"/>
              </a:rPr>
              <a:t>, Alex CHIK</a:t>
            </a:r>
            <a:r>
              <a:rPr lang="en-GB" dirty="0" smtClean="0"/>
              <a:t> </a:t>
            </a:r>
          </a:p>
          <a:p>
            <a:r>
              <a:rPr lang="en-GB" dirty="0" smtClean="0"/>
              <a:t>CMIT</a:t>
            </a:r>
          </a:p>
          <a:p>
            <a:r>
              <a:rPr lang="en-GB" baseline="0" dirty="0" smtClean="0"/>
              <a:t>Craig Barton = How I wish I taught Maths, Chapter 6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989B0-EDAB-4567-BDEE-072264E4CB16}" type="slidenum">
              <a:rPr lang="en-GB" smtClean="0">
                <a:solidFill>
                  <a:prstClr val="black"/>
                </a:solidFill>
              </a:rPr>
              <a:pPr/>
              <a:t>13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483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3C3BAA-DA56-456E-B3A5-44CE182CFE51}" type="datetimeFigureOut">
              <a:rPr lang="en-GB" smtClean="0"/>
              <a:t>10/09/2018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77384A-0288-4F84-9C17-2554EB45EB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3C3BAA-DA56-456E-B3A5-44CE182CFE51}" type="datetimeFigureOut">
              <a:rPr lang="en-GB" smtClean="0"/>
              <a:t>10/09/2018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77384A-0288-4F84-9C17-2554EB45EB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3C3BAA-DA56-456E-B3A5-44CE182CFE51}" type="datetimeFigureOut">
              <a:rPr lang="en-GB" smtClean="0"/>
              <a:t>10/09/2018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77384A-0288-4F84-9C17-2554EB45EB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3C3BAA-DA56-456E-B3A5-44CE182CFE51}" type="datetimeFigureOut">
              <a:rPr lang="en-GB" smtClean="0"/>
              <a:t>10/09/2018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77384A-0288-4F84-9C17-2554EB45EB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3C3BAA-DA56-456E-B3A5-44CE182CFE51}" type="datetimeFigureOut">
              <a:rPr lang="en-GB" smtClean="0"/>
              <a:t>10/09/2018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77384A-0288-4F84-9C17-2554EB45EB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3C3BAA-DA56-456E-B3A5-44CE182CFE51}" type="datetimeFigureOut">
              <a:rPr lang="en-GB" smtClean="0"/>
              <a:t>10/09/2018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77384A-0288-4F84-9C17-2554EB45EB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3C3BAA-DA56-456E-B3A5-44CE182CFE51}" type="datetimeFigureOut">
              <a:rPr lang="en-GB" smtClean="0"/>
              <a:t>10/09/2018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77384A-0288-4F84-9C17-2554EB45EB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3C3BAA-DA56-456E-B3A5-44CE182CFE51}" type="datetimeFigureOut">
              <a:rPr lang="en-GB" smtClean="0"/>
              <a:t>10/09/2018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77384A-0288-4F84-9C17-2554EB45EB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3C3BAA-DA56-456E-B3A5-44CE182CFE51}" type="datetimeFigureOut">
              <a:rPr lang="en-GB" smtClean="0"/>
              <a:t>10/09/2018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77384A-0288-4F84-9C17-2554EB45EB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3C3BAA-DA56-456E-B3A5-44CE182CFE51}" type="datetimeFigureOut">
              <a:rPr lang="en-GB" smtClean="0"/>
              <a:t>10/09/2018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77384A-0288-4F84-9C17-2554EB45EB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3C3BAA-DA56-456E-B3A5-44CE182CFE51}" type="datetimeFigureOut">
              <a:rPr lang="en-GB" smtClean="0"/>
              <a:t>10/09/2018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77384A-0288-4F84-9C17-2554EB45EB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9/10/2018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9/10/2018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9/10/2018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9/10/2018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9/10/2018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9/10/2018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9/10/2018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9/10/2018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9/10/2018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9/10/2018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9/10/2018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187283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070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110676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6313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660922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461409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4942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88956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054066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83071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879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973C3BAA-DA56-456E-B3A5-44CE182CFE51}" type="datetimeFigureOut">
              <a:rPr lang="en-GB" smtClean="0"/>
              <a:t>10/09/2018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277384A-0288-4F84-9C17-2554EB45EBA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9/10/2018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9/10/2018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9/10/2018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10/09/2018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355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5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5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9.png"/><Relationship Id="rId18" Type="http://schemas.openxmlformats.org/officeDocument/2006/relationships/image" Target="../media/image38.png"/><Relationship Id="rId3" Type="http://schemas.openxmlformats.org/officeDocument/2006/relationships/image" Target="../media/image29.png"/><Relationship Id="rId12" Type="http://schemas.openxmlformats.org/officeDocument/2006/relationships/image" Target="../media/image33.png"/><Relationship Id="rId17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11" Type="http://schemas.openxmlformats.org/officeDocument/2006/relationships/image" Target="../media/image32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19" Type="http://schemas.openxmlformats.org/officeDocument/2006/relationships/image" Target="../media/image40.png"/><Relationship Id="rId4" Type="http://schemas.openxmlformats.org/officeDocument/2006/relationships/image" Target="../media/image30.png"/><Relationship Id="rId1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5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6856" y="223377"/>
            <a:ext cx="8229600" cy="1143000"/>
          </a:xfrm>
        </p:spPr>
        <p:txBody>
          <a:bodyPr/>
          <a:lstStyle/>
          <a:p>
            <a:pPr algn="l"/>
            <a:r>
              <a:rPr lang="en-GB" sz="3600" dirty="0" smtClean="0"/>
              <a:t>What is sin (60)?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ight Triangle 12"/>
              <p:cNvSpPr/>
              <p:nvPr/>
            </p:nvSpPr>
            <p:spPr>
              <a:xfrm rot="16200000">
                <a:off x="2303749" y="1736813"/>
                <a:ext cx="2664298" cy="2016225"/>
              </a:xfrm>
              <a:prstGeom prst="rtTriangl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02E1A6BD-5361-414E-AF4F-1E0BCF3F148E}" type="mathplaceholder">
                        <a:rPr lang="en-GB" i="1" smtClean="0">
                          <a:solidFill>
                            <a:srgbClr val="FFFFFF"/>
                          </a:solidFill>
                          <a:latin typeface="Cambria Math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rgbClr val="FFFFFF"/>
                  </a:solidFill>
                </a:endParaRPr>
              </a:p>
            </p:txBody>
          </p:sp>
        </mc:Choice>
        <mc:Fallback xmlns="">
          <p:sp>
            <p:nvSpPr>
              <p:cNvPr id="13" name="Right Tri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2303749" y="1736813"/>
                <a:ext cx="2664298" cy="2016225"/>
              </a:xfrm>
              <a:prstGeom prst="rtTriangle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699792" y="3712361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60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792" y="3712361"/>
                <a:ext cx="591829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447385" y="4149080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7385" y="4149080"/>
                <a:ext cx="37702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103108" y="2593076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3108" y="2593076"/>
                <a:ext cx="37702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644011" y="2576757"/>
                <a:ext cx="528606" cy="4019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011" y="2576757"/>
                <a:ext cx="528606" cy="40197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1761986" y="5013176"/>
                <a:ext cx="5328592" cy="1707023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 smtClean="0"/>
              </a:p>
              <a:p>
                <a:pPr algn="ctr"/>
                <a:endParaRPr lang="en-GB" dirty="0"/>
              </a:p>
              <a:p>
                <a:pPr algn="ctr"/>
                <a:r>
                  <a:rPr lang="en-GB" sz="1600" dirty="0" smtClean="0"/>
                  <a:t>Remember last lesson we learnt that: </a:t>
                </a:r>
              </a:p>
              <a:p>
                <a:pPr algn="ctr"/>
                <a:r>
                  <a:rPr lang="en-GB" sz="1600" dirty="0" smtClean="0"/>
                  <a:t>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16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1600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func>
                      <m:r>
                        <a:rPr lang="en-GB" sz="1600" b="0" i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6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𝑜𝑝𝑝𝑜𝑠𝑖𝑡𝑒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h𝑦𝑝𝑜𝑡𝑒𝑛𝑢𝑠𝑒</m:t>
                          </m:r>
                        </m:den>
                      </m:f>
                    </m:oMath>
                  </m:oMathPara>
                </a14:m>
                <a:endParaRPr lang="en-GB" sz="1600" dirty="0" smtClean="0"/>
              </a:p>
              <a:p>
                <a:pPr marL="342900" indent="-342900" algn="ctr">
                  <a:buFont typeface="Arial" panose="020B0604020202020204" pitchFamily="34" charset="0"/>
                  <a:buChar char="•"/>
                </a:pPr>
                <a:endParaRPr lang="en-GB" sz="2400" dirty="0" smtClean="0"/>
              </a:p>
              <a:p>
                <a:pPr marL="342900" indent="-342900" algn="ctr">
                  <a:buFont typeface="Arial" panose="020B0604020202020204" pitchFamily="34" charset="0"/>
                  <a:buChar char="•"/>
                </a:pPr>
                <a:endParaRPr lang="en-GB" sz="24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1986" y="5013176"/>
                <a:ext cx="5328592" cy="1707023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4662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A scientific calculator can also be used to tell us the ratio of the opposite side to the hypotenuse in a right-angled triangle.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156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8720"/>
            <a:ext cx="3133725" cy="562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6856" y="223377"/>
            <a:ext cx="8229600" cy="1143000"/>
          </a:xfrm>
        </p:spPr>
        <p:txBody>
          <a:bodyPr/>
          <a:lstStyle/>
          <a:p>
            <a:r>
              <a:rPr lang="en-GB" sz="3600" dirty="0" smtClean="0"/>
              <a:t>What is sin (60)?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384703"/>
            <a:ext cx="1008112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3491880" y="1384703"/>
            <a:ext cx="402406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3600" kern="0" dirty="0" smtClean="0">
                <a:solidFill>
                  <a:srgbClr val="000000"/>
                </a:solidFill>
              </a:rPr>
              <a:t>Find and press</a:t>
            </a:r>
            <a:r>
              <a:rPr lang="en-GB" kern="0" dirty="0" smtClean="0">
                <a:solidFill>
                  <a:srgbClr val="000000"/>
                </a:solidFill>
              </a:rPr>
              <a:t/>
            </a:r>
            <a:br>
              <a:rPr lang="en-GB" kern="0" dirty="0" smtClean="0">
                <a:solidFill>
                  <a:srgbClr val="000000"/>
                </a:solidFill>
              </a:rPr>
            </a:br>
            <a:endParaRPr lang="en-GB" kern="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itle 1"/>
              <p:cNvSpPr txBox="1">
                <a:spLocks/>
              </p:cNvSpPr>
              <p:nvPr/>
            </p:nvSpPr>
            <p:spPr bwMode="auto">
              <a:xfrm>
                <a:off x="3522362" y="2132856"/>
                <a:ext cx="5171574" cy="1143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l"/>
                <a:endParaRPr lang="en-GB" sz="3600" kern="0" dirty="0" smtClean="0">
                  <a:solidFill>
                    <a:srgbClr val="000000"/>
                  </a:solidFill>
                </a:endParaRPr>
              </a:p>
              <a:p>
                <a:pPr algn="l"/>
                <a:r>
                  <a:rPr lang="en-GB" sz="3600" kern="0" dirty="0" smtClean="0">
                    <a:solidFill>
                      <a:srgbClr val="000000"/>
                    </a:solidFill>
                  </a:rPr>
                  <a:t>Then type the size of the angle  </a:t>
                </a:r>
                <a:r>
                  <a:rPr lang="en-GB" sz="3600" kern="0" dirty="0" err="1" smtClean="0">
                    <a:solidFill>
                      <a:srgbClr val="000000"/>
                    </a:solidFill>
                  </a:rPr>
                  <a:t>Eg</a:t>
                </a:r>
                <a:r>
                  <a:rPr lang="en-GB" sz="3600" kern="0" dirty="0" smtClean="0">
                    <a:solidFill>
                      <a:srgbClr val="000000"/>
                    </a:solidFill>
                  </a:rPr>
                  <a:t>.</a:t>
                </a:r>
                <a14:m>
                  <m:oMath xmlns:m="http://schemas.openxmlformats.org/officeDocument/2006/math">
                    <m:r>
                      <a:rPr lang="en-GB" sz="3600" i="1" kern="0" smtClean="0">
                        <a:solidFill>
                          <a:srgbClr val="000000"/>
                        </a:solidFill>
                        <a:latin typeface="Cambria Math"/>
                      </a:rPr>
                      <m:t>30</m:t>
                    </m:r>
                  </m:oMath>
                </a14:m>
                <a:r>
                  <a:rPr lang="en-GB" kern="0" dirty="0" smtClean="0">
                    <a:solidFill>
                      <a:srgbClr val="000000"/>
                    </a:solidFill>
                  </a:rPr>
                  <a:t/>
                </a:r>
                <a:br>
                  <a:rPr lang="en-GB" kern="0" dirty="0" smtClean="0">
                    <a:solidFill>
                      <a:srgbClr val="000000"/>
                    </a:solidFill>
                  </a:rPr>
                </a:br>
                <a:endParaRPr lang="en-GB" kern="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22362" y="2132856"/>
                <a:ext cx="5171574" cy="1143000"/>
              </a:xfrm>
              <a:prstGeom prst="rect">
                <a:avLst/>
              </a:prstGeom>
              <a:blipFill rotWithShape="1">
                <a:blip r:embed="rId5"/>
                <a:stretch>
                  <a:fillRect l="-3656" t="-15508" b="-1711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itle 1"/>
          <p:cNvSpPr txBox="1">
            <a:spLocks/>
          </p:cNvSpPr>
          <p:nvPr/>
        </p:nvSpPr>
        <p:spPr bwMode="auto">
          <a:xfrm>
            <a:off x="3545949" y="3275856"/>
            <a:ext cx="517157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endParaRPr lang="en-GB" sz="3600" kern="0" dirty="0" smtClean="0">
              <a:solidFill>
                <a:srgbClr val="000000"/>
              </a:solidFill>
            </a:endParaRPr>
          </a:p>
          <a:p>
            <a:pPr algn="l"/>
            <a:r>
              <a:rPr lang="en-GB" sz="3600" kern="0" dirty="0" smtClean="0">
                <a:solidFill>
                  <a:srgbClr val="000000"/>
                </a:solidFill>
              </a:rPr>
              <a:t>Press         to close the bracket</a:t>
            </a:r>
            <a:r>
              <a:rPr lang="en-GB" kern="0" dirty="0" smtClean="0">
                <a:solidFill>
                  <a:srgbClr val="000000"/>
                </a:solidFill>
              </a:rPr>
              <a:t/>
            </a:r>
            <a:br>
              <a:rPr lang="en-GB" kern="0" dirty="0" smtClean="0">
                <a:solidFill>
                  <a:srgbClr val="000000"/>
                </a:solidFill>
              </a:rPr>
            </a:br>
            <a:endParaRPr lang="en-GB" kern="0" dirty="0">
              <a:solidFill>
                <a:srgbClr val="00000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734" y="3275856"/>
            <a:ext cx="792088" cy="594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 bwMode="auto">
          <a:xfrm>
            <a:off x="3566305" y="4149080"/>
            <a:ext cx="517157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endParaRPr lang="en-GB" sz="3600" kern="0" dirty="0" smtClean="0">
              <a:solidFill>
                <a:srgbClr val="000000"/>
              </a:solidFill>
            </a:endParaRPr>
          </a:p>
          <a:p>
            <a:pPr algn="l"/>
            <a:r>
              <a:rPr lang="en-GB" sz="3600" kern="0" dirty="0" smtClean="0">
                <a:solidFill>
                  <a:srgbClr val="000000"/>
                </a:solidFill>
              </a:rPr>
              <a:t>Then press </a:t>
            </a:r>
            <a:r>
              <a:rPr lang="en-GB" kern="0" dirty="0" smtClean="0">
                <a:solidFill>
                  <a:srgbClr val="000000"/>
                </a:solidFill>
              </a:rPr>
              <a:t/>
            </a:r>
            <a:br>
              <a:rPr lang="en-GB" kern="0" dirty="0" smtClean="0">
                <a:solidFill>
                  <a:srgbClr val="000000"/>
                </a:solidFill>
              </a:rPr>
            </a:br>
            <a:endParaRPr lang="en-GB" kern="0" dirty="0">
              <a:solidFill>
                <a:srgbClr val="000000"/>
              </a:solidFill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0668" y="4418856"/>
            <a:ext cx="785587" cy="585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 txBox="1">
            <a:spLocks/>
          </p:cNvSpPr>
          <p:nvPr/>
        </p:nvSpPr>
        <p:spPr bwMode="auto">
          <a:xfrm>
            <a:off x="3554613" y="5085184"/>
            <a:ext cx="517157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endParaRPr lang="en-GB" sz="3600" kern="0" dirty="0" smtClean="0">
              <a:solidFill>
                <a:srgbClr val="000000"/>
              </a:solidFill>
            </a:endParaRPr>
          </a:p>
          <a:p>
            <a:pPr algn="l"/>
            <a:r>
              <a:rPr lang="en-GB" sz="3600" kern="0" dirty="0" smtClean="0">
                <a:solidFill>
                  <a:srgbClr val="000000"/>
                </a:solidFill>
              </a:rPr>
              <a:t>To convert this fraction to a decimal use </a:t>
            </a:r>
            <a:r>
              <a:rPr lang="en-GB" kern="0" dirty="0" smtClean="0">
                <a:solidFill>
                  <a:srgbClr val="000000"/>
                </a:solidFill>
              </a:rPr>
              <a:t/>
            </a:r>
            <a:br>
              <a:rPr lang="en-GB" kern="0" dirty="0" smtClean="0">
                <a:solidFill>
                  <a:srgbClr val="000000"/>
                </a:solidFill>
              </a:rPr>
            </a:br>
            <a:endParaRPr lang="en-GB" kern="0" dirty="0">
              <a:solidFill>
                <a:srgbClr val="000000"/>
              </a:solidFill>
            </a:endParaRP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5320" y="5550931"/>
            <a:ext cx="685031" cy="504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986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le 1"/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395536" y="1196752"/>
                <a:ext cx="8208912" cy="40324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l"/>
                <a:endParaRPr lang="en-GB" sz="2400" kern="0" dirty="0" smtClean="0"/>
              </a:p>
              <a:p>
                <a:pPr algn="l"/>
                <a:endParaRPr lang="en-GB" sz="2400" kern="0" dirty="0"/>
              </a:p>
              <a:p>
                <a:pPr algn="l"/>
                <a:endParaRPr lang="en-GB" sz="2400" kern="0" dirty="0" smtClean="0"/>
              </a:p>
              <a:p>
                <a:pPr algn="l"/>
                <a:endParaRPr lang="en-GB" sz="2400" kern="0" dirty="0"/>
              </a:p>
              <a:p>
                <a:pPr marL="0" indent="0" algn="l">
                  <a:buNone/>
                </a:pPr>
                <a:endParaRPr lang="en-GB" sz="2400" kern="0" dirty="0" smtClean="0"/>
              </a:p>
              <a:p>
                <a:pPr marL="0" indent="0" algn="l">
                  <a:buNone/>
                </a:pPr>
                <a:r>
                  <a:rPr lang="en-GB" sz="2400" kern="0" dirty="0" smtClean="0"/>
                  <a:t>In your book…</a:t>
                </a:r>
              </a:p>
              <a:p>
                <a:pPr algn="l"/>
                <a:endParaRPr lang="en-GB" sz="2400" kern="0" dirty="0"/>
              </a:p>
              <a:p>
                <a:pPr algn="l"/>
                <a:endParaRPr lang="en-GB" sz="2400" kern="0" dirty="0" smtClean="0"/>
              </a:p>
              <a:p>
                <a:pPr algn="l"/>
                <a:endParaRPr lang="en-GB" sz="2400" kern="0" dirty="0"/>
              </a:p>
              <a:p>
                <a:pPr marL="0" indent="0" algn="l">
                  <a:buNone/>
                </a:pPr>
                <a:r>
                  <a:rPr lang="en-GB" sz="2800" kern="0" dirty="0" smtClean="0"/>
                  <a:t>Calculate the following, give your answers to 2 decimal places</a:t>
                </a:r>
              </a:p>
              <a:p>
                <a:pPr algn="l"/>
                <a:endParaRPr lang="en-GB" sz="3200" kern="0" dirty="0"/>
              </a:p>
              <a:p>
                <a:pPr marL="457200" indent="-457200" algn="l">
                  <a:buFontTx/>
                  <a:buAutoNum type="arabicPeriod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GB" sz="2400" b="0" i="1" kern="0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400" b="0" i="0" kern="0" smtClean="0">
                            <a:latin typeface="Cambria Math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GB" sz="2400" b="0" i="1" kern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2400" b="0" i="1" kern="0" smtClean="0">
                                <a:latin typeface="Cambria Math"/>
                              </a:rPr>
                              <m:t>20</m:t>
                            </m:r>
                          </m:e>
                        </m:d>
                      </m:e>
                    </m:func>
                  </m:oMath>
                </a14:m>
                <a:r>
                  <a:rPr lang="en-GB" sz="2400" b="0" kern="0" dirty="0" smtClean="0"/>
                  <a:t> </a:t>
                </a:r>
              </a:p>
              <a:p>
                <a:pPr marL="457200" indent="-457200" algn="l">
                  <a:buFontTx/>
                  <a:buAutoNum type="arabicPeriod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GB" sz="2400" b="0" i="1" kern="0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400" b="0" i="0" kern="0" smtClean="0">
                            <a:latin typeface="Cambria Math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GB" sz="2400" b="0" i="1" kern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2400" b="0" i="1" kern="0" smtClean="0">
                                <a:latin typeface="Cambria Math"/>
                              </a:rPr>
                              <m:t>29</m:t>
                            </m:r>
                          </m:e>
                        </m:d>
                      </m:e>
                    </m:func>
                  </m:oMath>
                </a14:m>
                <a:endParaRPr lang="en-GB" sz="2400" b="0" kern="0" dirty="0" smtClean="0"/>
              </a:p>
              <a:p>
                <a:pPr marL="457200" indent="-457200" algn="l">
                  <a:buFontTx/>
                  <a:buAutoNum type="arabicPeriod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GB" sz="2400" b="0" i="1" kern="0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400" b="0" i="0" kern="0" smtClean="0">
                            <a:latin typeface="Cambria Math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GB" sz="2400" b="0" i="1" kern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2400" b="0" i="1" kern="0" smtClean="0">
                                <a:latin typeface="Cambria Math"/>
                              </a:rPr>
                              <m:t>34</m:t>
                            </m:r>
                          </m:e>
                        </m:d>
                      </m:e>
                    </m:func>
                  </m:oMath>
                </a14:m>
                <a:endParaRPr lang="en-GB" sz="2400" b="0" kern="0" dirty="0" smtClean="0"/>
              </a:p>
              <a:p>
                <a:pPr marL="457200" indent="-457200" algn="l">
                  <a:buFontTx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i="1" kern="0" dirty="0" smtClean="0">
                        <a:latin typeface="Cambria Math"/>
                      </a:rPr>
                      <m:t>sin</m:t>
                    </m:r>
                    <m:r>
                      <a:rPr lang="en-GB" sz="2400" i="1" kern="0" dirty="0" smtClean="0">
                        <a:latin typeface="Cambria Math"/>
                      </a:rPr>
                      <m:t>⁡(71)</m:t>
                    </m:r>
                  </m:oMath>
                </a14:m>
                <a:endParaRPr lang="en-GB" sz="2400" b="0" kern="0" dirty="0" smtClean="0"/>
              </a:p>
              <a:p>
                <a:pPr marL="457200" indent="-457200" algn="l">
                  <a:buFontTx/>
                  <a:buAutoNum type="arabicPeriod"/>
                </a:pPr>
                <a14:m>
                  <m:oMath xmlns:m="http://schemas.openxmlformats.org/officeDocument/2006/math">
                    <m:r>
                      <a:rPr lang="en-GB" sz="2400" i="1" kern="0" dirty="0" smtClean="0">
                        <a:latin typeface="Cambria Math"/>
                      </a:rPr>
                      <m:t>𝑠𝑖𝑛</m:t>
                    </m:r>
                    <m:r>
                      <a:rPr lang="en-GB" sz="2400" i="1" kern="0" dirty="0" smtClean="0">
                        <a:latin typeface="Cambria Math"/>
                      </a:rPr>
                      <m:t>(84)</m:t>
                    </m:r>
                  </m:oMath>
                </a14:m>
                <a:endParaRPr lang="en-GB" sz="2400" b="0" kern="0" dirty="0" smtClean="0"/>
              </a:p>
              <a:p>
                <a:pPr marL="0" indent="0" algn="l">
                  <a:buNone/>
                </a:pPr>
                <a:endParaRPr lang="en-GB" sz="2400" b="0" kern="0" dirty="0" smtClean="0"/>
              </a:p>
              <a:p>
                <a:pPr marL="457200" indent="-457200" algn="l">
                  <a:buFontTx/>
                  <a:buAutoNum type="arabicPeriod"/>
                </a:pPr>
                <a:endParaRPr lang="en-GB" sz="2400" b="0" kern="0" dirty="0" smtClean="0"/>
              </a:p>
              <a:p>
                <a:pPr algn="l"/>
                <a:endParaRPr lang="en-GB" sz="2400" kern="0" dirty="0"/>
              </a:p>
              <a:p>
                <a:pPr marL="0" indent="0" algn="l">
                  <a:buNone/>
                </a:pPr>
                <a:endParaRPr lang="en-GB" sz="2400" kern="0" dirty="0" smtClean="0"/>
              </a:p>
              <a:p>
                <a:pPr marL="0" indent="0" algn="l">
                  <a:buNone/>
                </a:pPr>
                <a:endParaRPr lang="en-GB" sz="2400" kern="0" dirty="0" smtClean="0"/>
              </a:p>
              <a:p>
                <a:pPr marL="0" indent="0" algn="l">
                  <a:buNone/>
                </a:pPr>
                <a:r>
                  <a:rPr lang="en-GB" kern="0" dirty="0" smtClean="0"/>
                  <a:t/>
                </a:r>
                <a:br>
                  <a:rPr lang="en-GB" kern="0" dirty="0" smtClean="0"/>
                </a:br>
                <a:endParaRPr lang="en-GB" kern="0" dirty="0"/>
              </a:p>
            </p:txBody>
          </p:sp>
        </mc:Choice>
        <mc:Fallback xmlns="">
          <p:sp>
            <p:nvSpPr>
              <p:cNvPr id="4" name="Title 1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395536" y="1196752"/>
                <a:ext cx="8208912" cy="4032448"/>
              </a:xfrm>
              <a:prstGeom prst="rect">
                <a:avLst/>
              </a:prstGeom>
              <a:blipFill rotWithShape="1">
                <a:blip r:embed="rId3"/>
                <a:stretch>
                  <a:fillRect l="-1560" t="-261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307514"/>
            <a:ext cx="2448272" cy="4397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651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le 1"/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395536" y="1196752"/>
                <a:ext cx="8208912" cy="40324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l"/>
                <a:endParaRPr lang="en-GB" sz="2400" kern="0" dirty="0" smtClean="0"/>
              </a:p>
              <a:p>
                <a:pPr algn="l"/>
                <a:endParaRPr lang="en-GB" sz="2400" kern="0" dirty="0"/>
              </a:p>
              <a:p>
                <a:pPr algn="l"/>
                <a:endParaRPr lang="en-GB" sz="2400" kern="0" dirty="0" smtClean="0"/>
              </a:p>
              <a:p>
                <a:pPr algn="l"/>
                <a:endParaRPr lang="en-GB" sz="2400" kern="0" dirty="0"/>
              </a:p>
              <a:p>
                <a:pPr marL="0" indent="0" algn="l">
                  <a:buNone/>
                </a:pPr>
                <a:r>
                  <a:rPr lang="en-GB" sz="2400" kern="0" dirty="0" smtClean="0"/>
                  <a:t>Mark your work</a:t>
                </a:r>
              </a:p>
              <a:p>
                <a:pPr algn="l"/>
                <a:endParaRPr lang="en-GB" sz="2400" kern="0" dirty="0"/>
              </a:p>
              <a:p>
                <a:pPr algn="l"/>
                <a:endParaRPr lang="en-GB" sz="2400" kern="0" dirty="0" smtClean="0"/>
              </a:p>
              <a:p>
                <a:pPr algn="l"/>
                <a:endParaRPr lang="en-GB" sz="2400" kern="0" dirty="0"/>
              </a:p>
              <a:p>
                <a:pPr marL="0" indent="0" algn="l">
                  <a:buNone/>
                </a:pPr>
                <a:r>
                  <a:rPr lang="en-GB" sz="2000" kern="0" dirty="0" smtClean="0"/>
                  <a:t>Calculate the following, give your answers to 2 decimal places</a:t>
                </a:r>
              </a:p>
              <a:p>
                <a:pPr algn="l"/>
                <a:endParaRPr lang="en-GB" sz="2400" kern="0" dirty="0"/>
              </a:p>
              <a:p>
                <a:pPr marL="457200" indent="-457200" algn="l">
                  <a:buFontTx/>
                  <a:buAutoNum type="arabicPeriod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GB" sz="2400" b="0" i="1" kern="0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400" b="0" i="0" kern="0" smtClean="0">
                            <a:latin typeface="Cambria Math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GB" sz="2400" b="0" i="1" kern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2400" b="0" i="1" kern="0" smtClean="0">
                                <a:latin typeface="Cambria Math"/>
                              </a:rPr>
                              <m:t>20</m:t>
                            </m:r>
                          </m:e>
                        </m:d>
                      </m:e>
                    </m:func>
                  </m:oMath>
                </a14:m>
                <a:r>
                  <a:rPr lang="en-GB" sz="2400" b="0" kern="0" dirty="0" smtClean="0"/>
                  <a:t> = 0.34</a:t>
                </a:r>
              </a:p>
              <a:p>
                <a:pPr marL="457200" indent="-457200" algn="l">
                  <a:buFontTx/>
                  <a:buAutoNum type="arabicPeriod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GB" sz="2400" b="0" i="1" kern="0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400" b="0" i="0" kern="0" smtClean="0">
                            <a:latin typeface="Cambria Math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GB" sz="2400" b="0" i="1" kern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2400" b="0" i="1" kern="0" smtClean="0">
                                <a:latin typeface="Cambria Math"/>
                              </a:rPr>
                              <m:t>29</m:t>
                            </m:r>
                          </m:e>
                        </m:d>
                      </m:e>
                    </m:func>
                  </m:oMath>
                </a14:m>
                <a:r>
                  <a:rPr lang="en-GB" sz="2400" b="0" kern="0" dirty="0" smtClean="0"/>
                  <a:t> = 0.48</a:t>
                </a:r>
              </a:p>
              <a:p>
                <a:pPr marL="457200" indent="-457200" algn="l">
                  <a:buFontTx/>
                  <a:buAutoNum type="arabicPeriod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GB" sz="2400" b="0" i="1" kern="0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400" b="0" i="0" kern="0" smtClean="0">
                            <a:latin typeface="Cambria Math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GB" sz="2400" b="0" i="1" kern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2400" b="0" i="1" kern="0" smtClean="0">
                                <a:latin typeface="Cambria Math"/>
                              </a:rPr>
                              <m:t>34</m:t>
                            </m:r>
                          </m:e>
                        </m:d>
                      </m:e>
                    </m:func>
                  </m:oMath>
                </a14:m>
                <a:r>
                  <a:rPr lang="en-GB" sz="2400" b="0" kern="0" dirty="0" smtClean="0"/>
                  <a:t> = 0.56</a:t>
                </a:r>
              </a:p>
              <a:p>
                <a:pPr marL="457200" indent="-457200" algn="l">
                  <a:buFontTx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i="1" kern="0" dirty="0" smtClean="0">
                        <a:latin typeface="Cambria Math"/>
                      </a:rPr>
                      <m:t>sin</m:t>
                    </m:r>
                    <m:r>
                      <a:rPr lang="en-GB" sz="2400" i="1" kern="0" dirty="0" smtClean="0">
                        <a:latin typeface="Cambria Math"/>
                      </a:rPr>
                      <m:t>⁡(71)</m:t>
                    </m:r>
                  </m:oMath>
                </a14:m>
                <a:r>
                  <a:rPr lang="en-GB" sz="2400" b="0" kern="0" dirty="0" smtClean="0"/>
                  <a:t> = 0.95</a:t>
                </a:r>
              </a:p>
              <a:p>
                <a:pPr marL="457200" indent="-457200" algn="l">
                  <a:buFontTx/>
                  <a:buAutoNum type="arabicPeriod"/>
                </a:pPr>
                <a14:m>
                  <m:oMath xmlns:m="http://schemas.openxmlformats.org/officeDocument/2006/math">
                    <m:r>
                      <a:rPr lang="en-GB" sz="2400" i="1" kern="0" dirty="0" smtClean="0">
                        <a:latin typeface="Cambria Math"/>
                      </a:rPr>
                      <m:t>𝑠𝑖𝑛</m:t>
                    </m:r>
                    <m:r>
                      <a:rPr lang="en-GB" sz="2400" i="1" kern="0" dirty="0" smtClean="0">
                        <a:latin typeface="Cambria Math"/>
                      </a:rPr>
                      <m:t>(84)</m:t>
                    </m:r>
                  </m:oMath>
                </a14:m>
                <a:r>
                  <a:rPr lang="en-GB" sz="2400" b="0" kern="0" dirty="0" smtClean="0"/>
                  <a:t> = 0.99</a:t>
                </a:r>
              </a:p>
              <a:p>
                <a:pPr marL="0" indent="0" algn="l">
                  <a:buNone/>
                </a:pPr>
                <a:endParaRPr lang="en-GB" sz="2400" b="0" kern="0" dirty="0" smtClean="0"/>
              </a:p>
              <a:p>
                <a:pPr marL="457200" indent="-457200" algn="l">
                  <a:buFontTx/>
                  <a:buAutoNum type="arabicPeriod"/>
                </a:pPr>
                <a:endParaRPr lang="en-GB" sz="2400" b="0" kern="0" dirty="0" smtClean="0"/>
              </a:p>
              <a:p>
                <a:pPr algn="l"/>
                <a:endParaRPr lang="en-GB" sz="2400" kern="0" dirty="0"/>
              </a:p>
              <a:p>
                <a:pPr marL="0" indent="0" algn="l">
                  <a:buNone/>
                </a:pPr>
                <a:endParaRPr lang="en-GB" sz="2400" kern="0" dirty="0" smtClean="0"/>
              </a:p>
              <a:p>
                <a:pPr marL="0" indent="0" algn="l">
                  <a:buNone/>
                </a:pPr>
                <a:endParaRPr lang="en-GB" sz="2400" kern="0" dirty="0" smtClean="0"/>
              </a:p>
              <a:p>
                <a:pPr marL="0" indent="0" algn="l">
                  <a:buNone/>
                </a:pPr>
                <a:r>
                  <a:rPr lang="en-GB" kern="0" dirty="0" smtClean="0"/>
                  <a:t/>
                </a:r>
                <a:br>
                  <a:rPr lang="en-GB" kern="0" dirty="0" smtClean="0"/>
                </a:br>
                <a:endParaRPr lang="en-GB" kern="0" dirty="0"/>
              </a:p>
            </p:txBody>
          </p:sp>
        </mc:Choice>
        <mc:Fallback xmlns="">
          <p:sp>
            <p:nvSpPr>
              <p:cNvPr id="4" name="Title 1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395536" y="1196752"/>
                <a:ext cx="8208912" cy="4032448"/>
              </a:xfrm>
              <a:prstGeom prst="rect">
                <a:avLst/>
              </a:prstGeom>
              <a:blipFill rotWithShape="1">
                <a:blip r:embed="rId3"/>
                <a:stretch>
                  <a:fillRect l="-1189" t="-2235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307514"/>
            <a:ext cx="2448272" cy="4397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426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/>
          <a:lstStyle/>
          <a:p>
            <a:r>
              <a:rPr lang="en-GB" dirty="0" smtClean="0"/>
              <a:t>We know sin(30) = 0.5</a:t>
            </a:r>
            <a:br>
              <a:rPr lang="en-GB" dirty="0" smtClean="0"/>
            </a:br>
            <a:r>
              <a:rPr lang="en-GB" dirty="0" smtClean="0"/>
              <a:t> </a:t>
            </a:r>
            <a:br>
              <a:rPr lang="en-GB" dirty="0" smtClean="0"/>
            </a:br>
            <a:r>
              <a:rPr lang="en-GB" sz="4000" dirty="0" smtClean="0"/>
              <a:t>On your whiteboards work out the missing length. </a:t>
            </a:r>
            <a:endParaRPr lang="en-GB" sz="40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708920"/>
            <a:ext cx="6829425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703284" y="3921381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smtClean="0">
                <a:solidFill>
                  <a:srgbClr val="000000"/>
                </a:solidFill>
              </a:rPr>
              <a:t>1.25</a:t>
            </a:r>
            <a:endParaRPr lang="en-GB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393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9552" y="836712"/>
            <a:ext cx="8229600" cy="1143000"/>
          </a:xfrm>
        </p:spPr>
        <p:txBody>
          <a:bodyPr/>
          <a:lstStyle/>
          <a:p>
            <a:r>
              <a:rPr lang="en-GB" dirty="0" smtClean="0"/>
              <a:t>We know sin(20) = 0.34</a:t>
            </a:r>
            <a:br>
              <a:rPr lang="en-GB" dirty="0" smtClean="0"/>
            </a:br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/>
              <a:t>On your whiteboards work out the missing length</a:t>
            </a:r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979901"/>
            <a:ext cx="640080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516216" y="3933056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0000"/>
                </a:solidFill>
              </a:rPr>
              <a:t>0.85</a:t>
            </a:r>
          </a:p>
        </p:txBody>
      </p:sp>
    </p:spTree>
    <p:extLst>
      <p:ext uri="{BB962C8B-B14F-4D97-AF65-F5344CB8AC3E}">
        <p14:creationId xmlns:p14="http://schemas.microsoft.com/office/powerpoint/2010/main" val="3877757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9552" y="836712"/>
            <a:ext cx="8229600" cy="1143000"/>
          </a:xfrm>
        </p:spPr>
        <p:txBody>
          <a:bodyPr/>
          <a:lstStyle/>
          <a:p>
            <a:r>
              <a:rPr lang="en-GB" dirty="0" smtClean="0"/>
              <a:t>We know sin(29) = 0.48</a:t>
            </a:r>
            <a:br>
              <a:rPr lang="en-GB" dirty="0" smtClean="0"/>
            </a:br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/>
              <a:t>On your whiteboards work out the missing length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704915"/>
            <a:ext cx="6610350" cy="370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300192" y="4034308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0000"/>
                </a:solidFill>
              </a:rPr>
              <a:t>1.2</a:t>
            </a:r>
          </a:p>
        </p:txBody>
      </p:sp>
    </p:spTree>
    <p:extLst>
      <p:ext uri="{BB962C8B-B14F-4D97-AF65-F5344CB8AC3E}">
        <p14:creationId xmlns:p14="http://schemas.microsoft.com/office/powerpoint/2010/main" val="3724814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944" y="294661"/>
            <a:ext cx="4114800" cy="1143000"/>
          </a:xfrm>
        </p:spPr>
        <p:txBody>
          <a:bodyPr/>
          <a:lstStyle/>
          <a:p>
            <a:r>
              <a:rPr lang="en-GB" sz="2800" dirty="0" smtClean="0"/>
              <a:t>Worked Example</a:t>
            </a:r>
            <a:endParaRPr lang="en-GB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585807" y="339512"/>
            <a:ext cx="4114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800" kern="0" dirty="0" smtClean="0">
                <a:solidFill>
                  <a:srgbClr val="000000"/>
                </a:solidFill>
              </a:rPr>
              <a:t>Your Turn</a:t>
            </a:r>
            <a:endParaRPr lang="en-GB" sz="2800" kern="0" dirty="0">
              <a:solidFill>
                <a:srgbClr val="000000"/>
              </a:solidFill>
            </a:endParaRPr>
          </a:p>
        </p:txBody>
      </p:sp>
      <p:sp>
        <p:nvSpPr>
          <p:cNvPr id="7" name="Right Triangle 6"/>
          <p:cNvSpPr/>
          <p:nvPr/>
        </p:nvSpPr>
        <p:spPr>
          <a:xfrm rot="7421198">
            <a:off x="647567" y="1899201"/>
            <a:ext cx="1656181" cy="1233295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8247038">
            <a:off x="1331641" y="1533864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61455" y="2334800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35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455" y="2334800"/>
                <a:ext cx="591829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201353" y="2614013"/>
                <a:ext cx="7320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9 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1353" y="2614013"/>
                <a:ext cx="73206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760128" y="1482512"/>
                <a:ext cx="3465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0128" y="1482512"/>
                <a:ext cx="34657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36075" y="3380930"/>
                <a:ext cx="20626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35</m:t>
                              </m:r>
                            </m:e>
                          </m:d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=0.573…</m:t>
                          </m:r>
                        </m:e>
                      </m:func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075" y="3380930"/>
                <a:ext cx="206261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58618" y="4077072"/>
                <a:ext cx="2217530" cy="6072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0.573…=</m:t>
                      </m:r>
                      <m:f>
                        <m:fPr>
                          <m:ctrlP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𝑜𝑝𝑝𝑜𝑠𝑖𝑡𝑒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618" y="4077072"/>
                <a:ext cx="2217530" cy="60721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33214" y="5013176"/>
                <a:ext cx="26006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𝑜𝑝𝑝𝑜𝑠𝑖𝑡𝑒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=0.573…×9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214" y="5013176"/>
                <a:ext cx="2600648" cy="369332"/>
              </a:xfrm>
              <a:prstGeom prst="rect">
                <a:avLst/>
              </a:prstGeom>
              <a:blipFill rotWithShape="1">
                <a:blip r:embed="rId8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36460" y="5749203"/>
                <a:ext cx="314047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𝑇h𝑒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𝑜𝑝𝑝𝑜𝑠𝑖𝑡𝑒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𝑠𝑖𝑑𝑒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𝑖𝑠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 5.16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60" y="5749203"/>
                <a:ext cx="3140475" cy="369332"/>
              </a:xfrm>
              <a:prstGeom prst="rect">
                <a:avLst/>
              </a:prstGeom>
              <a:blipFill rotWithShape="1">
                <a:blip r:embed="rId9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ight Triangle 16"/>
          <p:cNvSpPr/>
          <p:nvPr/>
        </p:nvSpPr>
        <p:spPr>
          <a:xfrm rot="19531328">
            <a:off x="5873319" y="1050531"/>
            <a:ext cx="1656181" cy="1233295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 rot="19573311">
            <a:off x="6258617" y="2271670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688172" y="1579214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62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8172" y="1579214"/>
                <a:ext cx="591829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 rot="215992">
                <a:off x="6227956" y="1262469"/>
                <a:ext cx="8090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14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5992">
                <a:off x="6227956" y="1262469"/>
                <a:ext cx="809004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011619" y="2244681"/>
                <a:ext cx="3465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1619" y="2244681"/>
                <a:ext cx="346570" cy="36933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>
            <a:off x="4396687" y="690076"/>
            <a:ext cx="144016" cy="60612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331640" y="154846"/>
            <a:ext cx="6977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TITLE: </a:t>
            </a:r>
            <a:r>
              <a:rPr lang="en-GB" u="sng" dirty="0" smtClean="0"/>
              <a:t>Using the Sine ratio to find the opposite length </a:t>
            </a:r>
            <a:endParaRPr lang="en-GB" u="sng" dirty="0"/>
          </a:p>
        </p:txBody>
      </p:sp>
    </p:spTree>
    <p:extLst>
      <p:ext uri="{BB962C8B-B14F-4D97-AF65-F5344CB8AC3E}">
        <p14:creationId xmlns:p14="http://schemas.microsoft.com/office/powerpoint/2010/main" val="3423208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218373"/>
            <a:ext cx="2228080" cy="201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909325"/>
            <a:ext cx="2119977" cy="1815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 noGrp="1"/>
          </p:cNvSpPr>
          <p:nvPr>
            <p:ph idx="1"/>
          </p:nvPr>
        </p:nvSpPr>
        <p:spPr bwMode="auto">
          <a:xfrm>
            <a:off x="251520" y="188640"/>
            <a:ext cx="8208912" cy="3774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endParaRPr lang="en-GB" sz="2400" kern="0" dirty="0" smtClean="0"/>
          </a:p>
          <a:p>
            <a:pPr algn="l"/>
            <a:endParaRPr lang="en-GB" sz="2400" kern="0" dirty="0"/>
          </a:p>
          <a:p>
            <a:pPr marL="0" indent="0" algn="l">
              <a:buNone/>
            </a:pPr>
            <a:r>
              <a:rPr lang="en-GB" sz="2400" kern="0" dirty="0" smtClean="0"/>
              <a:t>In your book…</a:t>
            </a:r>
          </a:p>
          <a:p>
            <a:pPr marL="0" indent="0" algn="l">
              <a:buNone/>
            </a:pPr>
            <a:endParaRPr lang="en-GB" sz="2400" dirty="0"/>
          </a:p>
          <a:p>
            <a:pPr marL="0" indent="0" algn="l">
              <a:buNone/>
            </a:pPr>
            <a:r>
              <a:rPr lang="en-GB" sz="2400" kern="0" dirty="0" smtClean="0"/>
              <a:t>Copy the questions and calculate the missing lengths to 2 decimal places. </a:t>
            </a:r>
          </a:p>
          <a:p>
            <a:pPr marL="0" indent="0" algn="l">
              <a:buNone/>
            </a:pPr>
            <a:endParaRPr lang="en-GB" sz="2400" b="0" kern="0" dirty="0" smtClean="0"/>
          </a:p>
          <a:p>
            <a:pPr marL="0" indent="0" algn="l">
              <a:buNone/>
            </a:pPr>
            <a:endParaRPr lang="en-GB" sz="2400" b="0" kern="0" dirty="0" smtClean="0"/>
          </a:p>
          <a:p>
            <a:pPr algn="l"/>
            <a:endParaRPr lang="en-GB" sz="2400" kern="0" dirty="0"/>
          </a:p>
          <a:p>
            <a:pPr marL="0" indent="0" algn="l">
              <a:buNone/>
            </a:pPr>
            <a:endParaRPr lang="en-GB" sz="2400" kern="0" dirty="0" smtClean="0"/>
          </a:p>
          <a:p>
            <a:pPr marL="0" indent="0" algn="l">
              <a:buNone/>
            </a:pPr>
            <a:endParaRPr lang="en-GB" sz="2400" kern="0" dirty="0" smtClean="0"/>
          </a:p>
          <a:p>
            <a:pPr marL="0" indent="0" algn="l">
              <a:buNone/>
            </a:pPr>
            <a:r>
              <a:rPr lang="en-GB" kern="0" dirty="0" smtClean="0"/>
              <a:t/>
            </a:r>
            <a:br>
              <a:rPr lang="en-GB" kern="0" dirty="0" smtClean="0"/>
            </a:br>
            <a:endParaRPr lang="en-GB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535069" y="2396169"/>
                <a:ext cx="36189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5069" y="2396169"/>
                <a:ext cx="361894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392931" y="2028685"/>
                <a:ext cx="323085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2931" y="2028685"/>
                <a:ext cx="323085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898768" y="5042206"/>
                <a:ext cx="38914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𝑑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8768" y="5042206"/>
                <a:ext cx="389144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467" y="2612043"/>
            <a:ext cx="2661970" cy="153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372199" y="2144081"/>
                <a:ext cx="2473113" cy="646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𝑒</m:t>
                      </m:r>
                      <m:r>
                        <a:rPr lang="en-GB" b="0" i="1" smtClean="0">
                          <a:latin typeface="Cambria Math"/>
                        </a:rPr>
                        <m:t>) </m:t>
                      </m:r>
                      <m:r>
                        <a:rPr lang="en-GB" b="0" i="1" smtClean="0">
                          <a:latin typeface="Cambria Math"/>
                        </a:rPr>
                        <m:t>𝐹𝑖𝑛𝑑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𝑡h𝑒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h𝑒𝑖𝑔h𝑡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𝑜𝑓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b="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𝑡h𝑖𝑠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𝑝𝑎𝑟𝑎𝑙𝑙𝑒𝑙𝑜𝑔𝑟𝑎𝑚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199" y="2144081"/>
                <a:ext cx="2473113" cy="646331"/>
              </a:xfrm>
              <a:prstGeom prst="rect">
                <a:avLst/>
              </a:prstGeom>
              <a:blipFill rotWithShape="1">
                <a:blip r:embed="rId13"/>
                <a:stretch>
                  <a:fillRect b="-75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869112"/>
            <a:ext cx="2380835" cy="1863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660232" y="4361281"/>
                <a:ext cx="2290435" cy="646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𝑓</m:t>
                      </m:r>
                      <m:r>
                        <a:rPr lang="en-GB" b="0" i="1" smtClean="0">
                          <a:latin typeface="Cambria Math"/>
                        </a:rPr>
                        <m:t>) </m:t>
                      </m:r>
                      <m:r>
                        <a:rPr lang="en-GB" b="0" i="1" smtClean="0">
                          <a:latin typeface="Cambria Math"/>
                        </a:rPr>
                        <m:t>𝐹𝑖𝑛𝑑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𝑡h𝑒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𝑎𝑟𝑒𝑎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𝑜𝑓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b="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𝑟𝑒𝑐𝑡𝑎𝑛𝑔𝑙𝑒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𝑃𝑄𝑅𝑆</m:t>
                      </m:r>
                    </m:oMath>
                  </m:oMathPara>
                </a14:m>
                <a:endParaRPr lang="en-GB" b="0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232" y="4361281"/>
                <a:ext cx="2290435" cy="646331"/>
              </a:xfrm>
              <a:prstGeom prst="rect">
                <a:avLst/>
              </a:prstGeom>
              <a:blipFill rotWithShape="1">
                <a:blip r:embed="rId15"/>
                <a:stretch>
                  <a:fillRect b="-75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847" y="1556792"/>
            <a:ext cx="1440160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03360" y="2679307"/>
                <a:ext cx="38266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60" y="2679307"/>
                <a:ext cx="382669" cy="369332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385" y="4364226"/>
            <a:ext cx="1968440" cy="191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221672" y="5086850"/>
                <a:ext cx="38266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1672" y="5086850"/>
                <a:ext cx="382669" cy="369332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806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Mark your work…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arenR"/>
            </a:pPr>
            <a:r>
              <a:rPr lang="en-GB" dirty="0" smtClean="0"/>
              <a:t>11.82</a:t>
            </a:r>
          </a:p>
          <a:p>
            <a:pPr marL="514350" indent="-514350">
              <a:buAutoNum type="alphaLcParenR"/>
            </a:pPr>
            <a:r>
              <a:rPr lang="en-GB" dirty="0" smtClean="0"/>
              <a:t>9.00 </a:t>
            </a:r>
          </a:p>
          <a:p>
            <a:pPr marL="514350" indent="-514350">
              <a:buAutoNum type="alphaLcParenR"/>
            </a:pPr>
            <a:r>
              <a:rPr lang="en-GB" dirty="0" smtClean="0"/>
              <a:t>18.38</a:t>
            </a:r>
          </a:p>
          <a:p>
            <a:pPr marL="514350" indent="-514350">
              <a:buAutoNum type="alphaLcParenR"/>
            </a:pPr>
            <a:r>
              <a:rPr lang="en-GB" dirty="0" smtClean="0"/>
              <a:t>6.68</a:t>
            </a:r>
          </a:p>
          <a:p>
            <a:pPr marL="514350" indent="-514350">
              <a:buAutoNum type="alphaLcParenR"/>
            </a:pPr>
            <a:r>
              <a:rPr lang="en-GB" dirty="0" smtClean="0"/>
              <a:t>2.83</a:t>
            </a:r>
          </a:p>
          <a:p>
            <a:pPr marL="514350" indent="-514350">
              <a:buAutoNum type="alphaLcParenR"/>
            </a:pPr>
            <a:r>
              <a:rPr lang="en-GB" dirty="0" smtClean="0"/>
              <a:t>249.42  </a:t>
            </a:r>
          </a:p>
          <a:p>
            <a:pPr marL="514350" indent="-514350">
              <a:buAutoNum type="alphaLcParenR"/>
            </a:pPr>
            <a:endParaRPr lang="en-GB" dirty="0" smtClean="0"/>
          </a:p>
          <a:p>
            <a:pPr marL="514350" indent="-514350">
              <a:buAutoNum type="alphaLcParenR"/>
            </a:pPr>
            <a:endParaRPr lang="en-GB" dirty="0" smtClean="0"/>
          </a:p>
          <a:p>
            <a:pPr marL="514350" indent="-514350">
              <a:buAutoNum type="alphaLcParenR"/>
            </a:pPr>
            <a:endParaRPr lang="en-GB" dirty="0" smtClean="0"/>
          </a:p>
          <a:p>
            <a:pPr marL="514350" indent="-514350">
              <a:buAutoNum type="alphaLcParenR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840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5400000">
            <a:off x="5970059" y="3039053"/>
            <a:ext cx="46805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Worded Questions</a:t>
            </a:r>
            <a:endParaRPr lang="en-GB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67544" y="404664"/>
                <a:ext cx="7056784" cy="923330"/>
              </a:xfrm>
              <a:prstGeom prst="rect">
                <a:avLst/>
              </a:prstGeom>
              <a:noFill/>
              <a:ln>
                <a:solidFill>
                  <a:srgbClr val="00206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1. A vertical tent-pole is kept upright by ropes of length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4</m:t>
                    </m:r>
                  </m:oMath>
                </a14:m>
                <a:r>
                  <a:rPr lang="en-GB" dirty="0" smtClean="0"/>
                  <a:t> metres tied to the top of the pole and to pegs in the ground. These ropes make an angle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43</m:t>
                    </m:r>
                    <m:r>
                      <a:rPr lang="en-GB" i="1" dirty="0" smtClean="0">
                        <a:latin typeface="Cambria Math"/>
                        <a:ea typeface="Cambria Math"/>
                      </a:rPr>
                      <m:t>°</m:t>
                    </m:r>
                  </m:oMath>
                </a14:m>
                <a:r>
                  <a:rPr lang="en-GB" dirty="0" smtClean="0"/>
                  <a:t> with the ground. What is the height of the pole? </a:t>
                </a:r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404664"/>
                <a:ext cx="7056784" cy="923330"/>
              </a:xfrm>
              <a:prstGeom prst="rect">
                <a:avLst/>
              </a:prstGeom>
              <a:blipFill rotWithShape="1">
                <a:blip r:embed="rId3"/>
                <a:stretch>
                  <a:fillRect l="-690" t="-2597" r="-1553" b="-8442"/>
                </a:stretch>
              </a:blipFill>
              <a:ln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67544" y="1628800"/>
                <a:ext cx="7056784" cy="923330"/>
              </a:xfrm>
              <a:prstGeom prst="rect">
                <a:avLst/>
              </a:prstGeom>
              <a:noFill/>
              <a:ln>
                <a:solidFill>
                  <a:srgbClr val="00206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2. A parallelogram has edge-lengths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5</m:t>
                    </m:r>
                    <m:r>
                      <a:rPr lang="en-GB" i="1" dirty="0" smtClean="0">
                        <a:latin typeface="Cambria Math"/>
                      </a:rPr>
                      <m:t>𝑐𝑚</m:t>
                    </m:r>
                  </m:oMath>
                </a14:m>
                <a:r>
                  <a:rPr lang="en-GB" dirty="0" smtClean="0"/>
                  <a:t> and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9</m:t>
                    </m:r>
                    <m:r>
                      <a:rPr lang="en-GB" i="1" dirty="0" smtClean="0">
                        <a:latin typeface="Cambria Math"/>
                      </a:rPr>
                      <m:t>𝑐𝑚</m:t>
                    </m:r>
                  </m:oMath>
                </a14:m>
                <a:r>
                  <a:rPr lang="en-GB" dirty="0" smtClean="0"/>
                  <a:t> respectively, and an angle of </a:t>
                </a:r>
                <a14:m>
                  <m:oMath xmlns:m="http://schemas.openxmlformats.org/officeDocument/2006/math">
                    <m:r>
                      <a:rPr lang="en-GB" b="0" i="0" dirty="0" smtClean="0">
                        <a:latin typeface="Cambria Math"/>
                        <a:ea typeface="Cambria Math"/>
                      </a:rPr>
                      <m:t>58</m:t>
                    </m:r>
                    <m:r>
                      <a:rPr lang="en-GB" i="1" dirty="0" smtClean="0">
                        <a:latin typeface="Cambria Math"/>
                        <a:ea typeface="Cambria Math"/>
                      </a:rPr>
                      <m:t>°</m:t>
                    </m:r>
                  </m:oMath>
                </a14:m>
                <a:r>
                  <a:rPr lang="en-GB" dirty="0" smtClean="0"/>
                  <a:t>between them. </a:t>
                </a:r>
              </a:p>
              <a:p>
                <a:r>
                  <a:rPr lang="en-GB" dirty="0" smtClean="0"/>
                  <a:t>Calculate the perpendicular distance between the two longer edges. </a:t>
                </a:r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628800"/>
                <a:ext cx="7056784" cy="923330"/>
              </a:xfrm>
              <a:prstGeom prst="rect">
                <a:avLst/>
              </a:prstGeom>
              <a:blipFill rotWithShape="1">
                <a:blip r:embed="rId4"/>
                <a:stretch>
                  <a:fillRect l="-690" t="-2597" r="-1553" b="-8442"/>
                </a:stretch>
              </a:blipFill>
              <a:ln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67544" y="2852936"/>
                <a:ext cx="7056784" cy="923330"/>
              </a:xfrm>
              <a:prstGeom prst="rect">
                <a:avLst/>
              </a:prstGeom>
              <a:noFill/>
              <a:ln>
                <a:solidFill>
                  <a:srgbClr val="00206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3. A path going up a cliff-face from the bottom to the top is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700</m:t>
                    </m:r>
                    <m:r>
                      <a:rPr lang="en-GB" i="1" dirty="0" smtClean="0">
                        <a:latin typeface="Cambria Math"/>
                      </a:rPr>
                      <m:t>𝑚</m:t>
                    </m:r>
                    <m:r>
                      <a:rPr lang="en-GB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dirty="0" smtClean="0"/>
                  <a:t>long. Its overall average inclination to the horizontal is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15</m:t>
                    </m:r>
                    <m:r>
                      <a:rPr lang="en-GB" i="1" dirty="0" smtClean="0">
                        <a:latin typeface="Cambria Math"/>
                        <a:ea typeface="Cambria Math"/>
                      </a:rPr>
                      <m:t>°</m:t>
                    </m:r>
                    <m:r>
                      <a:rPr lang="en-GB" i="1" dirty="0" smtClean="0">
                        <a:latin typeface="Cambria Math"/>
                      </a:rPr>
                      <m:t>. </m:t>
                    </m:r>
                  </m:oMath>
                </a14:m>
                <a:r>
                  <a:rPr lang="en-GB" dirty="0" smtClean="0"/>
                  <a:t>What is the height of the cliff face? </a:t>
                </a:r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2852936"/>
                <a:ext cx="7056784" cy="923330"/>
              </a:xfrm>
              <a:prstGeom prst="rect">
                <a:avLst/>
              </a:prstGeom>
              <a:blipFill rotWithShape="1">
                <a:blip r:embed="rId5"/>
                <a:stretch>
                  <a:fillRect l="-690" t="-2614" b="-9150"/>
                </a:stretch>
              </a:blipFill>
              <a:ln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1037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Mark your work…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GB" dirty="0" smtClean="0"/>
              <a:t>2.73 </a:t>
            </a:r>
          </a:p>
          <a:p>
            <a:pPr marL="514350" indent="-514350">
              <a:buAutoNum type="arabicPeriod"/>
            </a:pPr>
            <a:r>
              <a:rPr lang="en-GB" dirty="0" smtClean="0"/>
              <a:t>4.24</a:t>
            </a:r>
          </a:p>
          <a:p>
            <a:pPr marL="514350" indent="-514350">
              <a:buAutoNum type="arabicPeriod"/>
            </a:pPr>
            <a:r>
              <a:rPr lang="en-GB" smtClean="0"/>
              <a:t>181.17 </a:t>
            </a:r>
            <a:endParaRPr lang="en-GB" dirty="0" smtClean="0"/>
          </a:p>
          <a:p>
            <a:pPr marL="514350" indent="-514350">
              <a:buAutoNum type="alphaLcParenR"/>
            </a:pPr>
            <a:endParaRPr lang="en-GB" dirty="0" smtClean="0"/>
          </a:p>
          <a:p>
            <a:pPr marL="514350" indent="-514350">
              <a:buAutoNum type="alphaLcParenR"/>
            </a:pPr>
            <a:endParaRPr lang="en-GB" dirty="0" smtClean="0"/>
          </a:p>
          <a:p>
            <a:pPr marL="514350" indent="-514350">
              <a:buAutoNum type="alphaLcParenR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4762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240</TotalTime>
  <Words>683</Words>
  <Application>Microsoft Office PowerPoint</Application>
  <PresentationFormat>On-screen Show (4:3)</PresentationFormat>
  <Paragraphs>157</Paragraphs>
  <Slides>13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13</vt:i4>
      </vt:variant>
    </vt:vector>
  </HeadingPairs>
  <TitlesOfParts>
    <vt:vector size="27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Archway PPT</vt:lpstr>
      <vt:lpstr>What is sin (60)?  </vt:lpstr>
      <vt:lpstr>PowerPoint Presentation</vt:lpstr>
      <vt:lpstr>What is sin (60)?  </vt:lpstr>
      <vt:lpstr>PowerPoint Presentation</vt:lpstr>
      <vt:lpstr>PowerPoint Presentation</vt:lpstr>
      <vt:lpstr>We know sin(30) = 0.5   On your whiteboards work out the missing length. </vt:lpstr>
      <vt:lpstr>We know sin(20) = 0.34   On your whiteboards work out the missing length</vt:lpstr>
      <vt:lpstr>We know sin(29) = 0.48   On your whiteboards work out the missing length</vt:lpstr>
      <vt:lpstr>Worked Example</vt:lpstr>
      <vt:lpstr>PowerPoint Presentation</vt:lpstr>
      <vt:lpstr>Mark your work… </vt:lpstr>
      <vt:lpstr>PowerPoint Presentation</vt:lpstr>
      <vt:lpstr>Mark your work…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sin (60)?</dc:title>
  <dc:creator>Elder, L</dc:creator>
  <cp:lastModifiedBy>Louise Elder</cp:lastModifiedBy>
  <cp:revision>12</cp:revision>
  <dcterms:created xsi:type="dcterms:W3CDTF">2018-08-23T17:55:53Z</dcterms:created>
  <dcterms:modified xsi:type="dcterms:W3CDTF">2018-09-10T10:44:27Z</dcterms:modified>
</cp:coreProperties>
</file>