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</p:sldMasterIdLst>
  <p:notesMasterIdLst>
    <p:notesMasterId r:id="rId79"/>
  </p:notesMasterIdLst>
  <p:handoutMasterIdLst>
    <p:handoutMasterId r:id="rId80"/>
  </p:handoutMasterIdLst>
  <p:sldIdLst>
    <p:sldId id="260" r:id="rId66"/>
    <p:sldId id="297" r:id="rId67"/>
    <p:sldId id="298" r:id="rId68"/>
    <p:sldId id="299" r:id="rId69"/>
    <p:sldId id="300" r:id="rId70"/>
    <p:sldId id="301" r:id="rId71"/>
    <p:sldId id="302" r:id="rId72"/>
    <p:sldId id="303" r:id="rId73"/>
    <p:sldId id="304" r:id="rId74"/>
    <p:sldId id="305" r:id="rId75"/>
    <p:sldId id="309" r:id="rId76"/>
    <p:sldId id="307" r:id="rId77"/>
    <p:sldId id="310" r:id="rId7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3.xml"/><Relationship Id="rId84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4.xml"/><Relationship Id="rId77" Type="http://schemas.openxmlformats.org/officeDocument/2006/relationships/slide" Target="slides/slide12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7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2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5.xml"/><Relationship Id="rId75" Type="http://schemas.openxmlformats.org/officeDocument/2006/relationships/slide" Target="slides/slide10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8.xml"/><Relationship Id="rId78" Type="http://schemas.openxmlformats.org/officeDocument/2006/relationships/slide" Target="slides/slide13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22/09/2018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Need rulers, </a:t>
            </a:r>
            <a:r>
              <a:rPr lang="en-GB" dirty="0" err="1" smtClean="0"/>
              <a:t>protactors</a:t>
            </a:r>
            <a:r>
              <a:rPr lang="en-GB" dirty="0" smtClean="0"/>
              <a:t> and pairs of compasses for this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39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504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activity consolidates the labelling of angles</a:t>
            </a:r>
            <a:r>
              <a:rPr lang="en-GB" baseline="0" dirty="0" smtClean="0"/>
              <a:t> and lengths of a non-right angled triangle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12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Complete the table with triangles from the class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971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SMILE Mathematics,</a:t>
            </a:r>
            <a:r>
              <a:rPr lang="en-GB" baseline="0" dirty="0" smtClean="0"/>
              <a:t> </a:t>
            </a:r>
            <a:r>
              <a:rPr lang="en-GB" baseline="0" smtClean="0"/>
              <a:t>Don Steward and Jo Frost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633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22/09/2018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4" y="188658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What is the missing length? How do you know?  </a:t>
            </a:r>
            <a:endParaRPr lang="en-GB" sz="3600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763689" y="1484784"/>
            <a:ext cx="2880320" cy="27363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9" y="1484784"/>
            <a:ext cx="2304256" cy="151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763688" y="2996952"/>
            <a:ext cx="5184576" cy="12241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20016" y="376028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20 cm 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195746" y="3629813"/>
                <a:ext cx="6367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30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46" y="3629813"/>
                <a:ext cx="636713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714412" y="1779206"/>
                <a:ext cx="442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412" y="1779206"/>
                <a:ext cx="44242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4" y="188660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The angle is not 90 degrees</a:t>
            </a:r>
          </a:p>
          <a:p>
            <a:endParaRPr lang="en-GB" sz="3600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763689" y="1484784"/>
            <a:ext cx="2880320" cy="27363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4009" y="1484784"/>
            <a:ext cx="2304256" cy="151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763688" y="2996952"/>
            <a:ext cx="5184576" cy="12241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20016" y="376028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20 cm 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195746" y="3629813"/>
                <a:ext cx="6367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46" y="3629813"/>
                <a:ext cx="636713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714412" y="1779206"/>
                <a:ext cx="442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412" y="1779206"/>
                <a:ext cx="442429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4319972" y="1233980"/>
            <a:ext cx="64807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59532" y="5229220"/>
                <a:ext cx="85689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 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≠10 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𝑐𝑚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32" y="5229220"/>
                <a:ext cx="85689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231685" y="6021308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Therefore x is not equal to 10 cm </a:t>
            </a:r>
          </a:p>
          <a:p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4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346160" y="260648"/>
            <a:ext cx="78590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Labelling a non right angled triangle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1505628">
            <a:off x="1842531" y="1159927"/>
            <a:ext cx="5956320" cy="3249158"/>
          </a:xfrm>
          <a:prstGeom prst="triangle">
            <a:avLst>
              <a:gd name="adj" fmla="val 66233"/>
            </a:avLst>
          </a:prstGeom>
          <a:solidFill>
            <a:srgbClr val="FFC000">
              <a:alpha val="44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941672" y="1821190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77248" y="4262993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99930" y="2801758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710068" y="3316352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258613" y="4786213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78799" y="1796508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251522" y="5507994"/>
            <a:ext cx="785907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Angles are marked with capital letters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Opposite sides with lower case letters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7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Draw this triangle with a ruler and pair of compasses</a:t>
            </a: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195736" y="4221088"/>
            <a:ext cx="49685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195737" y="1628800"/>
            <a:ext cx="1368152" cy="25922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63889" y="1628800"/>
            <a:ext cx="3600400" cy="25922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39953" y="43651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 cm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3" y="274027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5.8 cm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148064" y="237094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6.1 cm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79752" y="537323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Now measure all of the angles with a protractor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292886" y="385175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886" y="3851756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419881" y="184482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72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81" y="1844824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294226" y="385175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56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226" y="3851756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85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667"/>
          <a:stretch/>
        </p:blipFill>
        <p:spPr bwMode="auto">
          <a:xfrm>
            <a:off x="208832" y="742106"/>
            <a:ext cx="8778875" cy="449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Complete the first row of the table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53218" y="5373234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Now draw a different triangles of your choice </a:t>
            </a:r>
          </a:p>
          <a:p>
            <a:pPr algn="ctr"/>
            <a:r>
              <a:rPr lang="en-GB" sz="2400" dirty="0" smtClean="0"/>
              <a:t>and complete each row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11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667"/>
          <a:stretch/>
        </p:blipFill>
        <p:spPr bwMode="auto">
          <a:xfrm>
            <a:off x="208832" y="742106"/>
            <a:ext cx="8778875" cy="449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3218" y="537323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do you notice?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20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33484" y="1327150"/>
            <a:ext cx="6824663" cy="3086100"/>
          </a:xfrm>
          <a:prstGeom prst="triangle">
            <a:avLst>
              <a:gd name="adj" fmla="val 2245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2665413" y="1327150"/>
            <a:ext cx="0" cy="3086100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5225608" y="396890"/>
            <a:ext cx="34505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You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can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cut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any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triangle into two right angled triangles</a:t>
            </a:r>
          </a:p>
        </p:txBody>
      </p:sp>
    </p:spTree>
    <p:extLst>
      <p:ext uri="{BB962C8B-B14F-4D97-AF65-F5344CB8AC3E}">
        <p14:creationId xmlns:p14="http://schemas.microsoft.com/office/powerpoint/2010/main" val="158388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33484" y="1327150"/>
            <a:ext cx="6824663" cy="3086100"/>
          </a:xfrm>
          <a:prstGeom prst="triangle">
            <a:avLst>
              <a:gd name="adj" fmla="val 2245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>
            <a:stCxn id="3" idx="2"/>
          </p:cNvCxnSpPr>
          <p:nvPr/>
        </p:nvCxnSpPr>
        <p:spPr>
          <a:xfrm flipV="1">
            <a:off x="1133475" y="1514493"/>
            <a:ext cx="1828800" cy="2898775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5225608" y="396877"/>
            <a:ext cx="3450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Y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ou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can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cut any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triangle into two right angled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triangles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another way</a:t>
            </a:r>
            <a:endParaRPr lang="en-GB" alt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7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33484" y="1327150"/>
            <a:ext cx="6824663" cy="3086100"/>
          </a:xfrm>
          <a:prstGeom prst="triangle">
            <a:avLst>
              <a:gd name="adj" fmla="val 2245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>
            <a:stCxn id="3" idx="4"/>
          </p:cNvCxnSpPr>
          <p:nvPr/>
        </p:nvCxnSpPr>
        <p:spPr>
          <a:xfrm flipH="1" flipV="1">
            <a:off x="2416175" y="1843088"/>
            <a:ext cx="5541963" cy="2570162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5225608" y="396890"/>
            <a:ext cx="34505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You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can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cut any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triangle into two right angled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triangles a third way</a:t>
            </a:r>
            <a:endParaRPr lang="en-GB" alt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1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"/>
          <p:cNvGrpSpPr>
            <a:grpSpLocks/>
          </p:cNvGrpSpPr>
          <p:nvPr/>
        </p:nvGrpSpPr>
        <p:grpSpPr bwMode="auto">
          <a:xfrm>
            <a:off x="1404947" y="1306513"/>
            <a:ext cx="4422775" cy="3052762"/>
            <a:chOff x="1404938" y="1306513"/>
            <a:chExt cx="4422775" cy="3052762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1404938" y="1306513"/>
              <a:ext cx="4422775" cy="3003550"/>
            </a:xfrm>
            <a:prstGeom prst="line">
              <a:avLst/>
            </a:prstGeom>
            <a:ln w="317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406525" y="4308475"/>
              <a:ext cx="1698625" cy="50800"/>
            </a:xfrm>
            <a:prstGeom prst="line">
              <a:avLst/>
            </a:prstGeom>
            <a:ln w="317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114675" y="1311275"/>
              <a:ext cx="2705100" cy="3036888"/>
            </a:xfrm>
            <a:prstGeom prst="line">
              <a:avLst/>
            </a:prstGeom>
            <a:ln w="317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54034" y="550864"/>
            <a:ext cx="30396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Even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if it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has an obtuse angle</a:t>
            </a:r>
            <a:endParaRPr lang="en-GB" alt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6148" name="TextBox 17"/>
          <p:cNvSpPr txBox="1">
            <a:spLocks noChangeArrowheads="1"/>
          </p:cNvSpPr>
          <p:nvPr/>
        </p:nvSpPr>
        <p:spPr bwMode="auto">
          <a:xfrm>
            <a:off x="4900613" y="3638565"/>
            <a:ext cx="3857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You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can </a:t>
            </a:r>
            <a:r>
              <a:rPr lang="en-GB" alt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cut any </a:t>
            </a:r>
            <a:r>
              <a:rPr lang="en-GB" alt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triangle into two right angled triangles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530484" y="3554413"/>
            <a:ext cx="557213" cy="798512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33482" y="1327150"/>
            <a:ext cx="6824663" cy="3086100"/>
          </a:xfrm>
          <a:prstGeom prst="triangle">
            <a:avLst>
              <a:gd name="adj" fmla="val 22458"/>
            </a:avLst>
          </a:prstGeom>
          <a:solidFill>
            <a:srgbClr val="FFFF81">
              <a:alpha val="53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2665413" y="1327150"/>
            <a:ext cx="0" cy="3086100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TextBox 10"/>
          <p:cNvSpPr txBox="1">
            <a:spLocks noChangeArrowheads="1"/>
          </p:cNvSpPr>
          <p:nvPr/>
        </p:nvSpPr>
        <p:spPr bwMode="auto">
          <a:xfrm>
            <a:off x="4864100" y="396889"/>
            <a:ext cx="38560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</a:rPr>
              <a:t>looking at both of the right angled triangles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62736" y="3884101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44608" y="2309152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662740" y="3853161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20333" y="2525201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77633" y="2749038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0038" y="681041"/>
            <a:ext cx="1419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sin B =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6189" y="1966927"/>
            <a:ext cx="1419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sin C =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55782" y="417513"/>
            <a:ext cx="5556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h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1757363" y="919163"/>
            <a:ext cx="363537" cy="0"/>
          </a:xfrm>
          <a:prstGeom prst="line">
            <a:avLst/>
          </a:prstGeom>
          <a:noFill/>
          <a:ln w="317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759707" y="1731977"/>
            <a:ext cx="5572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h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7761295" y="2233613"/>
            <a:ext cx="365125" cy="0"/>
          </a:xfrm>
          <a:prstGeom prst="line">
            <a:avLst/>
          </a:prstGeom>
          <a:noFill/>
          <a:ln w="317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6389" y="1352550"/>
            <a:ext cx="24288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c </a:t>
            </a:r>
            <a:r>
              <a:rPr lang="en-GB" altLang="en-US" sz="2800">
                <a:solidFill>
                  <a:srgbClr val="000000"/>
                </a:solidFill>
              </a:rPr>
              <a:t>sin B = </a:t>
            </a:r>
            <a:r>
              <a:rPr lang="en-GB" altLang="en-US" sz="2800" i="1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251582" y="2719402"/>
            <a:ext cx="24304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b </a:t>
            </a:r>
            <a:r>
              <a:rPr lang="en-GB" altLang="en-US" sz="2800">
                <a:solidFill>
                  <a:srgbClr val="000000"/>
                </a:solidFill>
              </a:rPr>
              <a:t>sin C = </a:t>
            </a:r>
            <a:r>
              <a:rPr lang="en-GB" altLang="en-US" sz="2800" i="1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81364" y="4759709"/>
            <a:ext cx="173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c </a:t>
            </a:r>
            <a:r>
              <a:rPr lang="en-GB" altLang="en-US" sz="2800">
                <a:solidFill>
                  <a:srgbClr val="000000"/>
                </a:solidFill>
              </a:rPr>
              <a:t>sin B = </a:t>
            </a:r>
            <a:endParaRPr lang="en-GB" altLang="en-US" sz="2800" i="1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822828" y="4737484"/>
            <a:ext cx="1503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b </a:t>
            </a:r>
            <a:r>
              <a:rPr lang="en-GB" altLang="en-US" sz="2800">
                <a:solidFill>
                  <a:srgbClr val="000000"/>
                </a:solidFill>
              </a:rPr>
              <a:t>sin C</a:t>
            </a:r>
            <a:endParaRPr lang="en-GB" altLang="en-US" sz="2800" i="1">
              <a:solidFill>
                <a:srgbClr val="000000"/>
              </a:solidFill>
            </a:endParaRP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352808" y="5424857"/>
            <a:ext cx="1006475" cy="954088"/>
            <a:chOff x="1481327" y="5438850"/>
            <a:chExt cx="1005841" cy="954107"/>
          </a:xfrm>
        </p:grpSpPr>
        <p:sp>
          <p:nvSpPr>
            <p:cNvPr id="7193" name="TextBox 19"/>
            <p:cNvSpPr txBox="1">
              <a:spLocks noChangeArrowheads="1"/>
            </p:cNvSpPr>
            <p:nvPr/>
          </p:nvSpPr>
          <p:spPr bwMode="auto">
            <a:xfrm>
              <a:off x="1481327" y="5438850"/>
              <a:ext cx="100584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>
                  <a:solidFill>
                    <a:srgbClr val="000000"/>
                  </a:solidFill>
                </a:rPr>
                <a:t>sin B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i="1">
                  <a:solidFill>
                    <a:srgbClr val="000000"/>
                  </a:solidFill>
                </a:rPr>
                <a:t>b</a:t>
              </a:r>
              <a:r>
                <a:rPr lang="en-GB" altLang="en-US" sz="2800">
                  <a:solidFill>
                    <a:srgbClr val="000000"/>
                  </a:solidFill>
                </a:rPr>
                <a:t>  </a:t>
              </a:r>
              <a:endParaRPr lang="en-GB" altLang="en-US" sz="2800" i="1">
                <a:solidFill>
                  <a:srgbClr val="000000"/>
                </a:solidFill>
              </a:endParaRPr>
            </a:p>
          </p:txBody>
        </p:sp>
        <p:sp>
          <p:nvSpPr>
            <p:cNvPr id="7194" name="Line 14"/>
            <p:cNvSpPr>
              <a:spLocks noChangeShapeType="1"/>
            </p:cNvSpPr>
            <p:nvPr/>
          </p:nvSpPr>
          <p:spPr bwMode="auto">
            <a:xfrm>
              <a:off x="1549559" y="5934534"/>
              <a:ext cx="835196" cy="0"/>
            </a:xfrm>
            <a:prstGeom prst="line">
              <a:avLst/>
            </a:prstGeom>
            <a:noFill/>
            <a:ln w="317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427545" y="5629659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= </a:t>
            </a:r>
            <a:endParaRPr lang="en-GB" altLang="en-US" sz="2800" i="1">
              <a:solidFill>
                <a:srgbClr val="000000"/>
              </a:solidFill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879983" y="5380407"/>
            <a:ext cx="1006475" cy="954088"/>
            <a:chOff x="1481327" y="5438850"/>
            <a:chExt cx="1005841" cy="954107"/>
          </a:xfrm>
        </p:grpSpPr>
        <p:sp>
          <p:nvSpPr>
            <p:cNvPr id="7191" name="TextBox 24"/>
            <p:cNvSpPr txBox="1">
              <a:spLocks noChangeArrowheads="1"/>
            </p:cNvSpPr>
            <p:nvPr/>
          </p:nvSpPr>
          <p:spPr bwMode="auto">
            <a:xfrm>
              <a:off x="1481327" y="5438850"/>
              <a:ext cx="100584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>
                  <a:solidFill>
                    <a:srgbClr val="000000"/>
                  </a:solidFill>
                </a:rPr>
                <a:t>sin C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i="1">
                  <a:solidFill>
                    <a:srgbClr val="000000"/>
                  </a:solidFill>
                </a:rPr>
                <a:t>c</a:t>
              </a:r>
              <a:r>
                <a:rPr lang="en-GB" altLang="en-US" sz="2800">
                  <a:solidFill>
                    <a:srgbClr val="000000"/>
                  </a:solidFill>
                </a:rPr>
                <a:t>  </a:t>
              </a:r>
              <a:endParaRPr lang="en-GB" altLang="en-US" sz="2800" i="1">
                <a:solidFill>
                  <a:srgbClr val="000000"/>
                </a:solidFill>
              </a:endParaRPr>
            </a:p>
          </p:txBody>
        </p:sp>
        <p:sp>
          <p:nvSpPr>
            <p:cNvPr id="7192" name="Line 14"/>
            <p:cNvSpPr>
              <a:spLocks noChangeShapeType="1"/>
            </p:cNvSpPr>
            <p:nvPr/>
          </p:nvSpPr>
          <p:spPr bwMode="auto">
            <a:xfrm>
              <a:off x="1549559" y="5934534"/>
              <a:ext cx="835196" cy="0"/>
            </a:xfrm>
            <a:prstGeom prst="line">
              <a:avLst/>
            </a:prstGeom>
            <a:noFill/>
            <a:ln w="317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8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2" grpId="0"/>
      <p:bldP spid="12" grpId="0"/>
      <p:bldP spid="4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33484" y="1327150"/>
            <a:ext cx="6824663" cy="3086100"/>
          </a:xfrm>
          <a:prstGeom prst="triangle">
            <a:avLst>
              <a:gd name="adj" fmla="val 22458"/>
            </a:avLst>
          </a:prstGeom>
          <a:solidFill>
            <a:srgbClr val="FFFF81">
              <a:alpha val="53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>
            <a:stCxn id="3" idx="4"/>
          </p:cNvCxnSpPr>
          <p:nvPr/>
        </p:nvCxnSpPr>
        <p:spPr>
          <a:xfrm flipH="1" flipV="1">
            <a:off x="2385144" y="1966931"/>
            <a:ext cx="5573003" cy="2446337"/>
          </a:xfrm>
          <a:prstGeom prst="line">
            <a:avLst/>
          </a:prstGeom>
          <a:ln w="44450" cap="rnd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" name="TextBox 10"/>
          <p:cNvSpPr txBox="1">
            <a:spLocks noChangeArrowheads="1"/>
          </p:cNvSpPr>
          <p:nvPr/>
        </p:nvSpPr>
        <p:spPr bwMode="auto">
          <a:xfrm>
            <a:off x="4864100" y="396893"/>
            <a:ext cx="38560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>
                <a:solidFill>
                  <a:srgbClr val="C00000"/>
                </a:solidFill>
              </a:rPr>
              <a:t>looking at both of the right angled triangles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33171" y="1358239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90821" y="3914656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370374" y="3859561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B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64102" y="2087905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 smtClean="0">
                <a:solidFill>
                  <a:srgbClr val="000000"/>
                </a:solidFill>
              </a:rPr>
              <a:t>b</a:t>
            </a:r>
            <a:endParaRPr lang="en-GB" altLang="en-US" sz="2800" i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24682" y="2865405"/>
            <a:ext cx="59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0038" y="681041"/>
            <a:ext cx="1419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sin A =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6189" y="1966931"/>
            <a:ext cx="1419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sin </a:t>
            </a:r>
            <a:r>
              <a:rPr lang="en-GB" altLang="en-US" sz="2800" dirty="0" smtClean="0">
                <a:solidFill>
                  <a:srgbClr val="000000"/>
                </a:solidFill>
              </a:rPr>
              <a:t>B </a:t>
            </a:r>
            <a:r>
              <a:rPr lang="en-GB" altLang="en-US" sz="2800" dirty="0">
                <a:solidFill>
                  <a:srgbClr val="000000"/>
                </a:solidFill>
              </a:rPr>
              <a:t>=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55784" y="417513"/>
            <a:ext cx="5556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>
                <a:solidFill>
                  <a:srgbClr val="000000"/>
                </a:solidFill>
              </a:rPr>
              <a:t>k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 smtClean="0">
                <a:solidFill>
                  <a:srgbClr val="000000"/>
                </a:solidFill>
              </a:rPr>
              <a:t>b</a:t>
            </a:r>
            <a:endParaRPr lang="en-GB" altLang="en-US" sz="2800" i="1" dirty="0">
              <a:solidFill>
                <a:srgbClr val="000000"/>
              </a:solidFill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1757363" y="919163"/>
            <a:ext cx="363537" cy="0"/>
          </a:xfrm>
          <a:prstGeom prst="line">
            <a:avLst/>
          </a:prstGeom>
          <a:noFill/>
          <a:ln w="317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759709" y="1731981"/>
            <a:ext cx="5572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k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7761297" y="2233613"/>
            <a:ext cx="365125" cy="0"/>
          </a:xfrm>
          <a:prstGeom prst="line">
            <a:avLst/>
          </a:prstGeom>
          <a:noFill/>
          <a:ln w="317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6389" y="1352550"/>
            <a:ext cx="24288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 smtClean="0">
                <a:solidFill>
                  <a:srgbClr val="000000"/>
                </a:solidFill>
              </a:rPr>
              <a:t>b </a:t>
            </a:r>
            <a:r>
              <a:rPr lang="en-GB" altLang="en-US" sz="2800" dirty="0">
                <a:solidFill>
                  <a:srgbClr val="000000"/>
                </a:solidFill>
              </a:rPr>
              <a:t>sin A = </a:t>
            </a:r>
            <a:r>
              <a:rPr lang="en-GB" altLang="en-US" sz="2800" i="1" dirty="0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251584" y="2719406"/>
            <a:ext cx="24304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>
                <a:solidFill>
                  <a:srgbClr val="000000"/>
                </a:solidFill>
              </a:rPr>
              <a:t>a </a:t>
            </a:r>
            <a:r>
              <a:rPr lang="en-GB" altLang="en-US" sz="2800" dirty="0">
                <a:solidFill>
                  <a:srgbClr val="000000"/>
                </a:solidFill>
              </a:rPr>
              <a:t>sin </a:t>
            </a:r>
            <a:r>
              <a:rPr lang="en-GB" altLang="en-US" sz="2800" dirty="0" smtClean="0">
                <a:solidFill>
                  <a:srgbClr val="000000"/>
                </a:solidFill>
              </a:rPr>
              <a:t>B </a:t>
            </a:r>
            <a:r>
              <a:rPr lang="en-GB" altLang="en-US" sz="2800" dirty="0">
                <a:solidFill>
                  <a:srgbClr val="000000"/>
                </a:solidFill>
              </a:rPr>
              <a:t>= </a:t>
            </a:r>
            <a:r>
              <a:rPr lang="en-GB" altLang="en-US" sz="2800" i="1" dirty="0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313641" y="4764261"/>
            <a:ext cx="173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 smtClean="0">
                <a:solidFill>
                  <a:srgbClr val="000000"/>
                </a:solidFill>
              </a:rPr>
              <a:t>b </a:t>
            </a:r>
            <a:r>
              <a:rPr lang="en-GB" altLang="en-US" sz="2800" dirty="0">
                <a:solidFill>
                  <a:srgbClr val="000000"/>
                </a:solidFill>
              </a:rPr>
              <a:t>sin A = </a:t>
            </a:r>
            <a:endParaRPr lang="en-GB" altLang="en-US" sz="2800" i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855102" y="4742036"/>
            <a:ext cx="1503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i="1" dirty="0">
                <a:solidFill>
                  <a:srgbClr val="000000"/>
                </a:solidFill>
              </a:rPr>
              <a:t>a </a:t>
            </a:r>
            <a:r>
              <a:rPr lang="en-GB" altLang="en-US" sz="2800" dirty="0">
                <a:solidFill>
                  <a:srgbClr val="000000"/>
                </a:solidFill>
              </a:rPr>
              <a:t>sin </a:t>
            </a:r>
            <a:r>
              <a:rPr lang="en-GB" altLang="en-US" sz="2800" dirty="0" smtClean="0">
                <a:solidFill>
                  <a:srgbClr val="000000"/>
                </a:solidFill>
              </a:rPr>
              <a:t>B</a:t>
            </a:r>
            <a:endParaRPr lang="en-GB" altLang="en-US" sz="2800" i="1" dirty="0">
              <a:solidFill>
                <a:srgbClr val="000000"/>
              </a:solidFill>
            </a:endParaRP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385086" y="5407180"/>
            <a:ext cx="1006475" cy="954088"/>
            <a:chOff x="1481327" y="5438850"/>
            <a:chExt cx="1005841" cy="954107"/>
          </a:xfrm>
        </p:grpSpPr>
        <p:sp>
          <p:nvSpPr>
            <p:cNvPr id="8221" name="TextBox 19"/>
            <p:cNvSpPr txBox="1">
              <a:spLocks noChangeArrowheads="1"/>
            </p:cNvSpPr>
            <p:nvPr/>
          </p:nvSpPr>
          <p:spPr bwMode="auto">
            <a:xfrm>
              <a:off x="1481327" y="5438850"/>
              <a:ext cx="100584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>
                  <a:solidFill>
                    <a:srgbClr val="000000"/>
                  </a:solidFill>
                </a:rPr>
                <a:t>sin A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i="1">
                  <a:solidFill>
                    <a:srgbClr val="000000"/>
                  </a:solidFill>
                </a:rPr>
                <a:t>a</a:t>
              </a:r>
              <a:r>
                <a:rPr lang="en-GB" altLang="en-US" sz="2800">
                  <a:solidFill>
                    <a:srgbClr val="000000"/>
                  </a:solidFill>
                </a:rPr>
                <a:t>  </a:t>
              </a:r>
              <a:endParaRPr lang="en-GB" altLang="en-US" sz="2800" i="1">
                <a:solidFill>
                  <a:srgbClr val="000000"/>
                </a:solidFill>
              </a:endParaRPr>
            </a:p>
          </p:txBody>
        </p:sp>
        <p:sp>
          <p:nvSpPr>
            <p:cNvPr id="8222" name="Line 14"/>
            <p:cNvSpPr>
              <a:spLocks noChangeShapeType="1"/>
            </p:cNvSpPr>
            <p:nvPr/>
          </p:nvSpPr>
          <p:spPr bwMode="auto">
            <a:xfrm>
              <a:off x="1549559" y="5934534"/>
              <a:ext cx="835196" cy="0"/>
            </a:xfrm>
            <a:prstGeom prst="line">
              <a:avLst/>
            </a:prstGeom>
            <a:noFill/>
            <a:ln w="317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459823" y="5634211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= </a:t>
            </a:r>
            <a:endParaRPr lang="en-GB" altLang="en-US" sz="2800" i="1">
              <a:solidFill>
                <a:srgbClr val="000000"/>
              </a:solidFill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912261" y="5399261"/>
            <a:ext cx="1006475" cy="954087"/>
            <a:chOff x="1481327" y="5438850"/>
            <a:chExt cx="1005841" cy="954107"/>
          </a:xfrm>
        </p:grpSpPr>
        <p:sp>
          <p:nvSpPr>
            <p:cNvPr id="8219" name="TextBox 24"/>
            <p:cNvSpPr txBox="1">
              <a:spLocks noChangeArrowheads="1"/>
            </p:cNvSpPr>
            <p:nvPr/>
          </p:nvSpPr>
          <p:spPr bwMode="auto">
            <a:xfrm>
              <a:off x="1481327" y="5438850"/>
              <a:ext cx="100584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dirty="0">
                  <a:solidFill>
                    <a:srgbClr val="000000"/>
                  </a:solidFill>
                </a:rPr>
                <a:t>sin </a:t>
              </a:r>
              <a:r>
                <a:rPr lang="en-GB" altLang="en-US" sz="2800" dirty="0" smtClean="0">
                  <a:solidFill>
                    <a:srgbClr val="000000"/>
                  </a:solidFill>
                </a:rPr>
                <a:t>B</a:t>
              </a:r>
              <a:endParaRPr lang="en-GB" altLang="en-US" sz="2800" dirty="0">
                <a:solidFill>
                  <a:srgbClr val="000000"/>
                </a:solidFill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i="1" dirty="0" smtClean="0">
                  <a:solidFill>
                    <a:srgbClr val="000000"/>
                  </a:solidFill>
                </a:rPr>
                <a:t>b</a:t>
              </a:r>
              <a:r>
                <a:rPr lang="en-GB" altLang="en-US" sz="2800" dirty="0" smtClean="0">
                  <a:solidFill>
                    <a:srgbClr val="000000"/>
                  </a:solidFill>
                </a:rPr>
                <a:t>  </a:t>
              </a:r>
              <a:endParaRPr lang="en-GB" altLang="en-US" sz="2800" i="1" dirty="0">
                <a:solidFill>
                  <a:srgbClr val="000000"/>
                </a:solidFill>
              </a:endParaRPr>
            </a:p>
          </p:txBody>
        </p:sp>
        <p:sp>
          <p:nvSpPr>
            <p:cNvPr id="8220" name="Line 14"/>
            <p:cNvSpPr>
              <a:spLocks noChangeShapeType="1"/>
            </p:cNvSpPr>
            <p:nvPr/>
          </p:nvSpPr>
          <p:spPr bwMode="auto">
            <a:xfrm>
              <a:off x="1549559" y="5934534"/>
              <a:ext cx="835196" cy="0"/>
            </a:xfrm>
            <a:prstGeom prst="line">
              <a:avLst/>
            </a:prstGeom>
            <a:noFill/>
            <a:ln w="317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915552" y="5604030"/>
            <a:ext cx="5730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00000"/>
                </a:solidFill>
              </a:rPr>
              <a:t>= </a:t>
            </a:r>
            <a:endParaRPr lang="en-GB" altLang="en-US" sz="2800" i="1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367989" y="5353205"/>
            <a:ext cx="1004888" cy="954088"/>
            <a:chOff x="1481327" y="5438850"/>
            <a:chExt cx="1005841" cy="954107"/>
          </a:xfrm>
        </p:grpSpPr>
        <p:sp>
          <p:nvSpPr>
            <p:cNvPr id="8217" name="TextBox 30"/>
            <p:cNvSpPr txBox="1">
              <a:spLocks noChangeArrowheads="1"/>
            </p:cNvSpPr>
            <p:nvPr/>
          </p:nvSpPr>
          <p:spPr bwMode="auto">
            <a:xfrm>
              <a:off x="1481327" y="5438850"/>
              <a:ext cx="100584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dirty="0">
                  <a:solidFill>
                    <a:srgbClr val="000000"/>
                  </a:solidFill>
                </a:rPr>
                <a:t>sin </a:t>
              </a:r>
              <a:r>
                <a:rPr lang="en-GB" altLang="en-US" sz="2800" dirty="0" smtClean="0">
                  <a:solidFill>
                    <a:srgbClr val="000000"/>
                  </a:solidFill>
                </a:rPr>
                <a:t>C</a:t>
              </a:r>
              <a:endParaRPr lang="en-GB" altLang="en-US" sz="2800" dirty="0">
                <a:solidFill>
                  <a:srgbClr val="000000"/>
                </a:solidFill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sz="2800" i="1" dirty="0" smtClean="0">
                  <a:solidFill>
                    <a:srgbClr val="000000"/>
                  </a:solidFill>
                </a:rPr>
                <a:t>c</a:t>
              </a:r>
              <a:r>
                <a:rPr lang="en-GB" altLang="en-US" sz="2800" dirty="0" smtClean="0">
                  <a:solidFill>
                    <a:srgbClr val="000000"/>
                  </a:solidFill>
                </a:rPr>
                <a:t>  </a:t>
              </a:r>
              <a:endParaRPr lang="en-GB" altLang="en-US" sz="2800" i="1" dirty="0">
                <a:solidFill>
                  <a:srgbClr val="000000"/>
                </a:solidFill>
              </a:endParaRPr>
            </a:p>
          </p:txBody>
        </p:sp>
        <p:sp>
          <p:nvSpPr>
            <p:cNvPr id="8218" name="Line 14"/>
            <p:cNvSpPr>
              <a:spLocks noChangeShapeType="1"/>
            </p:cNvSpPr>
            <p:nvPr/>
          </p:nvSpPr>
          <p:spPr bwMode="auto">
            <a:xfrm>
              <a:off x="1549559" y="5934534"/>
              <a:ext cx="835196" cy="0"/>
            </a:xfrm>
            <a:prstGeom prst="line">
              <a:avLst/>
            </a:prstGeom>
            <a:noFill/>
            <a:ln w="317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53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2" grpId="0"/>
      <p:bldP spid="12" grpId="0"/>
      <p:bldP spid="4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3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1932307" y="1928586"/>
            <a:ext cx="5598554" cy="2686555"/>
          </a:xfrm>
          <a:custGeom>
            <a:avLst/>
            <a:gdLst>
              <a:gd name="connsiteX0" fmla="*/ 0 w 5779698"/>
              <a:gd name="connsiteY0" fmla="*/ 3157268 h 3157268"/>
              <a:gd name="connsiteX1" fmla="*/ 0 w 5779698"/>
              <a:gd name="connsiteY1" fmla="*/ 0 h 3157268"/>
              <a:gd name="connsiteX2" fmla="*/ 5779698 w 5779698"/>
              <a:gd name="connsiteY2" fmla="*/ 3157268 h 3157268"/>
              <a:gd name="connsiteX3" fmla="*/ 0 w 5779698"/>
              <a:gd name="connsiteY3" fmla="*/ 3157268 h 3157268"/>
              <a:gd name="connsiteX0" fmla="*/ 1130060 w 5779698"/>
              <a:gd name="connsiteY0" fmla="*/ 3165895 h 3165895"/>
              <a:gd name="connsiteX1" fmla="*/ 0 w 5779698"/>
              <a:gd name="connsiteY1" fmla="*/ 0 h 3165895"/>
              <a:gd name="connsiteX2" fmla="*/ 5779698 w 5779698"/>
              <a:gd name="connsiteY2" fmla="*/ 3157268 h 3165895"/>
              <a:gd name="connsiteX3" fmla="*/ 1130060 w 5779698"/>
              <a:gd name="connsiteY3" fmla="*/ 3165895 h 316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9698" h="3165895">
                <a:moveTo>
                  <a:pt x="1130060" y="3165895"/>
                </a:moveTo>
                <a:lnTo>
                  <a:pt x="0" y="0"/>
                </a:lnTo>
                <a:lnTo>
                  <a:pt x="5779698" y="3157268"/>
                </a:lnTo>
                <a:lnTo>
                  <a:pt x="1130060" y="316589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4680" y="2941607"/>
            <a:ext cx="5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" name="TextBox 69"/>
          <p:cNvSpPr txBox="1"/>
          <p:nvPr/>
        </p:nvSpPr>
        <p:spPr>
          <a:xfrm>
            <a:off x="2756660" y="3951905"/>
            <a:ext cx="1021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solidFill>
                  <a:srgbClr val="000000"/>
                </a:solidFill>
                <a:cs typeface="Arial" panose="020B0604020202020204" pitchFamily="34" charset="0"/>
              </a:rPr>
              <a:t>150</a:t>
            </a:r>
            <a:r>
              <a:rPr lang="en-GB" sz="2800" baseline="30000" dirty="0" smtClean="0">
                <a:solidFill>
                  <a:srgbClr val="000000"/>
                </a:solidFill>
                <a:cs typeface="Arial" panose="020B0604020202020204" pitchFamily="34" charset="0"/>
              </a:rPr>
              <a:t>o</a:t>
            </a:r>
            <a:endParaRPr lang="en-GB" sz="2800" baseline="30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6550" y="4117791"/>
            <a:ext cx="5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4940" y="2512258"/>
            <a:ext cx="5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7" name="Arc 6"/>
          <p:cNvSpPr/>
          <p:nvPr/>
        </p:nvSpPr>
        <p:spPr>
          <a:xfrm>
            <a:off x="1932307" y="3689995"/>
            <a:ext cx="1854680" cy="1842560"/>
          </a:xfrm>
          <a:prstGeom prst="arc">
            <a:avLst>
              <a:gd name="adj1" fmla="val 15548279"/>
              <a:gd name="adj2" fmla="val 21576395"/>
            </a:avLst>
          </a:prstGeom>
          <a:noFill/>
          <a:ln w="15875" cap="flat" cmpd="sng" algn="ctr">
            <a:solidFill>
              <a:srgbClr val="990000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sz="160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Arc 7"/>
          <p:cNvSpPr/>
          <p:nvPr/>
        </p:nvSpPr>
        <p:spPr>
          <a:xfrm>
            <a:off x="6262757" y="3321912"/>
            <a:ext cx="2576385" cy="2559549"/>
          </a:xfrm>
          <a:prstGeom prst="arc">
            <a:avLst>
              <a:gd name="adj1" fmla="val 10776016"/>
              <a:gd name="adj2" fmla="val 12502190"/>
            </a:avLst>
          </a:prstGeom>
          <a:noFill/>
          <a:ln w="15875" cap="flat" cmpd="sng" algn="ctr">
            <a:solidFill>
              <a:srgbClr val="990000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sz="1600">
              <a:solidFill>
                <a:sysClr val="windowText" lastClr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562727" y="2320490"/>
                <a:ext cx="2199176" cy="1170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f>
                      <m:fPr>
                        <m:ctrlPr>
                          <a:rPr lang="en-GB" sz="28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what is k?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727" y="2320490"/>
                <a:ext cx="2199176" cy="1170641"/>
              </a:xfrm>
              <a:prstGeom prst="rect">
                <a:avLst/>
              </a:prstGeom>
              <a:blipFill rotWithShape="1">
                <a:blip r:embed="rId3"/>
                <a:stretch>
                  <a:fillRect l="-5833" b="-10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260190" y="620688"/>
                <a:ext cx="2002567" cy="1131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f>
                      <m:fPr>
                        <m:ctrlPr>
                          <a:rPr lang="en-GB" sz="28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what is k?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190" y="620688"/>
                <a:ext cx="2002567" cy="1131592"/>
              </a:xfrm>
              <a:prstGeom prst="rect">
                <a:avLst/>
              </a:prstGeom>
              <a:blipFill rotWithShape="1">
                <a:blip r:embed="rId4"/>
                <a:stretch>
                  <a:fillRect l="-6402" b="-14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62705" y="5079277"/>
                <a:ext cx="2583948" cy="1170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f>
                      <m:fPr>
                        <m:ctrlPr>
                          <a:rPr lang="en-GB" sz="28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what is k?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5" y="5079277"/>
                <a:ext cx="2583948" cy="1170641"/>
              </a:xfrm>
              <a:prstGeom prst="rect">
                <a:avLst/>
              </a:prstGeom>
              <a:blipFill rotWithShape="1">
                <a:blip r:embed="rId5"/>
                <a:stretch>
                  <a:fillRect l="-4717" b="-10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406550" y="5055509"/>
                <a:ext cx="2163753" cy="1170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</m:t>
                    </m:r>
                    <m:f>
                      <m:fPr>
                        <m:ctrlPr>
                          <a:rPr lang="en-GB" sz="28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what is k?</a:t>
                </a: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550" y="5055509"/>
                <a:ext cx="2163753" cy="1170641"/>
              </a:xfrm>
              <a:prstGeom prst="rect">
                <a:avLst/>
              </a:prstGeom>
              <a:blipFill rotWithShape="1">
                <a:blip r:embed="rId6"/>
                <a:stretch>
                  <a:fillRect l="-5915" b="-10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26064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Challenge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513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2144</TotalTime>
  <Words>378</Words>
  <Application>Microsoft Office PowerPoint</Application>
  <PresentationFormat>On-screen Show (4:3)</PresentationFormat>
  <Paragraphs>104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65</vt:i4>
      </vt:variant>
      <vt:variant>
        <vt:lpstr>Slide Titles</vt:lpstr>
      </vt:variant>
      <vt:variant>
        <vt:i4>13</vt:i4>
      </vt:variant>
    </vt:vector>
  </HeadingPairs>
  <TitlesOfParts>
    <vt:vector size="7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202</cp:revision>
  <cp:lastPrinted>2017-10-12T07:53:11Z</cp:lastPrinted>
  <dcterms:created xsi:type="dcterms:W3CDTF">2011-01-19T11:42:20Z</dcterms:created>
  <dcterms:modified xsi:type="dcterms:W3CDTF">2018-09-22T16:42:35Z</dcterms:modified>
</cp:coreProperties>
</file>