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</p:sldMasterIdLst>
  <p:notesMasterIdLst>
    <p:notesMasterId r:id="rId60"/>
  </p:notesMasterIdLst>
  <p:handoutMasterIdLst>
    <p:handoutMasterId r:id="rId61"/>
  </p:handoutMasterIdLst>
  <p:sldIdLst>
    <p:sldId id="263" r:id="rId27"/>
    <p:sldId id="260" r:id="rId28"/>
    <p:sldId id="261" r:id="rId29"/>
    <p:sldId id="275" r:id="rId30"/>
    <p:sldId id="280" r:id="rId31"/>
    <p:sldId id="289" r:id="rId32"/>
    <p:sldId id="297" r:id="rId33"/>
    <p:sldId id="298" r:id="rId34"/>
    <p:sldId id="294" r:id="rId35"/>
    <p:sldId id="296" r:id="rId36"/>
    <p:sldId id="313" r:id="rId37"/>
    <p:sldId id="314" r:id="rId38"/>
    <p:sldId id="315" r:id="rId39"/>
    <p:sldId id="316" r:id="rId40"/>
    <p:sldId id="317" r:id="rId41"/>
    <p:sldId id="318" r:id="rId42"/>
    <p:sldId id="321" r:id="rId43"/>
    <p:sldId id="324" r:id="rId44"/>
    <p:sldId id="322" r:id="rId45"/>
    <p:sldId id="323" r:id="rId46"/>
    <p:sldId id="325" r:id="rId47"/>
    <p:sldId id="326" r:id="rId48"/>
    <p:sldId id="327" r:id="rId49"/>
    <p:sldId id="310" r:id="rId50"/>
    <p:sldId id="306" r:id="rId51"/>
    <p:sldId id="277" r:id="rId52"/>
    <p:sldId id="299" r:id="rId53"/>
    <p:sldId id="305" r:id="rId54"/>
    <p:sldId id="288" r:id="rId55"/>
    <p:sldId id="304" r:id="rId56"/>
    <p:sldId id="300" r:id="rId57"/>
    <p:sldId id="328" r:id="rId58"/>
    <p:sldId id="302" r:id="rId59"/>
  </p:sldIdLst>
  <p:sldSz cx="9144000" cy="6858000" type="screen4x3"/>
  <p:notesSz cx="6797675" cy="9926638"/>
  <p:embeddedFontLst>
    <p:embeddedFont>
      <p:font typeface="Comic Sans MS" panose="030F0702030302020204" pitchFamily="66" charset="0"/>
      <p:regular r:id="rId62"/>
      <p:bold r:id="rId63"/>
      <p:italic r:id="rId64"/>
      <p:boldItalic r:id="rId65"/>
    </p:embeddedFont>
    <p:embeddedFont>
      <p:font typeface="Segoe Marker" panose="020B0604020202020204" charset="0"/>
      <p:regular r:id="rId66"/>
    </p:embeddedFont>
    <p:embeddedFont>
      <p:font typeface="Calibri" panose="020F0502020204030204" pitchFamily="34" charset="0"/>
      <p:regular r:id="rId67"/>
      <p:bold r:id="rId68"/>
      <p:italic r:id="rId69"/>
      <p:boldItalic r:id="rId70"/>
    </p:embeddedFont>
    <p:embeddedFont>
      <p:font typeface="Cambria Math" panose="02040503050406030204" pitchFamily="18" charset="0"/>
      <p:regular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0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1020"/>
      </p:cViewPr>
      <p:guideLst>
        <p:guide orient="horz" pos="34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slide" Target="slides/slide30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slide" Target="slides/slide33.xml"/><Relationship Id="rId67" Type="http://schemas.openxmlformats.org/officeDocument/2006/relationships/font" Target="fonts/font6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slide" Target="slides/slide28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3.xml"/><Relationship Id="rId34" Type="http://schemas.openxmlformats.org/officeDocument/2006/relationships/slide" Target="slides/slide8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E6A8A-7BEE-4ED5-BF33-3787EFF52F74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E77B8-853B-44A7-ADBE-C706E9C30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21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88FB8-99B2-4655-BAEA-959D32E88603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FC8D6-3B6E-4147-ACBE-5C9CA29A5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3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 for students to refer</a:t>
            </a:r>
            <a:r>
              <a:rPr lang="en-GB" baseline="0" dirty="0" smtClean="0"/>
              <a:t> to during the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974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172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refer to their special triangles and their table of values.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6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655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silent teacher approach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55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silent teacher approach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55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smtClean="0"/>
              <a:t>Don Steward again!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06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9/22/2018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c 16"/>
          <p:cNvSpPr>
            <a:spLocks/>
          </p:cNvSpPr>
          <p:nvPr/>
        </p:nvSpPr>
        <p:spPr bwMode="auto">
          <a:xfrm rot="7200000">
            <a:off x="3872702" y="1090553"/>
            <a:ext cx="1357322" cy="1428677"/>
          </a:xfrm>
          <a:prstGeom prst="arc">
            <a:avLst>
              <a:gd name="adj1" fmla="val 19799455"/>
              <a:gd name="adj2" fmla="val 0"/>
            </a:avLst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400">
              <a:latin typeface="Segoe Marker" panose="03080602040302020204" pitchFamily="66" charset="0"/>
            </a:endParaRPr>
          </a:p>
        </p:txBody>
      </p:sp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414338" y="167486"/>
            <a:ext cx="842486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dirty="0" smtClean="0"/>
              <a:t>In pairs: Using </a:t>
            </a:r>
            <a:r>
              <a:rPr lang="en-GB" altLang="en-US" sz="2800" dirty="0"/>
              <a:t>an equilateral triangle whose sides are 2 </a:t>
            </a:r>
            <a:r>
              <a:rPr lang="en-GB" altLang="en-US" sz="2800" dirty="0" smtClean="0"/>
              <a:t>units in length, work out values </a:t>
            </a:r>
            <a:r>
              <a:rPr lang="en-GB" altLang="en-US" sz="2800" dirty="0"/>
              <a:t>for the sine, cosine and tangent of 60</a:t>
            </a:r>
            <a:r>
              <a:rPr lang="en-US" altLang="en-US" sz="2800" dirty="0">
                <a:cs typeface="Arial" pitchFamily="34" charset="0"/>
              </a:rPr>
              <a:t>º and 30º.</a:t>
            </a:r>
          </a:p>
        </p:txBody>
      </p:sp>
      <p:sp>
        <p:nvSpPr>
          <p:cNvPr id="5" name="Arc 16"/>
          <p:cNvSpPr>
            <a:spLocks/>
          </p:cNvSpPr>
          <p:nvPr/>
        </p:nvSpPr>
        <p:spPr bwMode="auto">
          <a:xfrm>
            <a:off x="2745664" y="4442053"/>
            <a:ext cx="556790" cy="541366"/>
          </a:xfrm>
          <a:custGeom>
            <a:avLst/>
            <a:gdLst>
              <a:gd name="G0" fmla="+- 0 0 0"/>
              <a:gd name="G1" fmla="+- 18116 0 0"/>
              <a:gd name="G2" fmla="+- 21600 0 0"/>
              <a:gd name="T0" fmla="*/ 11763 w 21600"/>
              <a:gd name="T1" fmla="*/ 0 h 18116"/>
              <a:gd name="T2" fmla="*/ 21600 w 21600"/>
              <a:gd name="T3" fmla="*/ 18116 h 18116"/>
              <a:gd name="T4" fmla="*/ 0 w 21600"/>
              <a:gd name="T5" fmla="*/ 18116 h 18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116" fill="none" extrusionOk="0">
                <a:moveTo>
                  <a:pt x="11763" y="-1"/>
                </a:moveTo>
                <a:cubicBezTo>
                  <a:pt x="17897" y="3983"/>
                  <a:pt x="21600" y="10801"/>
                  <a:pt x="21600" y="18116"/>
                </a:cubicBezTo>
              </a:path>
              <a:path w="21600" h="18116" stroke="0" extrusionOk="0">
                <a:moveTo>
                  <a:pt x="11763" y="-1"/>
                </a:moveTo>
                <a:cubicBezTo>
                  <a:pt x="17897" y="3983"/>
                  <a:pt x="21600" y="10801"/>
                  <a:pt x="21600" y="18116"/>
                </a:cubicBezTo>
                <a:lnTo>
                  <a:pt x="0" y="18116"/>
                </a:lnTo>
                <a:close/>
              </a:path>
            </a:pathLst>
          </a:cu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400">
              <a:latin typeface="Segoe Marker" panose="03080602040302020204" pitchFamily="66" charset="0"/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2743201" y="1755168"/>
            <a:ext cx="3651163" cy="323965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400">
              <a:latin typeface="Segoe Marker" panose="03080602040302020204" pitchFamily="66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5537006" y="2789461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>
                <a:latin typeface="Segoe Marker" panose="03080602040302020204" pitchFamily="66" charset="0"/>
              </a:rPr>
              <a:t>2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146769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>
                <a:latin typeface="Segoe Marker" panose="03080602040302020204" pitchFamily="66" charset="0"/>
              </a:rPr>
              <a:t>2</a:t>
            </a: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2854066" y="2789461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>
                <a:latin typeface="Segoe Marker" panose="03080602040302020204" pitchFamily="66" charset="0"/>
              </a:rPr>
              <a:t>2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3228544" y="4373207"/>
            <a:ext cx="8943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>
                <a:latin typeface="Segoe Marker" panose="03080602040302020204" pitchFamily="66" charset="0"/>
              </a:rPr>
              <a:t>60</a:t>
            </a:r>
            <a:r>
              <a:rPr lang="en-US" altLang="en-US" sz="2400" dirty="0">
                <a:latin typeface="Segoe Marker" panose="03080602040302020204" pitchFamily="66" charset="0"/>
              </a:rPr>
              <a:t>º</a:t>
            </a:r>
          </a:p>
        </p:txBody>
      </p:sp>
      <p:cxnSp>
        <p:nvCxnSpPr>
          <p:cNvPr id="12" name="Straight Connector 11"/>
          <p:cNvCxnSpPr>
            <a:stCxn id="6" idx="0"/>
          </p:cNvCxnSpPr>
          <p:nvPr/>
        </p:nvCxnSpPr>
        <p:spPr>
          <a:xfrm>
            <a:off x="4568783" y="1755166"/>
            <a:ext cx="25143" cy="32576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4983319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latin typeface="Segoe Marker" panose="03080602040302020204" pitchFamily="66" charset="0"/>
              </a:rPr>
              <a:t>?</a:t>
            </a:r>
            <a:endParaRPr lang="en-GB" altLang="en-US" sz="4400" dirty="0">
              <a:latin typeface="Segoe Marker" panose="03080602040302020204" pitchFamily="66" charset="0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3306216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latin typeface="Segoe Marker" panose="03080602040302020204" pitchFamily="66" charset="0"/>
              </a:rPr>
              <a:t>?</a:t>
            </a:r>
            <a:endParaRPr lang="en-GB" altLang="en-US" sz="4400" dirty="0">
              <a:latin typeface="Segoe Marker" panose="03080602040302020204" pitchFamily="66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983319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latin typeface="Segoe Marker" panose="03080602040302020204" pitchFamily="66" charset="0"/>
              </a:rPr>
              <a:t>1</a:t>
            </a:r>
            <a:endParaRPr lang="en-GB" altLang="en-US" sz="4400" dirty="0">
              <a:latin typeface="Segoe Marker" panose="03080602040302020204" pitchFamily="66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3306216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latin typeface="Segoe Marker" panose="03080602040302020204" pitchFamily="66" charset="0"/>
              </a:rPr>
              <a:t>1</a:t>
            </a:r>
            <a:endParaRPr lang="en-GB" altLang="en-US" sz="4400" dirty="0">
              <a:latin typeface="Segoe Marker" panose="03080602040302020204" pitchFamily="66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4456215" y="3418686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latin typeface="Segoe Marker" panose="03080602040302020204" pitchFamily="66" charset="0"/>
              </a:rPr>
              <a:t>√3</a:t>
            </a:r>
            <a:endParaRPr lang="en-GB" altLang="en-US" sz="4400" dirty="0">
              <a:latin typeface="Segoe Marker" panose="03080602040302020204" pitchFamily="66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4052908" y="2498610"/>
            <a:ext cx="8943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Segoe Marker" panose="03080602040302020204" pitchFamily="66" charset="0"/>
              </a:rPr>
              <a:t>30</a:t>
            </a:r>
            <a:r>
              <a:rPr lang="en-US" altLang="en-US" sz="2400" dirty="0">
                <a:latin typeface="Segoe Marker" panose="03080602040302020204" pitchFamily="66" charset="0"/>
              </a:rPr>
              <a:t>º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4495801" y="3384884"/>
            <a:ext cx="8943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800" dirty="0" smtClean="0">
                <a:latin typeface="Segoe Marker" panose="03080602040302020204" pitchFamily="66" charset="0"/>
              </a:rPr>
              <a:t>?</a:t>
            </a:r>
            <a:endParaRPr lang="en-GB" altLang="en-US" sz="4800" dirty="0">
              <a:latin typeface="Segoe Marker" panose="030806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0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  <p:bldP spid="5" grpId="0" animBg="1"/>
      <p:bldP spid="6" grpId="0" animBg="1"/>
      <p:bldP spid="7" grpId="0"/>
      <p:bldP spid="8" grpId="0"/>
      <p:bldP spid="8" grpId="1"/>
      <p:bldP spid="9" grpId="0"/>
      <p:bldP spid="10" grpId="0"/>
      <p:bldP spid="14" grpId="0"/>
      <p:bldP spid="14" grpId="1"/>
      <p:bldP spid="15" grpId="0"/>
      <p:bldP spid="15" grpId="1"/>
      <p:bldP spid="16" grpId="0"/>
      <p:bldP spid="17" grpId="0"/>
      <p:bldP spid="18" grpId="0"/>
      <p:bldP spid="20" grpId="0"/>
      <p:bldP spid="21" grpId="0"/>
      <p:bldP spid="2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58014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2" name="Rectangle 71"/>
          <p:cNvSpPr/>
          <p:nvPr/>
        </p:nvSpPr>
        <p:spPr>
          <a:xfrm>
            <a:off x="0" y="510698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23916" name="Group 12"/>
          <p:cNvGrpSpPr>
            <a:grpSpLocks/>
          </p:cNvGrpSpPr>
          <p:nvPr/>
        </p:nvGrpSpPr>
        <p:grpSpPr bwMode="auto">
          <a:xfrm>
            <a:off x="582612" y="3908760"/>
            <a:ext cx="1582738" cy="584199"/>
            <a:chOff x="340" y="2115"/>
            <a:chExt cx="997" cy="368"/>
          </a:xfrm>
        </p:grpSpPr>
        <p:sp>
          <p:nvSpPr>
            <p:cNvPr id="123917" name="Text Box 13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Sin 60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3918" name="Text Box 14"/>
            <p:cNvSpPr txBox="1">
              <a:spLocks noChangeArrowheads="1"/>
            </p:cNvSpPr>
            <p:nvPr/>
          </p:nvSpPr>
          <p:spPr bwMode="auto">
            <a:xfrm>
              <a:off x="1020" y="2115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19" name="Group 15"/>
          <p:cNvGrpSpPr>
            <a:grpSpLocks/>
          </p:cNvGrpSpPr>
          <p:nvPr/>
        </p:nvGrpSpPr>
        <p:grpSpPr bwMode="auto">
          <a:xfrm>
            <a:off x="1908176" y="3678826"/>
            <a:ext cx="777875" cy="1073149"/>
            <a:chOff x="1156" y="1979"/>
            <a:chExt cx="635" cy="676"/>
          </a:xfrm>
        </p:grpSpPr>
        <p:sp>
          <p:nvSpPr>
            <p:cNvPr id="123920" name="Text Box 16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√3</a:t>
              </a:r>
              <a:endParaRPr lang="en-GB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1" name="Text Box 17"/>
            <p:cNvSpPr txBox="1">
              <a:spLocks noChangeArrowheads="1"/>
            </p:cNvSpPr>
            <p:nvPr/>
          </p:nvSpPr>
          <p:spPr bwMode="auto">
            <a:xfrm>
              <a:off x="1334" y="2287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2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2" name="Line 18"/>
            <p:cNvSpPr>
              <a:spLocks noChangeShapeType="1"/>
            </p:cNvSpPr>
            <p:nvPr/>
          </p:nvSpPr>
          <p:spPr bwMode="auto">
            <a:xfrm>
              <a:off x="1334" y="2297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 sz="2000"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3169821" y="3872082"/>
            <a:ext cx="1866900" cy="584199"/>
            <a:chOff x="1837" y="2115"/>
            <a:chExt cx="1176" cy="368"/>
          </a:xfrm>
        </p:grpSpPr>
        <p:sp>
          <p:nvSpPr>
            <p:cNvPr id="123924" name="Text Box 20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Cos 60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3925" name="Text Box 21"/>
            <p:cNvSpPr txBox="1">
              <a:spLocks noChangeArrowheads="1"/>
            </p:cNvSpPr>
            <p:nvPr/>
          </p:nvSpPr>
          <p:spPr bwMode="auto">
            <a:xfrm>
              <a:off x="2608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=</a:t>
              </a:r>
              <a:endParaRPr lang="en-US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26" name="Group 22"/>
          <p:cNvGrpSpPr>
            <a:grpSpLocks/>
          </p:cNvGrpSpPr>
          <p:nvPr/>
        </p:nvGrpSpPr>
        <p:grpSpPr bwMode="auto">
          <a:xfrm>
            <a:off x="4823997" y="3662534"/>
            <a:ext cx="903690" cy="1073149"/>
            <a:chOff x="1156" y="1979"/>
            <a:chExt cx="635" cy="676"/>
          </a:xfrm>
        </p:grpSpPr>
        <p:sp>
          <p:nvSpPr>
            <p:cNvPr id="123927" name="Text Box 23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 1</a:t>
              </a:r>
              <a:endParaRPr lang="en-GB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8" name="Text Box 24"/>
            <p:cNvSpPr txBox="1">
              <a:spLocks noChangeArrowheads="1"/>
            </p:cNvSpPr>
            <p:nvPr/>
          </p:nvSpPr>
          <p:spPr bwMode="auto">
            <a:xfrm>
              <a:off x="1202" y="2287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2</a:t>
              </a:r>
              <a:endParaRPr lang="en-US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9" name="Line 25"/>
            <p:cNvSpPr>
              <a:spLocks noChangeShapeType="1"/>
            </p:cNvSpPr>
            <p:nvPr/>
          </p:nvSpPr>
          <p:spPr bwMode="auto">
            <a:xfrm>
              <a:off x="1160" y="2301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30" name="Group 26"/>
          <p:cNvGrpSpPr>
            <a:grpSpLocks/>
          </p:cNvGrpSpPr>
          <p:nvPr/>
        </p:nvGrpSpPr>
        <p:grpSpPr bwMode="auto">
          <a:xfrm>
            <a:off x="5929902" y="3896143"/>
            <a:ext cx="1881188" cy="584199"/>
            <a:chOff x="1837" y="2115"/>
            <a:chExt cx="1185" cy="368"/>
          </a:xfrm>
        </p:grpSpPr>
        <p:sp>
          <p:nvSpPr>
            <p:cNvPr id="123931" name="Text Box 27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Tan 60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3932" name="Text Box 28"/>
            <p:cNvSpPr txBox="1">
              <a:spLocks noChangeArrowheads="1"/>
            </p:cNvSpPr>
            <p:nvPr/>
          </p:nvSpPr>
          <p:spPr bwMode="auto">
            <a:xfrm>
              <a:off x="2617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7391566" y="3868242"/>
            <a:ext cx="10080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>
                <a:latin typeface="Segoe Marker" panose="03080602040302020204" pitchFamily="66" charset="0"/>
              </a:rPr>
              <a:t> √3</a:t>
            </a:r>
            <a:endParaRPr lang="en-GB" altLang="en-US" sz="3200">
              <a:latin typeface="Segoe Marker" panose="03080602040302020204" pitchFamily="66" charset="0"/>
              <a:cs typeface="Arial" pitchFamily="34" charset="0"/>
            </a:endParaRPr>
          </a:p>
        </p:txBody>
      </p:sp>
      <p:grpSp>
        <p:nvGrpSpPr>
          <p:cNvPr id="123934" name="Group 30"/>
          <p:cNvGrpSpPr>
            <a:grpSpLocks/>
          </p:cNvGrpSpPr>
          <p:nvPr/>
        </p:nvGrpSpPr>
        <p:grpSpPr bwMode="auto">
          <a:xfrm>
            <a:off x="627063" y="5440785"/>
            <a:ext cx="1582738" cy="584199"/>
            <a:chOff x="340" y="2115"/>
            <a:chExt cx="997" cy="368"/>
          </a:xfrm>
        </p:grpSpPr>
        <p:sp>
          <p:nvSpPr>
            <p:cNvPr id="123935" name="Text Box 31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Sin 30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3936" name="Text Box 32"/>
            <p:cNvSpPr txBox="1">
              <a:spLocks noChangeArrowheads="1"/>
            </p:cNvSpPr>
            <p:nvPr/>
          </p:nvSpPr>
          <p:spPr bwMode="auto">
            <a:xfrm>
              <a:off x="1020" y="2115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=</a:t>
              </a:r>
              <a:endParaRPr lang="en-US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37" name="Group 33"/>
          <p:cNvGrpSpPr>
            <a:grpSpLocks/>
          </p:cNvGrpSpPr>
          <p:nvPr/>
        </p:nvGrpSpPr>
        <p:grpSpPr bwMode="auto">
          <a:xfrm>
            <a:off x="2039938" y="5224549"/>
            <a:ext cx="1008063" cy="1035049"/>
            <a:chOff x="1156" y="1979"/>
            <a:chExt cx="635" cy="652"/>
          </a:xfrm>
        </p:grpSpPr>
        <p:sp>
          <p:nvSpPr>
            <p:cNvPr id="123938" name="Text Box 34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 1</a:t>
              </a:r>
              <a:endParaRPr lang="en-GB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39" name="Text Box 35"/>
            <p:cNvSpPr txBox="1">
              <a:spLocks noChangeArrowheads="1"/>
            </p:cNvSpPr>
            <p:nvPr/>
          </p:nvSpPr>
          <p:spPr bwMode="auto">
            <a:xfrm>
              <a:off x="1210" y="2263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2</a:t>
              </a:r>
              <a:endParaRPr lang="en-US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40" name="Line 36"/>
            <p:cNvSpPr>
              <a:spLocks noChangeShapeType="1"/>
            </p:cNvSpPr>
            <p:nvPr/>
          </p:nvSpPr>
          <p:spPr bwMode="auto">
            <a:xfrm>
              <a:off x="1184" y="2293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1" name="Group 37"/>
          <p:cNvGrpSpPr>
            <a:grpSpLocks/>
          </p:cNvGrpSpPr>
          <p:nvPr/>
        </p:nvGrpSpPr>
        <p:grpSpPr bwMode="auto">
          <a:xfrm>
            <a:off x="3133726" y="5420731"/>
            <a:ext cx="1854200" cy="584199"/>
            <a:chOff x="1837" y="2115"/>
            <a:chExt cx="1168" cy="368"/>
          </a:xfrm>
        </p:grpSpPr>
        <p:sp>
          <p:nvSpPr>
            <p:cNvPr id="123942" name="Text Box 38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Cos 30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3943" name="Text Box 39"/>
            <p:cNvSpPr txBox="1">
              <a:spLocks noChangeArrowheads="1"/>
            </p:cNvSpPr>
            <p:nvPr/>
          </p:nvSpPr>
          <p:spPr bwMode="auto">
            <a:xfrm>
              <a:off x="2600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44" name="Group 40"/>
          <p:cNvGrpSpPr>
            <a:grpSpLocks/>
          </p:cNvGrpSpPr>
          <p:nvPr/>
        </p:nvGrpSpPr>
        <p:grpSpPr bwMode="auto">
          <a:xfrm>
            <a:off x="4787900" y="5208509"/>
            <a:ext cx="1008063" cy="1047749"/>
            <a:chOff x="1156" y="1979"/>
            <a:chExt cx="635" cy="660"/>
          </a:xfrm>
        </p:grpSpPr>
        <p:sp>
          <p:nvSpPr>
            <p:cNvPr id="123945" name="Text Box 41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√3</a:t>
              </a:r>
              <a:endParaRPr lang="en-GB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46" name="Text Box 42"/>
            <p:cNvSpPr txBox="1">
              <a:spLocks noChangeArrowheads="1"/>
            </p:cNvSpPr>
            <p:nvPr/>
          </p:nvSpPr>
          <p:spPr bwMode="auto">
            <a:xfrm>
              <a:off x="1210" y="2271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2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47" name="Line 43"/>
            <p:cNvSpPr>
              <a:spLocks noChangeShapeType="1"/>
            </p:cNvSpPr>
            <p:nvPr/>
          </p:nvSpPr>
          <p:spPr bwMode="auto">
            <a:xfrm>
              <a:off x="1168" y="2300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8" name="Group 44"/>
          <p:cNvGrpSpPr>
            <a:grpSpLocks/>
          </p:cNvGrpSpPr>
          <p:nvPr/>
        </p:nvGrpSpPr>
        <p:grpSpPr bwMode="auto">
          <a:xfrm>
            <a:off x="5715001" y="5432763"/>
            <a:ext cx="1828801" cy="584199"/>
            <a:chOff x="1837" y="2115"/>
            <a:chExt cx="1152" cy="368"/>
          </a:xfrm>
        </p:grpSpPr>
        <p:sp>
          <p:nvSpPr>
            <p:cNvPr id="123949" name="Text Box 45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Tan 30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3950" name="Text Box 46"/>
            <p:cNvSpPr txBox="1">
              <a:spLocks noChangeArrowheads="1"/>
            </p:cNvSpPr>
            <p:nvPr/>
          </p:nvSpPr>
          <p:spPr bwMode="auto">
            <a:xfrm>
              <a:off x="2584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51" name="Group 47"/>
          <p:cNvGrpSpPr>
            <a:grpSpLocks/>
          </p:cNvGrpSpPr>
          <p:nvPr/>
        </p:nvGrpSpPr>
        <p:grpSpPr bwMode="auto">
          <a:xfrm>
            <a:off x="7223123" y="5172413"/>
            <a:ext cx="1152525" cy="1047749"/>
            <a:chOff x="1156" y="1979"/>
            <a:chExt cx="635" cy="660"/>
          </a:xfrm>
        </p:grpSpPr>
        <p:sp>
          <p:nvSpPr>
            <p:cNvPr id="123952" name="Text Box 48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  1</a:t>
              </a:r>
              <a:endParaRPr lang="en-GB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53" name="Text Box 49"/>
            <p:cNvSpPr txBox="1">
              <a:spLocks noChangeArrowheads="1"/>
            </p:cNvSpPr>
            <p:nvPr/>
          </p:nvSpPr>
          <p:spPr bwMode="auto">
            <a:xfrm>
              <a:off x="1202" y="2271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√3</a:t>
              </a:r>
              <a:endParaRPr lang="en-US" altLang="en-US" sz="3200" dirty="0">
                <a:latin typeface="Segoe Marker" panose="03080602040302020204" pitchFamily="66" charset="0"/>
              </a:endParaRPr>
            </a:p>
          </p:txBody>
        </p:sp>
        <p:sp>
          <p:nvSpPr>
            <p:cNvPr id="123954" name="Line 50"/>
            <p:cNvSpPr>
              <a:spLocks noChangeShapeType="1"/>
            </p:cNvSpPr>
            <p:nvPr/>
          </p:nvSpPr>
          <p:spPr bwMode="auto">
            <a:xfrm>
              <a:off x="1192" y="2293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latin typeface="Segoe Marker" panose="03080602040302020204" pitchFamily="66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89898" y="-232610"/>
            <a:ext cx="3022144" cy="3737810"/>
            <a:chOff x="2743200" y="-1867353"/>
            <a:chExt cx="3688118" cy="4595036"/>
          </a:xfrm>
        </p:grpSpPr>
        <p:sp>
          <p:nvSpPr>
            <p:cNvPr id="56" name="Arc 16"/>
            <p:cNvSpPr>
              <a:spLocks/>
            </p:cNvSpPr>
            <p:nvPr/>
          </p:nvSpPr>
          <p:spPr bwMode="auto">
            <a:xfrm rot="7200000">
              <a:off x="3872702" y="-1903031"/>
              <a:ext cx="1357322" cy="1428677"/>
            </a:xfrm>
            <a:prstGeom prst="arc">
              <a:avLst>
                <a:gd name="adj1" fmla="val 19799455"/>
                <a:gd name="adj2" fmla="val 0"/>
              </a:avLst>
            </a:pr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>
                <a:latin typeface="Segoe Marker" panose="03080602040302020204" pitchFamily="66" charset="0"/>
              </a:endParaRPr>
            </a:p>
          </p:txBody>
        </p:sp>
        <p:sp>
          <p:nvSpPr>
            <p:cNvPr id="57" name="Arc 16"/>
            <p:cNvSpPr>
              <a:spLocks/>
            </p:cNvSpPr>
            <p:nvPr/>
          </p:nvSpPr>
          <p:spPr bwMode="auto">
            <a:xfrm>
              <a:off x="2745664" y="1448469"/>
              <a:ext cx="556790" cy="541366"/>
            </a:xfrm>
            <a:custGeom>
              <a:avLst/>
              <a:gdLst>
                <a:gd name="G0" fmla="+- 0 0 0"/>
                <a:gd name="G1" fmla="+- 18116 0 0"/>
                <a:gd name="G2" fmla="+- 21600 0 0"/>
                <a:gd name="T0" fmla="*/ 11763 w 21600"/>
                <a:gd name="T1" fmla="*/ 0 h 18116"/>
                <a:gd name="T2" fmla="*/ 21600 w 21600"/>
                <a:gd name="T3" fmla="*/ 18116 h 18116"/>
                <a:gd name="T4" fmla="*/ 0 w 21600"/>
                <a:gd name="T5" fmla="*/ 18116 h 18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8116" fill="none" extrusionOk="0">
                  <a:moveTo>
                    <a:pt x="11763" y="-1"/>
                  </a:moveTo>
                  <a:cubicBezTo>
                    <a:pt x="17897" y="3983"/>
                    <a:pt x="21600" y="10801"/>
                    <a:pt x="21600" y="18116"/>
                  </a:cubicBezTo>
                </a:path>
                <a:path w="21600" h="18116" stroke="0" extrusionOk="0">
                  <a:moveTo>
                    <a:pt x="11763" y="-1"/>
                  </a:moveTo>
                  <a:cubicBezTo>
                    <a:pt x="17897" y="3983"/>
                    <a:pt x="21600" y="10801"/>
                    <a:pt x="21600" y="18116"/>
                  </a:cubicBezTo>
                  <a:lnTo>
                    <a:pt x="0" y="18116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>
                <a:latin typeface="Segoe Marker" panose="03080602040302020204" pitchFamily="66" charset="0"/>
              </a:endParaRPr>
            </a:p>
          </p:txBody>
        </p:sp>
        <p:sp>
          <p:nvSpPr>
            <p:cNvPr id="58" name="AutoShape 17"/>
            <p:cNvSpPr>
              <a:spLocks noChangeArrowheads="1"/>
            </p:cNvSpPr>
            <p:nvPr/>
          </p:nvSpPr>
          <p:spPr bwMode="auto">
            <a:xfrm>
              <a:off x="2743200" y="-1238418"/>
              <a:ext cx="3651163" cy="323965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>
                <a:latin typeface="Segoe Marker" panose="03080602040302020204" pitchFamily="66" charset="0"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5537005" y="-204124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latin typeface="Segoe Marker" panose="03080602040302020204" pitchFamily="66" charset="0"/>
                </a:rPr>
                <a:t>2</a:t>
              </a:r>
            </a:p>
          </p:txBody>
        </p:sp>
        <p:sp>
          <p:nvSpPr>
            <p:cNvPr id="61" name="Text Box 20"/>
            <p:cNvSpPr txBox="1">
              <a:spLocks noChangeArrowheads="1"/>
            </p:cNvSpPr>
            <p:nvPr/>
          </p:nvSpPr>
          <p:spPr bwMode="auto">
            <a:xfrm>
              <a:off x="2854066" y="-204124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latin typeface="Segoe Marker" panose="03080602040302020204" pitchFamily="66" charset="0"/>
                </a:rPr>
                <a:t>2</a:t>
              </a:r>
            </a:p>
          </p:txBody>
        </p:sp>
        <p:sp>
          <p:nvSpPr>
            <p:cNvPr id="62" name="Text Box 21"/>
            <p:cNvSpPr txBox="1">
              <a:spLocks noChangeArrowheads="1"/>
            </p:cNvSpPr>
            <p:nvPr/>
          </p:nvSpPr>
          <p:spPr bwMode="auto">
            <a:xfrm>
              <a:off x="3228544" y="1379620"/>
              <a:ext cx="894314" cy="454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dirty="0">
                  <a:latin typeface="Segoe Marker" panose="03080602040302020204" pitchFamily="66" charset="0"/>
                </a:rPr>
                <a:t>60</a:t>
              </a:r>
              <a:r>
                <a:rPr lang="en-US" altLang="en-US" dirty="0">
                  <a:latin typeface="Segoe Marker" panose="03080602040302020204" pitchFamily="66" charset="0"/>
                </a:rPr>
                <a:t>º</a:t>
              </a:r>
            </a:p>
          </p:txBody>
        </p:sp>
        <p:cxnSp>
          <p:nvCxnSpPr>
            <p:cNvPr id="63" name="Straight Connector 62"/>
            <p:cNvCxnSpPr>
              <a:stCxn id="58" idx="0"/>
            </p:cNvCxnSpPr>
            <p:nvPr/>
          </p:nvCxnSpPr>
          <p:spPr>
            <a:xfrm>
              <a:off x="4568782" y="-1238418"/>
              <a:ext cx="25143" cy="32576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 Box 19"/>
            <p:cNvSpPr txBox="1">
              <a:spLocks noChangeArrowheads="1"/>
            </p:cNvSpPr>
            <p:nvPr/>
          </p:nvSpPr>
          <p:spPr bwMode="auto">
            <a:xfrm>
              <a:off x="4983317" y="1933123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1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  <p:sp>
          <p:nvSpPr>
            <p:cNvPr id="67" name="Text Box 19"/>
            <p:cNvSpPr txBox="1">
              <a:spLocks noChangeArrowheads="1"/>
            </p:cNvSpPr>
            <p:nvPr/>
          </p:nvSpPr>
          <p:spPr bwMode="auto">
            <a:xfrm>
              <a:off x="3306215" y="1933123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1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456214" y="425103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√3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  <p:sp>
          <p:nvSpPr>
            <p:cNvPr id="69" name="Text Box 21"/>
            <p:cNvSpPr txBox="1">
              <a:spLocks noChangeArrowheads="1"/>
            </p:cNvSpPr>
            <p:nvPr/>
          </p:nvSpPr>
          <p:spPr bwMode="auto">
            <a:xfrm>
              <a:off x="4052908" y="-494977"/>
              <a:ext cx="894314" cy="454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dirty="0" smtClean="0">
                  <a:latin typeface="Segoe Marker" panose="03080602040302020204" pitchFamily="66" charset="0"/>
                </a:rPr>
                <a:t>30</a:t>
              </a:r>
              <a:r>
                <a:rPr lang="en-US" altLang="en-US" dirty="0">
                  <a:latin typeface="Segoe Marker" panose="03080602040302020204" pitchFamily="66" charset="0"/>
                </a:rPr>
                <a:t>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298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566738" y="304800"/>
            <a:ext cx="842486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dirty="0" smtClean="0"/>
              <a:t>In pairs: Using </a:t>
            </a:r>
            <a:r>
              <a:rPr lang="en-GB" altLang="en-US" sz="2800" dirty="0"/>
              <a:t>a right angled isosceles triangle whose equal sides are 1 </a:t>
            </a:r>
            <a:r>
              <a:rPr lang="en-GB" altLang="en-US" sz="2800" dirty="0" smtClean="0"/>
              <a:t>unit in length, work out the values for </a:t>
            </a:r>
            <a:r>
              <a:rPr lang="en-GB" altLang="en-US" sz="2800" dirty="0"/>
              <a:t>the sine, cosine and tangent of 45</a:t>
            </a:r>
            <a:r>
              <a:rPr lang="en-US" altLang="en-US" sz="2800" dirty="0">
                <a:cs typeface="Arial" pitchFamily="34" charset="0"/>
              </a:rPr>
              <a:t>º.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343401" y="4297208"/>
            <a:ext cx="1297003" cy="543108"/>
            <a:chOff x="1973" y="1418"/>
            <a:chExt cx="731" cy="278"/>
          </a:xfrm>
        </p:grpSpPr>
        <p:sp>
          <p:nvSpPr>
            <p:cNvPr id="124932" name="Arc 4"/>
            <p:cNvSpPr>
              <a:spLocks/>
            </p:cNvSpPr>
            <p:nvPr/>
          </p:nvSpPr>
          <p:spPr bwMode="auto">
            <a:xfrm>
              <a:off x="1973" y="1550"/>
              <a:ext cx="226" cy="146"/>
            </a:xfrm>
            <a:custGeom>
              <a:avLst/>
              <a:gdLst>
                <a:gd name="G0" fmla="+- 0 0 0"/>
                <a:gd name="G1" fmla="+- 16689 0 0"/>
                <a:gd name="G2" fmla="+- 21600 0 0"/>
                <a:gd name="T0" fmla="*/ 13713 w 21600"/>
                <a:gd name="T1" fmla="*/ 0 h 16689"/>
                <a:gd name="T2" fmla="*/ 21600 w 21600"/>
                <a:gd name="T3" fmla="*/ 16689 h 16689"/>
                <a:gd name="T4" fmla="*/ 0 w 21600"/>
                <a:gd name="T5" fmla="*/ 16689 h 1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6689" fill="none" extrusionOk="0">
                  <a:moveTo>
                    <a:pt x="13712" y="0"/>
                  </a:moveTo>
                  <a:cubicBezTo>
                    <a:pt x="18706" y="4103"/>
                    <a:pt x="21600" y="10226"/>
                    <a:pt x="21600" y="16689"/>
                  </a:cubicBezTo>
                </a:path>
                <a:path w="21600" h="16689" stroke="0" extrusionOk="0">
                  <a:moveTo>
                    <a:pt x="13712" y="0"/>
                  </a:moveTo>
                  <a:cubicBezTo>
                    <a:pt x="18706" y="4103"/>
                    <a:pt x="21600" y="10226"/>
                    <a:pt x="21600" y="16689"/>
                  </a:cubicBezTo>
                  <a:lnTo>
                    <a:pt x="0" y="16689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latin typeface="Segoe Marker" panose="03080602040302020204" pitchFamily="66" charset="0"/>
              </a:endParaRPr>
            </a:p>
          </p:txBody>
        </p:sp>
        <p:sp>
          <p:nvSpPr>
            <p:cNvPr id="124933" name="Text Box 5"/>
            <p:cNvSpPr txBox="1">
              <a:spLocks noChangeArrowheads="1"/>
            </p:cNvSpPr>
            <p:nvPr/>
          </p:nvSpPr>
          <p:spPr bwMode="auto">
            <a:xfrm>
              <a:off x="2160" y="1418"/>
              <a:ext cx="544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Segoe Marker" panose="03080602040302020204" pitchFamily="66" charset="0"/>
                </a:rPr>
                <a:t>45</a:t>
              </a:r>
              <a:r>
                <a:rPr lang="en-US" altLang="en-US" sz="2400">
                  <a:latin typeface="Segoe Marker" panose="03080602040302020204" pitchFamily="66" charset="0"/>
                </a:rPr>
                <a:t>º</a:t>
              </a:r>
            </a:p>
          </p:txBody>
        </p:sp>
      </p:grpSp>
      <p:grpSp>
        <p:nvGrpSpPr>
          <p:cNvPr id="124934" name="Group 6"/>
          <p:cNvGrpSpPr>
            <a:grpSpLocks/>
          </p:cNvGrpSpPr>
          <p:nvPr/>
        </p:nvGrpSpPr>
        <p:grpSpPr bwMode="auto">
          <a:xfrm>
            <a:off x="6389796" y="2281428"/>
            <a:ext cx="1153324" cy="869364"/>
            <a:chOff x="2956" y="414"/>
            <a:chExt cx="544" cy="445"/>
          </a:xfrm>
        </p:grpSpPr>
        <p:sp>
          <p:nvSpPr>
            <p:cNvPr id="124935" name="Arc 7"/>
            <p:cNvSpPr>
              <a:spLocks/>
            </p:cNvSpPr>
            <p:nvPr/>
          </p:nvSpPr>
          <p:spPr bwMode="auto">
            <a:xfrm>
              <a:off x="3070" y="414"/>
              <a:ext cx="164" cy="226"/>
            </a:xfrm>
            <a:custGeom>
              <a:avLst/>
              <a:gdLst>
                <a:gd name="G0" fmla="+- 15662 0 0"/>
                <a:gd name="G1" fmla="+- 0 0 0"/>
                <a:gd name="G2" fmla="+- 21600 0 0"/>
                <a:gd name="T0" fmla="*/ 15593 w 15662"/>
                <a:gd name="T1" fmla="*/ 21600 h 21600"/>
                <a:gd name="T2" fmla="*/ 0 w 15662"/>
                <a:gd name="T3" fmla="*/ 14875 h 21600"/>
                <a:gd name="T4" fmla="*/ 15662 w 156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62" h="21600" fill="none" extrusionOk="0">
                  <a:moveTo>
                    <a:pt x="15593" y="21599"/>
                  </a:moveTo>
                  <a:cubicBezTo>
                    <a:pt x="9695" y="21581"/>
                    <a:pt x="4061" y="19151"/>
                    <a:pt x="0" y="14874"/>
                  </a:cubicBezTo>
                </a:path>
                <a:path w="15662" h="21600" stroke="0" extrusionOk="0">
                  <a:moveTo>
                    <a:pt x="15593" y="21599"/>
                  </a:moveTo>
                  <a:cubicBezTo>
                    <a:pt x="9695" y="21581"/>
                    <a:pt x="4061" y="19151"/>
                    <a:pt x="0" y="14874"/>
                  </a:cubicBezTo>
                  <a:lnTo>
                    <a:pt x="15662" y="0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latin typeface="Segoe Marker" panose="03080602040302020204" pitchFamily="66" charset="0"/>
              </a:endParaRPr>
            </a:p>
          </p:txBody>
        </p:sp>
        <p:sp>
          <p:nvSpPr>
            <p:cNvPr id="124936" name="Text Box 8"/>
            <p:cNvSpPr txBox="1">
              <a:spLocks noChangeArrowheads="1"/>
            </p:cNvSpPr>
            <p:nvPr/>
          </p:nvSpPr>
          <p:spPr bwMode="auto">
            <a:xfrm>
              <a:off x="2956" y="623"/>
              <a:ext cx="544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Segoe Marker" panose="03080602040302020204" pitchFamily="66" charset="0"/>
                </a:rPr>
                <a:t>45</a:t>
              </a:r>
              <a:r>
                <a:rPr lang="en-US" altLang="en-US" sz="2400">
                  <a:latin typeface="Segoe Marker" panose="03080602040302020204" pitchFamily="66" charset="0"/>
                </a:rPr>
                <a:t>º</a:t>
              </a:r>
            </a:p>
          </p:txBody>
        </p:sp>
      </p:grpSp>
      <p:grpSp>
        <p:nvGrpSpPr>
          <p:cNvPr id="124937" name="Group 9"/>
          <p:cNvGrpSpPr>
            <a:grpSpLocks/>
          </p:cNvGrpSpPr>
          <p:nvPr/>
        </p:nvGrpSpPr>
        <p:grpSpPr bwMode="auto">
          <a:xfrm>
            <a:off x="4335833" y="2260958"/>
            <a:ext cx="3185775" cy="3149242"/>
            <a:chOff x="1927" y="391"/>
            <a:chExt cx="1587" cy="1612"/>
          </a:xfrm>
        </p:grpSpPr>
        <p:sp>
          <p:nvSpPr>
            <p:cNvPr id="124938" name="AutoShape 10"/>
            <p:cNvSpPr>
              <a:spLocks noChangeArrowheads="1"/>
            </p:cNvSpPr>
            <p:nvPr/>
          </p:nvSpPr>
          <p:spPr bwMode="auto">
            <a:xfrm flipH="1">
              <a:off x="1927" y="391"/>
              <a:ext cx="1316" cy="1316"/>
            </a:xfrm>
            <a:prstGeom prst="rtTriangl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latin typeface="Segoe Marker" panose="03080602040302020204" pitchFamily="66" charset="0"/>
              </a:endParaRPr>
            </a:p>
          </p:txBody>
        </p:sp>
        <p:sp>
          <p:nvSpPr>
            <p:cNvPr id="124939" name="Rectangle 11"/>
            <p:cNvSpPr>
              <a:spLocks noChangeArrowheads="1"/>
            </p:cNvSpPr>
            <p:nvPr/>
          </p:nvSpPr>
          <p:spPr bwMode="auto">
            <a:xfrm>
              <a:off x="3107" y="1565"/>
              <a:ext cx="136" cy="1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latin typeface="Segoe Marker" panose="03080602040302020204" pitchFamily="66" charset="0"/>
              </a:endParaRPr>
            </a:p>
          </p:txBody>
        </p:sp>
        <p:sp>
          <p:nvSpPr>
            <p:cNvPr id="124940" name="Text Box 12"/>
            <p:cNvSpPr txBox="1">
              <a:spLocks noChangeArrowheads="1"/>
            </p:cNvSpPr>
            <p:nvPr/>
          </p:nvSpPr>
          <p:spPr bwMode="auto">
            <a:xfrm>
              <a:off x="3274" y="885"/>
              <a:ext cx="24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1</a:t>
              </a:r>
              <a:endParaRPr lang="en-US" altLang="en-US" sz="3200" dirty="0">
                <a:latin typeface="Segoe Marker" panose="03080602040302020204" pitchFamily="66" charset="0"/>
              </a:endParaRPr>
            </a:p>
          </p:txBody>
        </p:sp>
        <p:sp>
          <p:nvSpPr>
            <p:cNvPr id="124941" name="Text Box 13"/>
            <p:cNvSpPr txBox="1">
              <a:spLocks noChangeArrowheads="1"/>
            </p:cNvSpPr>
            <p:nvPr/>
          </p:nvSpPr>
          <p:spPr bwMode="auto">
            <a:xfrm>
              <a:off x="2480" y="1704"/>
              <a:ext cx="544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1</a:t>
              </a:r>
              <a:endParaRPr lang="en-US" altLang="en-US" sz="3200">
                <a:latin typeface="Segoe Marker" panose="03080602040302020204" pitchFamily="66" charset="0"/>
              </a:endParaRPr>
            </a:p>
          </p:txBody>
        </p:sp>
      </p:grpSp>
      <p:sp>
        <p:nvSpPr>
          <p:cNvPr id="124942" name="Text Box 14"/>
          <p:cNvSpPr txBox="1">
            <a:spLocks noChangeArrowheads="1"/>
          </p:cNvSpPr>
          <p:nvPr/>
        </p:nvSpPr>
        <p:spPr bwMode="auto">
          <a:xfrm>
            <a:off x="5065748" y="3052695"/>
            <a:ext cx="11533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dirty="0">
                <a:latin typeface="Segoe Marker" panose="03080602040302020204" pitchFamily="66" charset="0"/>
              </a:rPr>
              <a:t>√2</a:t>
            </a:r>
          </a:p>
        </p:txBody>
      </p:sp>
    </p:spTree>
    <p:extLst>
      <p:ext uri="{BB962C8B-B14F-4D97-AF65-F5344CB8AC3E}">
        <p14:creationId xmlns:p14="http://schemas.microsoft.com/office/powerpoint/2010/main" val="63450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58014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2" name="Rectangle 71"/>
          <p:cNvSpPr/>
          <p:nvPr/>
        </p:nvSpPr>
        <p:spPr>
          <a:xfrm>
            <a:off x="0" y="510698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23916" name="Group 12"/>
          <p:cNvGrpSpPr>
            <a:grpSpLocks/>
          </p:cNvGrpSpPr>
          <p:nvPr/>
        </p:nvGrpSpPr>
        <p:grpSpPr bwMode="auto">
          <a:xfrm>
            <a:off x="1039812" y="3908760"/>
            <a:ext cx="1582738" cy="584199"/>
            <a:chOff x="340" y="2115"/>
            <a:chExt cx="997" cy="368"/>
          </a:xfrm>
        </p:grpSpPr>
        <p:sp>
          <p:nvSpPr>
            <p:cNvPr id="123917" name="Text Box 13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Sin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45</a:t>
              </a:r>
              <a:r>
                <a:rPr lang="en-US" altLang="en-US" sz="3200" dirty="0" smtClean="0">
                  <a:latin typeface="Segoe Marker" panose="03080602040302020204" pitchFamily="66" charset="0"/>
                  <a:cs typeface="Arial" pitchFamily="34" charset="0"/>
                </a:rPr>
                <a:t>º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18" name="Text Box 14"/>
            <p:cNvSpPr txBox="1">
              <a:spLocks noChangeArrowheads="1"/>
            </p:cNvSpPr>
            <p:nvPr/>
          </p:nvSpPr>
          <p:spPr bwMode="auto">
            <a:xfrm>
              <a:off x="1020" y="2115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19" name="Group 15"/>
          <p:cNvGrpSpPr>
            <a:grpSpLocks/>
          </p:cNvGrpSpPr>
          <p:nvPr/>
        </p:nvGrpSpPr>
        <p:grpSpPr bwMode="auto">
          <a:xfrm>
            <a:off x="2365376" y="3678826"/>
            <a:ext cx="777875" cy="1073149"/>
            <a:chOff x="1156" y="1979"/>
            <a:chExt cx="635" cy="676"/>
          </a:xfrm>
        </p:grpSpPr>
        <p:sp>
          <p:nvSpPr>
            <p:cNvPr id="123920" name="Text Box 16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1</a:t>
              </a:r>
              <a:endParaRPr lang="en-GB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1" name="Text Box 17"/>
            <p:cNvSpPr txBox="1">
              <a:spLocks noChangeArrowheads="1"/>
            </p:cNvSpPr>
            <p:nvPr/>
          </p:nvSpPr>
          <p:spPr bwMode="auto">
            <a:xfrm>
              <a:off x="1217" y="2287"/>
              <a:ext cx="50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 smtClean="0">
                  <a:latin typeface="Segoe Marker" panose="03080602040302020204" pitchFamily="66" charset="0"/>
                </a:rPr>
                <a:t>√2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2" name="Line 18"/>
            <p:cNvSpPr>
              <a:spLocks noChangeShapeType="1"/>
            </p:cNvSpPr>
            <p:nvPr/>
          </p:nvSpPr>
          <p:spPr bwMode="auto">
            <a:xfrm>
              <a:off x="1334" y="2297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 sz="2000"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5062134" y="3872082"/>
            <a:ext cx="1866900" cy="584199"/>
            <a:chOff x="1837" y="2115"/>
            <a:chExt cx="1176" cy="368"/>
          </a:xfrm>
        </p:grpSpPr>
        <p:sp>
          <p:nvSpPr>
            <p:cNvPr id="123924" name="Text Box 20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Cos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45</a:t>
              </a:r>
              <a:r>
                <a:rPr lang="en-US" altLang="en-US" sz="3200" dirty="0" smtClean="0">
                  <a:latin typeface="Segoe Marker" panose="03080602040302020204" pitchFamily="66" charset="0"/>
                  <a:cs typeface="Arial" pitchFamily="34" charset="0"/>
                </a:rPr>
                <a:t>º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5" name="Text Box 21"/>
            <p:cNvSpPr txBox="1">
              <a:spLocks noChangeArrowheads="1"/>
            </p:cNvSpPr>
            <p:nvPr/>
          </p:nvSpPr>
          <p:spPr bwMode="auto">
            <a:xfrm>
              <a:off x="2608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23926" name="Group 22"/>
          <p:cNvGrpSpPr>
            <a:grpSpLocks/>
          </p:cNvGrpSpPr>
          <p:nvPr/>
        </p:nvGrpSpPr>
        <p:grpSpPr bwMode="auto">
          <a:xfrm>
            <a:off x="6663657" y="3662534"/>
            <a:ext cx="956348" cy="1073149"/>
            <a:chOff x="1119" y="1979"/>
            <a:chExt cx="672" cy="676"/>
          </a:xfrm>
        </p:grpSpPr>
        <p:sp>
          <p:nvSpPr>
            <p:cNvPr id="123927" name="Text Box 23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latin typeface="Segoe Marker" panose="03080602040302020204" pitchFamily="66" charset="0"/>
                </a:rPr>
                <a:t> 1</a:t>
              </a:r>
              <a:endParaRPr lang="en-GB" altLang="en-US" sz="320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8" name="Text Box 24"/>
            <p:cNvSpPr txBox="1">
              <a:spLocks noChangeArrowheads="1"/>
            </p:cNvSpPr>
            <p:nvPr/>
          </p:nvSpPr>
          <p:spPr bwMode="auto">
            <a:xfrm>
              <a:off x="1119" y="2287"/>
              <a:ext cx="57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 smtClean="0">
                  <a:latin typeface="Segoe Marker" panose="03080602040302020204" pitchFamily="66" charset="0"/>
                </a:rPr>
                <a:t>√2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29" name="Line 25"/>
            <p:cNvSpPr>
              <a:spLocks noChangeShapeType="1"/>
            </p:cNvSpPr>
            <p:nvPr/>
          </p:nvSpPr>
          <p:spPr bwMode="auto">
            <a:xfrm>
              <a:off x="1160" y="2301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8" name="Group 44"/>
          <p:cNvGrpSpPr>
            <a:grpSpLocks/>
          </p:cNvGrpSpPr>
          <p:nvPr/>
        </p:nvGrpSpPr>
        <p:grpSpPr bwMode="auto">
          <a:xfrm>
            <a:off x="3200401" y="5432763"/>
            <a:ext cx="1828801" cy="584199"/>
            <a:chOff x="1837" y="2115"/>
            <a:chExt cx="1152" cy="368"/>
          </a:xfrm>
        </p:grpSpPr>
        <p:sp>
          <p:nvSpPr>
            <p:cNvPr id="123949" name="Text Box 45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Tan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45</a:t>
              </a:r>
              <a:r>
                <a:rPr lang="en-US" altLang="en-US" sz="3200" dirty="0" smtClean="0">
                  <a:latin typeface="Segoe Marker" panose="03080602040302020204" pitchFamily="66" charset="0"/>
                  <a:cs typeface="Arial" pitchFamily="34" charset="0"/>
                </a:rPr>
                <a:t>º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  <p:sp>
          <p:nvSpPr>
            <p:cNvPr id="123950" name="Text Box 46"/>
            <p:cNvSpPr txBox="1">
              <a:spLocks noChangeArrowheads="1"/>
            </p:cNvSpPr>
            <p:nvPr/>
          </p:nvSpPr>
          <p:spPr bwMode="auto">
            <a:xfrm>
              <a:off x="2584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sp>
        <p:nvSpPr>
          <p:cNvPr id="123959" name="Text Box 55"/>
          <p:cNvSpPr txBox="1">
            <a:spLocks noChangeArrowheads="1"/>
          </p:cNvSpPr>
          <p:nvPr/>
        </p:nvSpPr>
        <p:spPr bwMode="auto">
          <a:xfrm>
            <a:off x="4876800" y="5407362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dirty="0" smtClean="0">
                <a:latin typeface="Segoe Marker" panose="03080602040302020204" pitchFamily="66" charset="0"/>
              </a:rPr>
              <a:t>1</a:t>
            </a:r>
            <a:endParaRPr lang="en-GB" altLang="en-US" sz="3200" dirty="0">
              <a:latin typeface="Segoe Marker" panose="03080602040302020204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895600" y="342617"/>
            <a:ext cx="3153460" cy="3155283"/>
            <a:chOff x="4335832" y="2260958"/>
            <a:chExt cx="3207287" cy="3225433"/>
          </a:xfrm>
        </p:grpSpPr>
        <p:grpSp>
          <p:nvGrpSpPr>
            <p:cNvPr id="60" name="Group 3"/>
            <p:cNvGrpSpPr>
              <a:grpSpLocks/>
            </p:cNvGrpSpPr>
            <p:nvPr/>
          </p:nvGrpSpPr>
          <p:grpSpPr bwMode="auto">
            <a:xfrm>
              <a:off x="4343400" y="4297207"/>
              <a:ext cx="1297003" cy="543108"/>
              <a:chOff x="1973" y="1418"/>
              <a:chExt cx="731" cy="278"/>
            </a:xfrm>
          </p:grpSpPr>
          <p:sp>
            <p:nvSpPr>
              <p:cNvPr id="64" name="Arc 4"/>
              <p:cNvSpPr>
                <a:spLocks/>
              </p:cNvSpPr>
              <p:nvPr/>
            </p:nvSpPr>
            <p:spPr bwMode="auto">
              <a:xfrm>
                <a:off x="1973" y="1550"/>
                <a:ext cx="226" cy="146"/>
              </a:xfrm>
              <a:custGeom>
                <a:avLst/>
                <a:gdLst>
                  <a:gd name="G0" fmla="+- 0 0 0"/>
                  <a:gd name="G1" fmla="+- 16689 0 0"/>
                  <a:gd name="G2" fmla="+- 21600 0 0"/>
                  <a:gd name="T0" fmla="*/ 13713 w 21600"/>
                  <a:gd name="T1" fmla="*/ 0 h 16689"/>
                  <a:gd name="T2" fmla="*/ 21600 w 21600"/>
                  <a:gd name="T3" fmla="*/ 16689 h 16689"/>
                  <a:gd name="T4" fmla="*/ 0 w 21600"/>
                  <a:gd name="T5" fmla="*/ 16689 h 1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6689" fill="none" extrusionOk="0">
                    <a:moveTo>
                      <a:pt x="13712" y="0"/>
                    </a:moveTo>
                    <a:cubicBezTo>
                      <a:pt x="18706" y="4103"/>
                      <a:pt x="21600" y="10226"/>
                      <a:pt x="21600" y="16689"/>
                    </a:cubicBezTo>
                  </a:path>
                  <a:path w="21600" h="16689" stroke="0" extrusionOk="0">
                    <a:moveTo>
                      <a:pt x="13712" y="0"/>
                    </a:moveTo>
                    <a:cubicBezTo>
                      <a:pt x="18706" y="4103"/>
                      <a:pt x="21600" y="10226"/>
                      <a:pt x="21600" y="16689"/>
                    </a:cubicBezTo>
                    <a:lnTo>
                      <a:pt x="0" y="16689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65" name="Text Box 5"/>
              <p:cNvSpPr txBox="1">
                <a:spLocks noChangeArrowheads="1"/>
              </p:cNvSpPr>
              <p:nvPr/>
            </p:nvSpPr>
            <p:spPr bwMode="auto">
              <a:xfrm>
                <a:off x="2160" y="1418"/>
                <a:ext cx="544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>
                    <a:latin typeface="Segoe Marker" panose="03080602040302020204" pitchFamily="66" charset="0"/>
                  </a:rPr>
                  <a:t>º</a:t>
                </a:r>
              </a:p>
            </p:txBody>
          </p:sp>
        </p:grpSp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389795" y="2281427"/>
              <a:ext cx="1153324" cy="943602"/>
              <a:chOff x="2956" y="414"/>
              <a:chExt cx="544" cy="48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0" y="414"/>
                <a:ext cx="164" cy="226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956" y="623"/>
                <a:ext cx="544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>
                    <a:latin typeface="Segoe Marker" panose="03080602040302020204" pitchFamily="66" charset="0"/>
                  </a:rPr>
                  <a:t>º</a:t>
                </a: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4335832" y="2260958"/>
              <a:ext cx="3185775" cy="3225433"/>
              <a:chOff x="1927" y="391"/>
              <a:chExt cx="1587" cy="1651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927" y="391"/>
                <a:ext cx="1316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65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885"/>
                <a:ext cx="240" cy="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dirty="0">
                    <a:latin typeface="Segoe Marker" panose="03080602040302020204" pitchFamily="66" charset="0"/>
                  </a:rPr>
                  <a:t>1</a:t>
                </a:r>
                <a:endParaRPr lang="en-US" altLang="en-US" sz="3600" dirty="0">
                  <a:latin typeface="Segoe Marker" panose="03080602040302020204" pitchFamily="66" charset="0"/>
                </a:endParaRPr>
              </a:p>
            </p:txBody>
          </p:sp>
          <p:sp>
            <p:nvSpPr>
              <p:cNvPr id="78" name="Text Box 13"/>
              <p:cNvSpPr txBox="1">
                <a:spLocks noChangeArrowheads="1"/>
              </p:cNvSpPr>
              <p:nvPr/>
            </p:nvSpPr>
            <p:spPr bwMode="auto">
              <a:xfrm>
                <a:off x="2480" y="1704"/>
                <a:ext cx="544" cy="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>
                    <a:latin typeface="Segoe Marker" panose="03080602040302020204" pitchFamily="66" charset="0"/>
                  </a:rPr>
                  <a:t>1</a:t>
                </a:r>
                <a:endParaRPr lang="en-US" altLang="en-US" sz="360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5065747" y="3052693"/>
              <a:ext cx="1153324" cy="660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>
                  <a:latin typeface="Segoe Marker" panose="03080602040302020204" pitchFamily="66" charset="0"/>
                </a:rPr>
                <a:t>√2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40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43000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82612" y="1471612"/>
            <a:ext cx="2103438" cy="584199"/>
            <a:chOff x="340" y="2115"/>
            <a:chExt cx="1325" cy="368"/>
          </a:xfrm>
        </p:grpSpPr>
        <p:sp>
          <p:nvSpPr>
            <p:cNvPr id="4" name="Text Box 13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Sin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5" name="Text Box 14"/>
            <p:cNvSpPr txBox="1">
              <a:spLocks noChangeArrowheads="1"/>
            </p:cNvSpPr>
            <p:nvPr/>
          </p:nvSpPr>
          <p:spPr bwMode="auto">
            <a:xfrm>
              <a:off x="1020" y="2115"/>
              <a:ext cx="64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 smtClean="0">
                  <a:latin typeface="Segoe Marker" panose="03080602040302020204" pitchFamily="66" charset="0"/>
                </a:rPr>
                <a:t>= 0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2126226" y="-1897686"/>
            <a:ext cx="388325" cy="0"/>
          </a:xfrm>
          <a:prstGeom prst="line">
            <a:avLst/>
          </a:prstGeom>
          <a:noFill/>
          <a:ln w="381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GB" sz="2000">
              <a:latin typeface="Segoe Marker" panose="03080602040302020204" pitchFamily="66" charset="0"/>
            </a:endParaRPr>
          </a:p>
        </p:txBody>
      </p:sp>
      <p:grpSp>
        <p:nvGrpSpPr>
          <p:cNvPr id="10" name="Group 19"/>
          <p:cNvGrpSpPr>
            <a:grpSpLocks/>
          </p:cNvGrpSpPr>
          <p:nvPr/>
        </p:nvGrpSpPr>
        <p:grpSpPr bwMode="auto">
          <a:xfrm>
            <a:off x="3169823" y="1434934"/>
            <a:ext cx="2170113" cy="584199"/>
            <a:chOff x="1837" y="2115"/>
            <a:chExt cx="1367" cy="368"/>
          </a:xfrm>
        </p:grpSpPr>
        <p:sp>
          <p:nvSpPr>
            <p:cNvPr id="11" name="Text Box 20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Cos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2608" y="2115"/>
              <a:ext cx="59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 smtClean="0">
                  <a:latin typeface="Segoe Marker" panose="03080602040302020204" pitchFamily="66" charset="0"/>
                </a:rPr>
                <a:t>= 1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17" name="Group 26"/>
          <p:cNvGrpSpPr>
            <a:grpSpLocks/>
          </p:cNvGrpSpPr>
          <p:nvPr/>
        </p:nvGrpSpPr>
        <p:grpSpPr bwMode="auto">
          <a:xfrm>
            <a:off x="5929902" y="1458995"/>
            <a:ext cx="1881188" cy="584199"/>
            <a:chOff x="1837" y="2115"/>
            <a:chExt cx="1185" cy="368"/>
          </a:xfrm>
        </p:grpSpPr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Tan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19" name="Text Box 28"/>
            <p:cNvSpPr txBox="1">
              <a:spLocks noChangeArrowheads="1"/>
            </p:cNvSpPr>
            <p:nvPr/>
          </p:nvSpPr>
          <p:spPr bwMode="auto">
            <a:xfrm>
              <a:off x="2617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7391566" y="1431092"/>
            <a:ext cx="10080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dirty="0">
                <a:latin typeface="Segoe Marker" panose="03080602040302020204" pitchFamily="66" charset="0"/>
              </a:rPr>
              <a:t> </a:t>
            </a:r>
            <a:r>
              <a:rPr lang="en-GB" altLang="en-US" sz="3200" dirty="0" smtClean="0">
                <a:latin typeface="Segoe Marker" panose="03080602040302020204" pitchFamily="66" charset="0"/>
              </a:rPr>
              <a:t>0</a:t>
            </a:r>
            <a:endParaRPr lang="en-GB" altLang="en-US" sz="3200" dirty="0">
              <a:latin typeface="Segoe Marker" panose="03080602040302020204" pitchFamily="66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2743200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22" name="Group 12"/>
          <p:cNvGrpSpPr>
            <a:grpSpLocks/>
          </p:cNvGrpSpPr>
          <p:nvPr/>
        </p:nvGrpSpPr>
        <p:grpSpPr bwMode="auto">
          <a:xfrm>
            <a:off x="2087562" y="3071812"/>
            <a:ext cx="2103438" cy="584199"/>
            <a:chOff x="340" y="2115"/>
            <a:chExt cx="1325" cy="368"/>
          </a:xfrm>
        </p:grpSpPr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Sin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90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1020" y="2115"/>
              <a:ext cx="64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 smtClean="0">
                  <a:latin typeface="Segoe Marker" panose="03080602040302020204" pitchFamily="66" charset="0"/>
                </a:rPr>
                <a:t>= 1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grpSp>
        <p:nvGrpSpPr>
          <p:cNvPr id="29" name="Group 19"/>
          <p:cNvGrpSpPr>
            <a:grpSpLocks/>
          </p:cNvGrpSpPr>
          <p:nvPr/>
        </p:nvGrpSpPr>
        <p:grpSpPr bwMode="auto">
          <a:xfrm>
            <a:off x="4535488" y="3035134"/>
            <a:ext cx="2170113" cy="584199"/>
            <a:chOff x="1837" y="2115"/>
            <a:chExt cx="1367" cy="368"/>
          </a:xfrm>
        </p:grpSpPr>
        <p:sp>
          <p:nvSpPr>
            <p:cNvPr id="30" name="Text Box 20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latin typeface="Segoe Marker" panose="03080602040302020204" pitchFamily="66" charset="0"/>
                </a:rPr>
                <a:t>Cos </a:t>
              </a:r>
              <a:r>
                <a:rPr lang="en-GB" altLang="en-US" sz="3200" dirty="0" smtClean="0">
                  <a:latin typeface="Segoe Marker" panose="03080602040302020204" pitchFamily="66" charset="0"/>
                </a:rPr>
                <a:t>90</a:t>
              </a:r>
              <a:r>
                <a:rPr lang="en-US" altLang="en-US" sz="3200" dirty="0">
                  <a:latin typeface="Segoe Marker" panose="03080602040302020204" pitchFamily="66" charset="0"/>
                  <a:cs typeface="Arial" pitchFamily="34" charset="0"/>
                </a:rPr>
                <a:t>º</a:t>
              </a:r>
            </a:p>
          </p:txBody>
        </p:sp>
        <p:sp>
          <p:nvSpPr>
            <p:cNvPr id="31" name="Text Box 21"/>
            <p:cNvSpPr txBox="1">
              <a:spLocks noChangeArrowheads="1"/>
            </p:cNvSpPr>
            <p:nvPr/>
          </p:nvSpPr>
          <p:spPr bwMode="auto">
            <a:xfrm>
              <a:off x="2608" y="2115"/>
              <a:ext cx="59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 smtClean="0">
                  <a:latin typeface="Segoe Marker" panose="03080602040302020204" pitchFamily="66" charset="0"/>
                </a:rPr>
                <a:t>= 0</a:t>
              </a:r>
              <a:endParaRPr lang="en-US" altLang="en-US" sz="3200" dirty="0">
                <a:latin typeface="Segoe Marker" panose="03080602040302020204" pitchFamily="66" charset="0"/>
                <a:cs typeface="Arial" pitchFamily="34" charset="0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0" y="4648200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We will look at why these ratios are true when we look </a:t>
            </a:r>
            <a:r>
              <a:rPr lang="en-GB" sz="2800" dirty="0" smtClean="0">
                <a:solidFill>
                  <a:schemeClr val="tx1"/>
                </a:solidFill>
              </a:rPr>
              <a:t>at graphs later this half term.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0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1" y="152401"/>
            <a:ext cx="8424863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dirty="0" smtClean="0"/>
              <a:t>We need to be able to work out and memorise the values of sine, cosine and tangent for 0</a:t>
            </a:r>
            <a:r>
              <a:rPr lang="en-GB" altLang="en-US" sz="3200" baseline="30000" dirty="0" smtClean="0"/>
              <a:t>0</a:t>
            </a:r>
            <a:r>
              <a:rPr lang="en-GB" altLang="en-US" sz="3200" dirty="0" smtClean="0"/>
              <a:t>, 30</a:t>
            </a:r>
            <a:r>
              <a:rPr lang="en-GB" altLang="en-US" sz="3200" baseline="30000" dirty="0" smtClean="0"/>
              <a:t>0</a:t>
            </a:r>
            <a:r>
              <a:rPr lang="en-GB" altLang="en-US" sz="3200" dirty="0" smtClean="0"/>
              <a:t>, 45</a:t>
            </a:r>
            <a:r>
              <a:rPr lang="en-GB" altLang="en-US" sz="3200" baseline="30000" dirty="0" smtClean="0"/>
              <a:t>0</a:t>
            </a:r>
            <a:r>
              <a:rPr lang="en-GB" altLang="en-US" sz="3200" dirty="0" smtClean="0"/>
              <a:t>, 60</a:t>
            </a:r>
            <a:r>
              <a:rPr lang="en-GB" altLang="en-US" sz="3200" baseline="30000" dirty="0" smtClean="0"/>
              <a:t>0</a:t>
            </a:r>
            <a:r>
              <a:rPr lang="en-GB" altLang="en-US" sz="3200" dirty="0" smtClean="0"/>
              <a:t>, and 90</a:t>
            </a:r>
            <a:r>
              <a:rPr lang="en-GB" altLang="en-US" sz="3200" baseline="30000" dirty="0" smtClean="0"/>
              <a:t>0</a:t>
            </a:r>
            <a:r>
              <a:rPr lang="en-GB" altLang="en-US" sz="3200" dirty="0" smtClean="0"/>
              <a:t>.      Some people find the following pattern helpful: </a:t>
            </a:r>
          </a:p>
          <a:p>
            <a:pPr algn="ctr">
              <a:spcBef>
                <a:spcPct val="50000"/>
              </a:spcBef>
            </a:pPr>
            <a:endParaRPr lang="en-GB" altLang="en-US" sz="3200" dirty="0" smtClean="0"/>
          </a:p>
          <a:p>
            <a:pPr>
              <a:spcBef>
                <a:spcPct val="50000"/>
              </a:spcBef>
            </a:pPr>
            <a:endParaRPr lang="en-GB" altLang="en-US" sz="3200" dirty="0">
              <a:latin typeface="Segoe Marker" panose="03080602040302020204" pitchFamily="66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3200" dirty="0">
              <a:latin typeface="Segoe Marker" panose="03080602040302020204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6149833"/>
                  </p:ext>
                </p:extLst>
              </p:nvPr>
            </p:nvGraphicFramePr>
            <p:xfrm>
              <a:off x="1469231" y="2819400"/>
              <a:ext cx="6096000" cy="377825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 smtClean="0"/>
                        </a:p>
                        <a:p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𝟑𝟎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𝟒𝟓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𝟔𝟎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𝟗𝟎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𝐬𝐢𝐧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𝐜𝐨𝐬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𝐭𝐚𝐧</m:t>
                                </m:r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⁡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6149833"/>
                  </p:ext>
                </p:extLst>
              </p:nvPr>
            </p:nvGraphicFramePr>
            <p:xfrm>
              <a:off x="1469231" y="2819400"/>
              <a:ext cx="6096000" cy="377825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870" r="-402410" b="-4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870" r="-300000" b="-4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870" r="-200000" b="-4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870" r="-101205" b="-4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870" r="-599" b="-439130"/>
                          </a:stretch>
                        </a:blipFill>
                      </a:tcPr>
                    </a:tc>
                  </a:tr>
                  <a:tr h="10354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8639" r="-499401" b="-198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68639" r="-402410" b="-198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68639" r="-300000" b="-198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68639" r="-200000" b="-198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68639" r="-101205" b="-198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68639" r="-599" b="-198817"/>
                          </a:stretch>
                        </a:blipFill>
                      </a:tcPr>
                    </a:tc>
                  </a:tr>
                  <a:tr h="10359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67647" r="-499401" b="-9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67647" r="-402410" b="-9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67647" r="-300000" b="-9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67647" r="-200000" b="-9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67647" r="-101205" b="-9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67647" r="-599" b="-97647"/>
                          </a:stretch>
                        </a:blipFill>
                      </a:tcPr>
                    </a:tc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75758" r="-499401" b="-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275758" r="-402410" b="-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275758" r="-300000" b="-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275758" r="-200000" b="-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275758" r="-101205" b="-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275758" r="-599" b="-60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36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5989"/>
            <a:ext cx="316701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71159"/>
            <a:ext cx="5136802" cy="325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4648200" y="11430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2000" y="4267200"/>
                <a:ext cx="7391400" cy="1071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Explain 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0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latin typeface="Cambria Math"/>
                              </a:rPr>
                              <m:t>0</m:t>
                            </m:r>
                          </m:e>
                        </m:rad>
                      </m:num>
                      <m:den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4000" b="0" i="1" smtClean="0">
                        <a:latin typeface="Cambria Math"/>
                      </a:rPr>
                      <m:t>=0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267200"/>
                <a:ext cx="7391400" cy="1071255"/>
              </a:xfrm>
              <a:prstGeom prst="rect">
                <a:avLst/>
              </a:prstGeom>
              <a:blipFill rotWithShape="1">
                <a:blip r:embed="rId4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96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381000"/>
            <a:ext cx="285970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71159"/>
            <a:ext cx="5136802" cy="325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4648200" y="19812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0" y="4267200"/>
                <a:ext cx="7391400" cy="1071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Explain 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0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latin typeface="Cambria Math"/>
                              </a:rPr>
                              <m:t>4</m:t>
                            </m:r>
                          </m:e>
                        </m:rad>
                      </m:num>
                      <m:den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4000" b="0" i="1" smtClean="0">
                        <a:latin typeface="Cambria Math"/>
                      </a:rPr>
                      <m:t>=1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267200"/>
                <a:ext cx="7391400" cy="1071255"/>
              </a:xfrm>
              <a:prstGeom prst="rect">
                <a:avLst/>
              </a:prstGeom>
              <a:blipFill rotWithShape="1">
                <a:blip r:embed="rId4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99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928" y="480769"/>
            <a:ext cx="4148176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04800"/>
            <a:ext cx="283335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83" y="2590802"/>
            <a:ext cx="1728788" cy="99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6583016" y="953814"/>
            <a:ext cx="655985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66800" y="3810000"/>
                <a:ext cx="7239000" cy="25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How can we 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8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800" i="1">
                                <a:latin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800" i="1">
                        <a:latin typeface="Cambria Math"/>
                      </a:rPr>
                      <m:t>  </m:t>
                    </m:r>
                  </m:oMath>
                </a14:m>
                <a:r>
                  <a:rPr lang="en-GB" sz="4800" dirty="0"/>
                  <a:t>is equivalent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8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800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800" dirty="0" smtClean="0"/>
                  <a:t> ? </a:t>
                </a:r>
                <a:endParaRPr lang="en-GB" sz="4800" dirty="0"/>
              </a:p>
              <a:p>
                <a:r>
                  <a:rPr lang="en-GB" dirty="0" smtClean="0"/>
                  <a:t> 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3810000"/>
                <a:ext cx="7239000" cy="2562048"/>
              </a:xfrm>
              <a:prstGeom prst="rect">
                <a:avLst/>
              </a:prstGeom>
              <a:blipFill rotWithShape="1">
                <a:blip r:embed="rId6"/>
                <a:stretch>
                  <a:fillRect t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415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52600" y="656896"/>
                <a:ext cx="2163669" cy="15045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GB" sz="40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40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656896"/>
                <a:ext cx="2163669" cy="15045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53229" y="677917"/>
                <a:ext cx="1473545" cy="15045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3229" y="677917"/>
                <a:ext cx="1473545" cy="150451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26545" y="714705"/>
                <a:ext cx="1473545" cy="13853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400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545" y="714705"/>
                <a:ext cx="1473545" cy="13853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14400" y="2743201"/>
            <a:ext cx="678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This is called </a:t>
            </a:r>
          </a:p>
          <a:p>
            <a:pPr algn="ctr"/>
            <a:r>
              <a:rPr lang="en-GB" sz="4000" dirty="0" smtClean="0"/>
              <a:t>“rationalising the denominator” 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062328" y="4953002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There is now no irrational number in the denominator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12066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/>
                  <a:t>On your whiteboard: </a:t>
                </a:r>
              </a:p>
              <a:p>
                <a:endParaRPr lang="en-GB" sz="4000" dirty="0"/>
              </a:p>
              <a:p>
                <a:endParaRPr lang="en-GB" sz="4000" dirty="0" smtClean="0"/>
              </a:p>
              <a:p>
                <a:pPr algn="ctr"/>
                <a:r>
                  <a:rPr lang="en-GB" sz="72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5</m:t>
                    </m:r>
                    <m:r>
                      <a:rPr lang="en-GB" sz="7200" b="0" i="1" smtClean="0">
                        <a:latin typeface="Cambria Math"/>
                      </a:rPr>
                      <m:t>𝑠𝑖𝑛</m:t>
                    </m:r>
                    <m:r>
                      <a:rPr lang="en-GB" sz="7200" b="0" i="1" smtClean="0">
                        <a:latin typeface="Cambria Math"/>
                      </a:rPr>
                      <m:t>30? 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3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172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5</m:t>
                    </m:r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𝑠𝑖𝑛</m:t>
                    </m:r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6</m:t>
                    </m:r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0?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7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11</m:t>
                    </m:r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𝑐𝑜𝑠</m:t>
                    </m:r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60?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7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66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11</m:t>
                    </m:r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𝑐𝑜𝑠</m:t>
                    </m:r>
                    <m:r>
                      <a:rPr lang="en-GB" sz="6600" b="0" i="1" smtClean="0">
                        <a:solidFill>
                          <a:srgbClr val="000000"/>
                        </a:solidFill>
                        <a:latin typeface="Cambria Math"/>
                      </a:rPr>
                      <m:t>30</m:t>
                    </m:r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? </m:t>
                    </m:r>
                  </m:oMath>
                </a14:m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3970318"/>
              </a:xfrm>
              <a:prstGeom prst="rect">
                <a:avLst/>
              </a:prstGeom>
              <a:blipFill rotWithShape="1">
                <a:blip r:embed="rId2"/>
                <a:stretch>
                  <a:fillRect l="-2545" t="-2765" r="-2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31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dirty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𝑡𝑎𝑛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45?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31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dirty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7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𝑡𝑎𝑛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30</m:t>
                    </m:r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9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dirty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𝑠𝑖𝑛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60+3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𝑐𝑜𝑠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30?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19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30 </m:t>
                        </m:r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</m:func>
                    <m:func>
                      <m:func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30</m:t>
                        </m:r>
                      </m:e>
                    </m:func>
                  </m:oMath>
                </a14:m>
                <a:r>
                  <a:rPr lang="en-GB" sz="7200" dirty="0" smtClean="0">
                    <a:solidFill>
                      <a:srgbClr val="000000"/>
                    </a:solidFill>
                  </a:rPr>
                  <a:t>? </a:t>
                </a:r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2545" t="-2639" r="-4000" b="-11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04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72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30)</m:t>
                            </m:r>
                          </m:e>
                        </m:func>
                      </m:e>
                      <m:sup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7200" dirty="0" smtClean="0">
                    <a:solidFill>
                      <a:srgbClr val="000000"/>
                    </a:solidFill>
                  </a:rPr>
                  <a:t>? </a:t>
                </a:r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582" r="-7418" b="-8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2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7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7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72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60</m:t>
                            </m:r>
                            <m:r>
                              <a:rPr lang="en-GB" sz="7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7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7200" dirty="0" smtClean="0">
                    <a:solidFill>
                      <a:srgbClr val="000000"/>
                    </a:solidFill>
                  </a:rPr>
                  <a:t>? </a:t>
                </a:r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582" r="-7418" b="-8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04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60</m:t>
                            </m:r>
                            <m: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6600" b="0" i="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60)</m:t>
                            </m:r>
                          </m:e>
                        </m:func>
                      </m:e>
                      <m:sup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dirty="0" smtClean="0">
                    <a:solidFill>
                      <a:srgbClr val="000000"/>
                    </a:solidFill>
                  </a:rPr>
                  <a:t>? </a:t>
                </a:r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703" r="-7418" b="-10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78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45</m:t>
                            </m:r>
                            <m: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660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45</m:t>
                            </m:r>
                            <m: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dirty="0" smtClean="0">
                    <a:solidFill>
                      <a:srgbClr val="000000"/>
                    </a:solidFill>
                  </a:rPr>
                  <a:t>? </a:t>
                </a:r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703" r="-7418" b="-10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0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60 </m:t>
                        </m:r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÷</m:t>
                        </m:r>
                        <m:func>
                          <m:funcPr>
                            <m:ctrlP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72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60</m:t>
                            </m:r>
                          </m:e>
                        </m:func>
                      </m:e>
                    </m:func>
                  </m:oMath>
                </a14:m>
                <a:r>
                  <a:rPr lang="en-GB" sz="6600" dirty="0" smtClean="0">
                    <a:solidFill>
                      <a:srgbClr val="000000"/>
                    </a:solidFill>
                  </a:rPr>
                  <a:t>? </a:t>
                </a:r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2545" t="-2639" r="-3491" b="-11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81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" t="20203" r="52311" b="43823"/>
          <a:stretch/>
        </p:blipFill>
        <p:spPr>
          <a:xfrm>
            <a:off x="228600" y="2133600"/>
            <a:ext cx="5065986" cy="29102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6614" y="20377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TITLE: </a:t>
            </a:r>
            <a:r>
              <a:rPr lang="en-GB" sz="2400" u="sng" dirty="0" smtClean="0">
                <a:solidFill>
                  <a:srgbClr val="000000"/>
                </a:solidFill>
              </a:rPr>
              <a:t>Trigonometry without a Calculator</a:t>
            </a:r>
            <a:endParaRPr lang="en-GB" sz="2400" u="sng" dirty="0">
              <a:solidFill>
                <a:srgbClr val="000000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t="54320" r="61309" b="4344"/>
          <a:stretch/>
        </p:blipFill>
        <p:spPr>
          <a:xfrm>
            <a:off x="4495800" y="3324089"/>
            <a:ext cx="4445876" cy="3439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1430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 your books use the special triangles and your table of values to work out the following: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663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3098925" cy="8956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Mark your work:</a:t>
            </a:r>
          </a:p>
          <a:p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 4/3</a:t>
            </a:r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99874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4844400" y="-41213"/>
            <a:ext cx="3426144" cy="689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4" name="Group 3"/>
          <p:cNvGrpSpPr/>
          <p:nvPr/>
        </p:nvGrpSpPr>
        <p:grpSpPr>
          <a:xfrm>
            <a:off x="632046" y="1633308"/>
            <a:ext cx="2442937" cy="1692491"/>
            <a:chOff x="3783791" y="2260958"/>
            <a:chExt cx="3737815" cy="2574876"/>
          </a:xfrm>
        </p:grpSpPr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027261" y="2281427"/>
              <a:ext cx="1153324" cy="1119428"/>
              <a:chOff x="2785" y="414"/>
              <a:chExt cx="544" cy="57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785" y="719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37815" cy="2574876"/>
              <a:chOff x="1652" y="391"/>
              <a:chExt cx="1862" cy="1318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79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4223356" y="3002071"/>
              <a:ext cx="1153322" cy="647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8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52400" y="22860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TITLE : </a:t>
            </a:r>
            <a:r>
              <a:rPr lang="en-GB" sz="2400" u="sng" dirty="0" smtClean="0"/>
              <a:t>Using the trigonometric ratios to find missing lengths and angles without a calculator. </a:t>
            </a:r>
            <a:endParaRPr lang="en-GB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749017" y="145138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Example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260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4844400" y="-41213"/>
            <a:ext cx="3426144" cy="689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1247" y="337066"/>
            <a:ext cx="2442937" cy="1692491"/>
            <a:chOff x="3783791" y="2260958"/>
            <a:chExt cx="3737815" cy="2574876"/>
          </a:xfrm>
        </p:grpSpPr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027261" y="2281427"/>
              <a:ext cx="1153324" cy="1119428"/>
              <a:chOff x="2785" y="414"/>
              <a:chExt cx="544" cy="57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785" y="719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37815" cy="2574876"/>
              <a:chOff x="1652" y="391"/>
              <a:chExt cx="1862" cy="1318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79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4223356" y="3002071"/>
              <a:ext cx="1153322" cy="647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8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6241" y="2263809"/>
            <a:ext cx="2791948" cy="1144584"/>
            <a:chOff x="5209053" y="989938"/>
            <a:chExt cx="2294594" cy="1144584"/>
          </a:xfrm>
        </p:grpSpPr>
        <p:grpSp>
          <p:nvGrpSpPr>
            <p:cNvPr id="45" name="Group 19"/>
            <p:cNvGrpSpPr>
              <a:grpSpLocks/>
            </p:cNvGrpSpPr>
            <p:nvPr/>
          </p:nvGrpSpPr>
          <p:grpSpPr bwMode="auto">
            <a:xfrm>
              <a:off x="5209053" y="1270931"/>
              <a:ext cx="1866900" cy="584199"/>
              <a:chOff x="1837" y="2115"/>
              <a:chExt cx="1176" cy="368"/>
            </a:xfrm>
          </p:grpSpPr>
          <p:sp>
            <p:nvSpPr>
              <p:cNvPr id="46" name="Text Box 20"/>
              <p:cNvSpPr txBox="1">
                <a:spLocks noChangeArrowheads="1"/>
              </p:cNvSpPr>
              <p:nvPr/>
            </p:nvSpPr>
            <p:spPr bwMode="auto">
              <a:xfrm>
                <a:off x="1837" y="2115"/>
                <a:ext cx="1043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Cos </a:t>
                </a:r>
                <a:r>
                  <a:rPr lang="en-GB" altLang="en-US" sz="32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30</a:t>
                </a:r>
                <a:r>
                  <a:rPr lang="en-US" altLang="en-US" sz="32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47" name="Text Box 21"/>
              <p:cNvSpPr txBox="1">
                <a:spLocks noChangeArrowheads="1"/>
              </p:cNvSpPr>
              <p:nvPr/>
            </p:nvSpPr>
            <p:spPr bwMode="auto">
              <a:xfrm>
                <a:off x="2608" y="2115"/>
                <a:ext cx="405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=</a:t>
                </a:r>
                <a:endPara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48" name="Group 22"/>
            <p:cNvGrpSpPr>
              <a:grpSpLocks/>
            </p:cNvGrpSpPr>
            <p:nvPr/>
          </p:nvGrpSpPr>
          <p:grpSpPr bwMode="auto">
            <a:xfrm>
              <a:off x="6581453" y="989938"/>
              <a:ext cx="922194" cy="1144584"/>
              <a:chOff x="958" y="1934"/>
              <a:chExt cx="648" cy="721"/>
            </a:xfrm>
          </p:grpSpPr>
          <p:sp>
            <p:nvSpPr>
              <p:cNvPr id="49" name="Text Box 23"/>
              <p:cNvSpPr txBox="1">
                <a:spLocks noChangeArrowheads="1"/>
              </p:cNvSpPr>
              <p:nvPr/>
            </p:nvSpPr>
            <p:spPr bwMode="auto">
              <a:xfrm>
                <a:off x="958" y="1934"/>
                <a:ext cx="635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2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GB" altLang="en-US" sz="32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0" name="Text Box 24"/>
              <p:cNvSpPr txBox="1">
                <a:spLocks noChangeArrowheads="1"/>
              </p:cNvSpPr>
              <p:nvPr/>
            </p:nvSpPr>
            <p:spPr bwMode="auto">
              <a:xfrm>
                <a:off x="1035" y="2287"/>
                <a:ext cx="571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</a:t>
                </a:r>
                <a:endPara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1" name="Line 25"/>
              <p:cNvSpPr>
                <a:spLocks noChangeShapeType="1"/>
              </p:cNvSpPr>
              <p:nvPr/>
            </p:nvSpPr>
            <p:spPr bwMode="auto">
              <a:xfrm>
                <a:off x="1160" y="2301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89519" y="3185079"/>
            <a:ext cx="2405293" cy="1222923"/>
            <a:chOff x="5442750" y="2007631"/>
            <a:chExt cx="2405293" cy="1222923"/>
          </a:xfrm>
        </p:grpSpPr>
        <p:grpSp>
          <p:nvGrpSpPr>
            <p:cNvPr id="52" name="Group 51"/>
            <p:cNvGrpSpPr>
              <a:grpSpLocks/>
            </p:cNvGrpSpPr>
            <p:nvPr/>
          </p:nvGrpSpPr>
          <p:grpSpPr bwMode="auto">
            <a:xfrm>
              <a:off x="5442750" y="2090732"/>
              <a:ext cx="1152525" cy="1139822"/>
              <a:chOff x="1006" y="1952"/>
              <a:chExt cx="635" cy="718"/>
            </a:xfrm>
          </p:grpSpPr>
          <p:sp>
            <p:nvSpPr>
              <p:cNvPr id="53" name="Text Box 52"/>
              <p:cNvSpPr txBox="1">
                <a:spLocks noChangeArrowheads="1"/>
              </p:cNvSpPr>
              <p:nvPr/>
            </p:nvSpPr>
            <p:spPr bwMode="auto">
              <a:xfrm>
                <a:off x="1006" y="1952"/>
                <a:ext cx="63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spc="3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spc="3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√3</a:t>
                </a:r>
                <a:endParaRPr lang="en-GB" altLang="en-US" sz="3600" spc="3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4" name="Text Box 53"/>
              <p:cNvSpPr txBox="1">
                <a:spLocks noChangeArrowheads="1"/>
              </p:cNvSpPr>
              <p:nvPr/>
            </p:nvSpPr>
            <p:spPr bwMode="auto">
              <a:xfrm>
                <a:off x="1202" y="2263"/>
                <a:ext cx="317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2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5" name="Line 54"/>
              <p:cNvSpPr>
                <a:spLocks noChangeShapeType="1"/>
              </p:cNvSpPr>
              <p:nvPr/>
            </p:nvSpPr>
            <p:spPr bwMode="auto">
              <a:xfrm>
                <a:off x="1192" y="2293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 sz="20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6" name="Text Box 55"/>
            <p:cNvSpPr txBox="1">
              <a:spLocks noChangeArrowheads="1"/>
            </p:cNvSpPr>
            <p:nvPr/>
          </p:nvSpPr>
          <p:spPr bwMode="auto">
            <a:xfrm>
              <a:off x="6599717" y="2286000"/>
              <a:ext cx="6477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</a:p>
          </p:txBody>
        </p:sp>
        <p:grpSp>
          <p:nvGrpSpPr>
            <p:cNvPr id="62" name="Group 22"/>
            <p:cNvGrpSpPr>
              <a:grpSpLocks/>
            </p:cNvGrpSpPr>
            <p:nvPr/>
          </p:nvGrpSpPr>
          <p:grpSpPr bwMode="auto">
            <a:xfrm>
              <a:off x="6868925" y="2007631"/>
              <a:ext cx="979118" cy="1177922"/>
              <a:chOff x="1160" y="1952"/>
              <a:chExt cx="688" cy="742"/>
            </a:xfrm>
          </p:grpSpPr>
          <p:sp>
            <p:nvSpPr>
              <p:cNvPr id="63" name="Text Box 23"/>
              <p:cNvSpPr txBox="1">
                <a:spLocks noChangeArrowheads="1"/>
              </p:cNvSpPr>
              <p:nvPr/>
            </p:nvSpPr>
            <p:spPr bwMode="auto">
              <a:xfrm>
                <a:off x="1160" y="1952"/>
                <a:ext cx="63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GB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6" name="Text Box 24"/>
              <p:cNvSpPr txBox="1">
                <a:spLocks noChangeArrowheads="1"/>
              </p:cNvSpPr>
              <p:nvPr/>
            </p:nvSpPr>
            <p:spPr bwMode="auto">
              <a:xfrm>
                <a:off x="1277" y="2287"/>
                <a:ext cx="571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7" name="Line 25"/>
              <p:cNvSpPr>
                <a:spLocks noChangeShapeType="1"/>
              </p:cNvSpPr>
              <p:nvPr/>
            </p:nvSpPr>
            <p:spPr bwMode="auto">
              <a:xfrm>
                <a:off x="1424" y="2301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 sz="20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9895" y="4363001"/>
            <a:ext cx="2247975" cy="1154109"/>
            <a:chOff x="5524425" y="3098794"/>
            <a:chExt cx="2247975" cy="1154109"/>
          </a:xfrm>
        </p:grpSpPr>
        <p:grpSp>
          <p:nvGrpSpPr>
            <p:cNvPr id="68" name="Group 67"/>
            <p:cNvGrpSpPr>
              <a:grpSpLocks/>
            </p:cNvGrpSpPr>
            <p:nvPr/>
          </p:nvGrpSpPr>
          <p:grpSpPr bwMode="auto">
            <a:xfrm>
              <a:off x="5524425" y="3098794"/>
              <a:ext cx="1152525" cy="1154109"/>
              <a:chOff x="1051" y="1943"/>
              <a:chExt cx="635" cy="727"/>
            </a:xfrm>
          </p:grpSpPr>
          <p:sp>
            <p:nvSpPr>
              <p:cNvPr id="69" name="Text Box 52"/>
              <p:cNvSpPr txBox="1">
                <a:spLocks noChangeArrowheads="1"/>
              </p:cNvSpPr>
              <p:nvPr/>
            </p:nvSpPr>
            <p:spPr bwMode="auto">
              <a:xfrm>
                <a:off x="1051" y="1943"/>
                <a:ext cx="63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spc="3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8√3</a:t>
                </a:r>
                <a:endParaRPr lang="en-GB" altLang="en-US" sz="3600" spc="3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90" name="Text Box 53"/>
              <p:cNvSpPr txBox="1">
                <a:spLocks noChangeArrowheads="1"/>
              </p:cNvSpPr>
              <p:nvPr/>
            </p:nvSpPr>
            <p:spPr bwMode="auto">
              <a:xfrm>
                <a:off x="1202" y="2263"/>
                <a:ext cx="317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2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91" name="Line 54"/>
              <p:cNvSpPr>
                <a:spLocks noChangeShapeType="1"/>
              </p:cNvSpPr>
              <p:nvPr/>
            </p:nvSpPr>
            <p:spPr bwMode="auto">
              <a:xfrm>
                <a:off x="1192" y="2293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 sz="20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92" name="Text Box 55"/>
            <p:cNvSpPr txBox="1">
              <a:spLocks noChangeArrowheads="1"/>
            </p:cNvSpPr>
            <p:nvPr/>
          </p:nvSpPr>
          <p:spPr bwMode="auto">
            <a:xfrm>
              <a:off x="6591300" y="3308351"/>
              <a:ext cx="6477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</a:p>
          </p:txBody>
        </p:sp>
        <p:sp>
          <p:nvSpPr>
            <p:cNvPr id="94" name="Text Box 23"/>
            <p:cNvSpPr txBox="1">
              <a:spLocks noChangeArrowheads="1"/>
            </p:cNvSpPr>
            <p:nvPr/>
          </p:nvSpPr>
          <p:spPr bwMode="auto">
            <a:xfrm>
              <a:off x="6868707" y="3302001"/>
              <a:ext cx="90369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 </a:t>
              </a:r>
              <a:r>
                <a:rPr lang="en-GB" altLang="en-US" sz="3600" i="1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x</a:t>
              </a:r>
              <a:endParaRPr lang="en-GB" altLang="en-US" sz="3600" i="1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27109" y="5587002"/>
            <a:ext cx="2106304" cy="687275"/>
            <a:chOff x="5666096" y="4292601"/>
            <a:chExt cx="2106304" cy="687275"/>
          </a:xfrm>
        </p:grpSpPr>
        <p:sp>
          <p:nvSpPr>
            <p:cNvPr id="98" name="Text Box 52"/>
            <p:cNvSpPr txBox="1">
              <a:spLocks noChangeArrowheads="1"/>
            </p:cNvSpPr>
            <p:nvPr/>
          </p:nvSpPr>
          <p:spPr bwMode="auto">
            <a:xfrm>
              <a:off x="5666096" y="4333545"/>
              <a:ext cx="115252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spc="3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4√3</a:t>
              </a:r>
              <a:endParaRPr lang="en-GB" altLang="en-US" sz="3600" spc="3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01" name="Text Box 55"/>
            <p:cNvSpPr txBox="1">
              <a:spLocks noChangeArrowheads="1"/>
            </p:cNvSpPr>
            <p:nvPr/>
          </p:nvSpPr>
          <p:spPr bwMode="auto">
            <a:xfrm>
              <a:off x="6564004" y="4298951"/>
              <a:ext cx="6477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</a:p>
          </p:txBody>
        </p:sp>
        <p:sp>
          <p:nvSpPr>
            <p:cNvPr id="102" name="Text Box 23"/>
            <p:cNvSpPr txBox="1">
              <a:spLocks noChangeArrowheads="1"/>
            </p:cNvSpPr>
            <p:nvPr/>
          </p:nvSpPr>
          <p:spPr bwMode="auto">
            <a:xfrm>
              <a:off x="6868707" y="4292601"/>
              <a:ext cx="90369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 </a:t>
              </a:r>
              <a:r>
                <a:rPr lang="en-GB" altLang="en-US" sz="3600" i="1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x</a:t>
              </a:r>
              <a:endParaRPr lang="en-GB" altLang="en-US" sz="3600" i="1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6289" y="15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Example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36858" y="18393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Your Turn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 flipH="1">
            <a:off x="5884375" y="198632"/>
            <a:ext cx="2518130" cy="2393556"/>
            <a:chOff x="3783791" y="2260958"/>
            <a:chExt cx="4089113" cy="3171586"/>
          </a:xfrm>
        </p:grpSpPr>
        <p:grpSp>
          <p:nvGrpSpPr>
            <p:cNvPr id="57" name="Group 6"/>
            <p:cNvGrpSpPr>
              <a:grpSpLocks/>
            </p:cNvGrpSpPr>
            <p:nvPr/>
          </p:nvGrpSpPr>
          <p:grpSpPr bwMode="auto">
            <a:xfrm>
              <a:off x="5842814" y="2281427"/>
              <a:ext cx="1153324" cy="945555"/>
              <a:chOff x="2698" y="414"/>
              <a:chExt cx="544" cy="484"/>
            </a:xfrm>
          </p:grpSpPr>
          <p:sp>
            <p:nvSpPr>
              <p:cNvPr id="65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2" name="Text Box 8"/>
              <p:cNvSpPr txBox="1">
                <a:spLocks noChangeArrowheads="1"/>
              </p:cNvSpPr>
              <p:nvPr/>
            </p:nvSpPr>
            <p:spPr bwMode="auto">
              <a:xfrm>
                <a:off x="2698" y="630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58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4089113" cy="2574876"/>
              <a:chOff x="1652" y="391"/>
              <a:chExt cx="2037" cy="1318"/>
            </a:xfrm>
          </p:grpSpPr>
          <p:sp>
            <p:nvSpPr>
              <p:cNvPr id="60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1" name="Rectangle 11"/>
              <p:cNvSpPr>
                <a:spLocks noChangeArrowheads="1"/>
              </p:cNvSpPr>
              <p:nvPr/>
            </p:nvSpPr>
            <p:spPr bwMode="auto">
              <a:xfrm>
                <a:off x="3098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4" name="Text Box 12"/>
              <p:cNvSpPr txBox="1">
                <a:spLocks noChangeArrowheads="1"/>
              </p:cNvSpPr>
              <p:nvPr/>
            </p:nvSpPr>
            <p:spPr bwMode="auto">
              <a:xfrm>
                <a:off x="3449" y="95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4493157" y="4784675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5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343400" y="55593"/>
            <a:ext cx="0" cy="670560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44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4844400" y="-41213"/>
            <a:ext cx="3426144" cy="689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1247" y="337066"/>
            <a:ext cx="2534777" cy="1692491"/>
            <a:chOff x="3783791" y="2260958"/>
            <a:chExt cx="3878334" cy="2574876"/>
          </a:xfrm>
        </p:grpSpPr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027261" y="2281427"/>
              <a:ext cx="1153324" cy="1119428"/>
              <a:chOff x="2785" y="414"/>
              <a:chExt cx="544" cy="57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785" y="719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878334" cy="2574876"/>
              <a:chOff x="1652" y="391"/>
              <a:chExt cx="1932" cy="1318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344" y="804"/>
                <a:ext cx="240" cy="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4720183" y="2814807"/>
              <a:ext cx="1153322" cy="983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x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6289" y="15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Example 2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36858" y="18393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Your Turn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 flipH="1">
            <a:off x="5884375" y="198632"/>
            <a:ext cx="2518130" cy="2393556"/>
            <a:chOff x="3783791" y="2260958"/>
            <a:chExt cx="4089113" cy="3171586"/>
          </a:xfrm>
        </p:grpSpPr>
        <p:grpSp>
          <p:nvGrpSpPr>
            <p:cNvPr id="57" name="Group 6"/>
            <p:cNvGrpSpPr>
              <a:grpSpLocks/>
            </p:cNvGrpSpPr>
            <p:nvPr/>
          </p:nvGrpSpPr>
          <p:grpSpPr bwMode="auto">
            <a:xfrm>
              <a:off x="5842814" y="2281427"/>
              <a:ext cx="1153324" cy="945555"/>
              <a:chOff x="2698" y="414"/>
              <a:chExt cx="544" cy="484"/>
            </a:xfrm>
          </p:grpSpPr>
          <p:sp>
            <p:nvSpPr>
              <p:cNvPr id="65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2" name="Text Box 8"/>
              <p:cNvSpPr txBox="1">
                <a:spLocks noChangeArrowheads="1"/>
              </p:cNvSpPr>
              <p:nvPr/>
            </p:nvSpPr>
            <p:spPr bwMode="auto">
              <a:xfrm>
                <a:off x="2698" y="630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58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4089113" cy="2574876"/>
              <a:chOff x="1652" y="391"/>
              <a:chExt cx="2037" cy="1318"/>
            </a:xfrm>
          </p:grpSpPr>
          <p:sp>
            <p:nvSpPr>
              <p:cNvPr id="60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1" name="Rectangle 11"/>
              <p:cNvSpPr>
                <a:spLocks noChangeArrowheads="1"/>
              </p:cNvSpPr>
              <p:nvPr/>
            </p:nvSpPr>
            <p:spPr bwMode="auto">
              <a:xfrm>
                <a:off x="3098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4" name="Text Box 12"/>
              <p:cNvSpPr txBox="1">
                <a:spLocks noChangeArrowheads="1"/>
              </p:cNvSpPr>
              <p:nvPr/>
            </p:nvSpPr>
            <p:spPr bwMode="auto">
              <a:xfrm>
                <a:off x="3449" y="95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4493157" y="4784675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5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343400" y="55593"/>
            <a:ext cx="0" cy="670560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47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181601" y="182608"/>
            <a:ext cx="3769943" cy="2568762"/>
            <a:chOff x="3783791" y="2260958"/>
            <a:chExt cx="3759328" cy="257487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389795" y="2281427"/>
              <a:ext cx="1153324" cy="931880"/>
              <a:chOff x="2956" y="414"/>
              <a:chExt cx="544" cy="477"/>
            </a:xfrm>
          </p:grpSpPr>
          <p:sp>
            <p:nvSpPr>
              <p:cNvPr id="9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2956" y="623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37815" cy="2574876"/>
              <a:chOff x="1652" y="391"/>
              <a:chExt cx="1862" cy="1318"/>
            </a:xfrm>
          </p:grpSpPr>
          <p:sp>
            <p:nvSpPr>
              <p:cNvPr id="6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8" name="Text Box 12"/>
              <p:cNvSpPr txBox="1">
                <a:spLocks noChangeArrowheads="1"/>
              </p:cNvSpPr>
              <p:nvPr/>
            </p:nvSpPr>
            <p:spPr bwMode="auto">
              <a:xfrm>
                <a:off x="3274" y="885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" name="Text Box 14"/>
            <p:cNvSpPr txBox="1">
              <a:spLocks noChangeArrowheads="1"/>
            </p:cNvSpPr>
            <p:nvPr/>
          </p:nvSpPr>
          <p:spPr bwMode="auto">
            <a:xfrm>
              <a:off x="4823848" y="3052693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10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02058" y="353969"/>
            <a:ext cx="3769943" cy="2568762"/>
            <a:chOff x="3783791" y="2260958"/>
            <a:chExt cx="3759328" cy="2574876"/>
          </a:xfrm>
        </p:grpSpPr>
        <p:grpSp>
          <p:nvGrpSpPr>
            <p:cNvPr id="12" name="Group 6"/>
            <p:cNvGrpSpPr>
              <a:grpSpLocks/>
            </p:cNvGrpSpPr>
            <p:nvPr/>
          </p:nvGrpSpPr>
          <p:grpSpPr bwMode="auto">
            <a:xfrm>
              <a:off x="6389795" y="2281427"/>
              <a:ext cx="1153324" cy="931880"/>
              <a:chOff x="2956" y="414"/>
              <a:chExt cx="544" cy="477"/>
            </a:xfrm>
          </p:grpSpPr>
          <p:sp>
            <p:nvSpPr>
              <p:cNvPr id="18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19" name="Text Box 8"/>
              <p:cNvSpPr txBox="1">
                <a:spLocks noChangeArrowheads="1"/>
              </p:cNvSpPr>
              <p:nvPr/>
            </p:nvSpPr>
            <p:spPr bwMode="auto">
              <a:xfrm>
                <a:off x="2956" y="623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13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37815" cy="2574876"/>
              <a:chOff x="1652" y="391"/>
              <a:chExt cx="1862" cy="1318"/>
            </a:xfrm>
          </p:grpSpPr>
          <p:sp>
            <p:nvSpPr>
              <p:cNvPr id="1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1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885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latin typeface="Segoe Marker" panose="03080602040302020204" pitchFamily="66" charset="0"/>
                  </a:rPr>
                  <a:t>4</a:t>
                </a:r>
                <a:endParaRPr lang="en-US" altLang="en-US" sz="3600" i="1" dirty="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4823848" y="3052693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x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flipH="1">
            <a:off x="5633943" y="3412053"/>
            <a:ext cx="2733973" cy="3164055"/>
            <a:chOff x="3783791" y="2260958"/>
            <a:chExt cx="3212347" cy="3171586"/>
          </a:xfrm>
        </p:grpSpPr>
        <p:grpSp>
          <p:nvGrpSpPr>
            <p:cNvPr id="21" name="Group 6"/>
            <p:cNvGrpSpPr>
              <a:grpSpLocks/>
            </p:cNvGrpSpPr>
            <p:nvPr/>
          </p:nvGrpSpPr>
          <p:grpSpPr bwMode="auto">
            <a:xfrm>
              <a:off x="5842814" y="2281427"/>
              <a:ext cx="1153324" cy="945555"/>
              <a:chOff x="2698" y="414"/>
              <a:chExt cx="544" cy="484"/>
            </a:xfrm>
          </p:grpSpPr>
          <p:sp>
            <p:nvSpPr>
              <p:cNvPr id="27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28" name="Text Box 8"/>
              <p:cNvSpPr txBox="1">
                <a:spLocks noChangeArrowheads="1"/>
              </p:cNvSpPr>
              <p:nvPr/>
            </p:nvSpPr>
            <p:spPr bwMode="auto">
              <a:xfrm>
                <a:off x="2698" y="630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 dirty="0" smtClean="0"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22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185774" cy="2574876"/>
              <a:chOff x="1652" y="391"/>
              <a:chExt cx="1587" cy="1318"/>
            </a:xfrm>
          </p:grpSpPr>
          <p:sp>
            <p:nvSpPr>
              <p:cNvPr id="24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25" name="Rectangle 11"/>
              <p:cNvSpPr>
                <a:spLocks noChangeArrowheads="1"/>
              </p:cNvSpPr>
              <p:nvPr/>
            </p:nvSpPr>
            <p:spPr bwMode="auto">
              <a:xfrm>
                <a:off x="3098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23" name="Text Box 14"/>
            <p:cNvSpPr txBox="1">
              <a:spLocks noChangeArrowheads="1"/>
            </p:cNvSpPr>
            <p:nvPr/>
          </p:nvSpPr>
          <p:spPr bwMode="auto">
            <a:xfrm>
              <a:off x="4493157" y="4784675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10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 flipH="1">
            <a:off x="1107219" y="3623342"/>
            <a:ext cx="3186315" cy="3164055"/>
            <a:chOff x="3783791" y="2260958"/>
            <a:chExt cx="3743837" cy="3171586"/>
          </a:xfrm>
        </p:grpSpPr>
        <p:grpSp>
          <p:nvGrpSpPr>
            <p:cNvPr id="30" name="Group 6"/>
            <p:cNvGrpSpPr>
              <a:grpSpLocks/>
            </p:cNvGrpSpPr>
            <p:nvPr/>
          </p:nvGrpSpPr>
          <p:grpSpPr bwMode="auto">
            <a:xfrm>
              <a:off x="5842814" y="2281427"/>
              <a:ext cx="1153324" cy="945555"/>
              <a:chOff x="2698" y="414"/>
              <a:chExt cx="544" cy="484"/>
            </a:xfrm>
          </p:grpSpPr>
          <p:sp>
            <p:nvSpPr>
              <p:cNvPr id="36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37" name="Text Box 8"/>
              <p:cNvSpPr txBox="1">
                <a:spLocks noChangeArrowheads="1"/>
              </p:cNvSpPr>
              <p:nvPr/>
            </p:nvSpPr>
            <p:spPr bwMode="auto">
              <a:xfrm>
                <a:off x="2698" y="630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 dirty="0" smtClean="0"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31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43837" cy="2574876"/>
              <a:chOff x="1652" y="391"/>
              <a:chExt cx="1865" cy="1318"/>
            </a:xfrm>
          </p:grpSpPr>
          <p:sp>
            <p:nvSpPr>
              <p:cNvPr id="33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3098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35" name="Text Box 12"/>
              <p:cNvSpPr txBox="1">
                <a:spLocks noChangeArrowheads="1"/>
              </p:cNvSpPr>
              <p:nvPr/>
            </p:nvSpPr>
            <p:spPr bwMode="auto">
              <a:xfrm>
                <a:off x="3277" y="95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32" name="Text Box 14"/>
            <p:cNvSpPr txBox="1">
              <a:spLocks noChangeArrowheads="1"/>
            </p:cNvSpPr>
            <p:nvPr/>
          </p:nvSpPr>
          <p:spPr bwMode="auto">
            <a:xfrm>
              <a:off x="4493157" y="4784675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10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</p:grpSp>
      <p:sp>
        <p:nvSpPr>
          <p:cNvPr id="38" name="Text Box 12"/>
          <p:cNvSpPr txBox="1">
            <a:spLocks noChangeArrowheads="1"/>
          </p:cNvSpPr>
          <p:nvPr/>
        </p:nvSpPr>
        <p:spPr bwMode="auto">
          <a:xfrm flipH="1">
            <a:off x="6938773" y="4114618"/>
            <a:ext cx="410035" cy="64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i="1" dirty="0" smtClean="0">
                <a:latin typeface="Segoe Marker" panose="03080602040302020204" pitchFamily="66" charset="0"/>
              </a:rPr>
              <a:t>x</a:t>
            </a:r>
            <a:endParaRPr lang="en-US" altLang="en-US" sz="3600" i="1" dirty="0">
              <a:latin typeface="Segoe Marker" panose="0308060204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2400" y="203028"/>
            <a:ext cx="25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your books: </a:t>
            </a:r>
            <a:endParaRPr lang="en-GB" sz="2800" dirty="0"/>
          </a:p>
        </p:txBody>
      </p:sp>
      <p:sp>
        <p:nvSpPr>
          <p:cNvPr id="39" name="Rectangle 38"/>
          <p:cNvSpPr/>
          <p:nvPr/>
        </p:nvSpPr>
        <p:spPr>
          <a:xfrm>
            <a:off x="412490" y="11571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877671" y="1083352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12490" y="378859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851395" y="3914118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888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228600"/>
                <a:ext cx="6400800" cy="6389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Mark your work:</a:t>
                </a:r>
              </a:p>
              <a:p>
                <a:endParaRPr lang="en-GB" sz="3200" dirty="0"/>
              </a:p>
              <a:p>
                <a:r>
                  <a:rPr lang="en-GB" sz="3200" dirty="0" smtClean="0"/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</a:rPr>
                          <m:t>8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3200" dirty="0" smtClean="0"/>
                  <a:t> </a:t>
                </a:r>
              </a:p>
              <a:p>
                <a:endParaRPr lang="en-GB" sz="3200" dirty="0"/>
              </a:p>
              <a:p>
                <a:endParaRPr lang="en-GB" sz="3200" dirty="0" smtClean="0"/>
              </a:p>
              <a:p>
                <a:r>
                  <a:rPr lang="en-GB" sz="3200" dirty="0" smtClean="0"/>
                  <a:t>b.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GB" sz="32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sz="3200" dirty="0" smtClean="0"/>
              </a:p>
              <a:p>
                <a:endParaRPr lang="en-GB" sz="3200" dirty="0" smtClean="0"/>
              </a:p>
              <a:p>
                <a:endParaRPr lang="en-GB" sz="3200" dirty="0"/>
              </a:p>
              <a:p>
                <a:r>
                  <a:rPr lang="en-GB" sz="3200" dirty="0" smtClean="0"/>
                  <a:t>c.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10</m:t>
                    </m:r>
                  </m:oMath>
                </a14:m>
                <a:endParaRPr lang="en-GB" sz="3200" b="0" dirty="0" smtClean="0"/>
              </a:p>
              <a:p>
                <a:endParaRPr lang="en-GB" sz="3200" dirty="0" smtClean="0"/>
              </a:p>
              <a:p>
                <a:endParaRPr lang="en-GB" sz="3200" dirty="0"/>
              </a:p>
              <a:p>
                <a:r>
                  <a:rPr lang="en-GB" sz="3200" dirty="0" smtClean="0"/>
                  <a:t>d.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10</m:t>
                    </m:r>
                    <m:rad>
                      <m:radPr>
                        <m:degHide m:val="on"/>
                        <m:ctrlPr>
                          <a:rPr lang="en-GB" sz="32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8600"/>
                <a:ext cx="6400800" cy="6389570"/>
              </a:xfrm>
              <a:prstGeom prst="rect">
                <a:avLst/>
              </a:prstGeom>
              <a:blipFill rotWithShape="1">
                <a:blip r:embed="rId2"/>
                <a:stretch>
                  <a:fillRect l="-2381" t="-1240" b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30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4"/>
          <a:stretch/>
        </p:blipFill>
        <p:spPr>
          <a:xfrm>
            <a:off x="225231" y="735724"/>
            <a:ext cx="8786626" cy="5945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203028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Worded Problems: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602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228600"/>
                <a:ext cx="6400800" cy="4977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Mark your work: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:r>
                  <a:rPr lang="en-GB" sz="3200" dirty="0">
                    <a:solidFill>
                      <a:srgbClr val="000000"/>
                    </a:solidFill>
                  </a:rPr>
                  <a:t>1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12+4</m:t>
                    </m:r>
                    <m:rad>
                      <m:radPr>
                        <m:degHide m:val="on"/>
                        <m:ctrlP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  <a:p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r>
                  <a:rPr lang="en-GB" sz="3200" dirty="0">
                    <a:solidFill>
                      <a:srgbClr val="000000"/>
                    </a:solidFill>
                  </a:rPr>
                  <a:t>2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12</m:t>
                    </m:r>
                    <m:rad>
                      <m:radPr>
                        <m:degHide m:val="on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+12</m:t>
                    </m:r>
                  </m:oMath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3.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</m:t>
                        </m:r>
                      </m:e>
                    </m:rad>
                  </m:oMath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:r>
                  <a:rPr lang="en-GB" sz="3200" dirty="0">
                    <a:solidFill>
                      <a:srgbClr val="000000"/>
                    </a:solidFill>
                  </a:rPr>
                  <a:t>4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9</m:t>
                        </m:r>
                        <m:rad>
                          <m:radPr>
                            <m:degHide m:val="on"/>
                            <m:ctrlPr>
                              <a:rPr lang="en-GB" sz="3200" b="0" i="1" dirty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dirty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</m:t>
                            </m:r>
                          </m:e>
                        </m:rad>
                      </m:num>
                      <m:den>
                        <m:r>
                          <a:rPr lang="en-GB" sz="32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8600"/>
                <a:ext cx="6400800" cy="4977645"/>
              </a:xfrm>
              <a:prstGeom prst="rect">
                <a:avLst/>
              </a:prstGeom>
              <a:blipFill rotWithShape="1">
                <a:blip r:embed="rId2"/>
                <a:stretch>
                  <a:fillRect l="-2381" t="-1593" b="-2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15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2400" y="152400"/>
                <a:ext cx="8763000" cy="2412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Challenge: </a:t>
                </a:r>
              </a:p>
              <a:p>
                <a:pPr algn="ctr"/>
                <a:r>
                  <a:rPr lang="en-GB" sz="4800" dirty="0" smtClean="0"/>
                  <a:t>Show that the perimeter of this shape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/>
                      </a:rPr>
                      <m:t>11+5</m:t>
                    </m:r>
                    <m:rad>
                      <m:radPr>
                        <m:degHide m:val="on"/>
                        <m:ctrlPr>
                          <a:rPr lang="en-GB" sz="4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48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52400"/>
                <a:ext cx="8763000" cy="2412071"/>
              </a:xfrm>
              <a:prstGeom prst="rect">
                <a:avLst/>
              </a:prstGeom>
              <a:blipFill rotWithShape="1">
                <a:blip r:embed="rId3"/>
                <a:stretch>
                  <a:fillRect l="-3129" t="-6061" r="-3268" b="-108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7271" r="50000" b="58503"/>
          <a:stretch/>
        </p:blipFill>
        <p:spPr>
          <a:xfrm>
            <a:off x="2209800" y="2590800"/>
            <a:ext cx="504244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733</TotalTime>
  <Words>863</Words>
  <Application>Microsoft Office PowerPoint</Application>
  <PresentationFormat>On-screen Show (4:3)</PresentationFormat>
  <Paragraphs>271</Paragraphs>
  <Slides>33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26</vt:i4>
      </vt:variant>
      <vt:variant>
        <vt:lpstr>Slide Titles</vt:lpstr>
      </vt:variant>
      <vt:variant>
        <vt:i4>33</vt:i4>
      </vt:variant>
    </vt:vector>
  </HeadingPairs>
  <TitlesOfParts>
    <vt:vector size="64" baseType="lpstr">
      <vt:lpstr>Arial</vt:lpstr>
      <vt:lpstr>Comic Sans MS</vt:lpstr>
      <vt:lpstr>Segoe Marker</vt:lpstr>
      <vt:lpstr>Calibri</vt:lpstr>
      <vt:lpstr>Cambria Math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Stonehouse</dc:creator>
  <cp:lastModifiedBy>Elder, L</cp:lastModifiedBy>
  <cp:revision>53</cp:revision>
  <cp:lastPrinted>2017-10-04T13:05:11Z</cp:lastPrinted>
  <dcterms:created xsi:type="dcterms:W3CDTF">2006-08-16T00:00:00Z</dcterms:created>
  <dcterms:modified xsi:type="dcterms:W3CDTF">2018-09-22T15:44:12Z</dcterms:modified>
</cp:coreProperties>
</file>