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22"/>
  </p:notesMasterIdLst>
  <p:sldIdLst>
    <p:sldId id="256" r:id="rId5"/>
    <p:sldId id="257" r:id="rId6"/>
    <p:sldId id="261" r:id="rId7"/>
    <p:sldId id="262" r:id="rId8"/>
    <p:sldId id="263" r:id="rId9"/>
    <p:sldId id="264" r:id="rId10"/>
    <p:sldId id="258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59" r:id="rId19"/>
    <p:sldId id="28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92B97-D876-4328-A502-522F286CED93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290FA-7FFF-4139-9BF4-8FC4D1D74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5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Opposite </a:t>
            </a:r>
            <a:r>
              <a:rPr lang="en-GB" smtClean="0"/>
              <a:t>: Hypotenuse</a:t>
            </a:r>
            <a:r>
              <a:rPr lang="en-GB" baseline="0" smtClean="0"/>
              <a:t> </a:t>
            </a:r>
            <a:endParaRPr lang="en-GB" smtClean="0"/>
          </a:p>
          <a:p>
            <a:r>
              <a:rPr lang="en-GB" dirty="0" smtClean="0"/>
              <a:t>Need rulers,</a:t>
            </a:r>
            <a:r>
              <a:rPr lang="en-GB" baseline="0" dirty="0" smtClean="0"/>
              <a:t> protractors, calculators (non scientific preferred)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8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64 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13cm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0.45 cm or</a:t>
            </a:r>
            <a:r>
              <a:rPr lang="en-GB" baseline="0" dirty="0" smtClean="0"/>
              <a:t> 4.5mm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64 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 – don’t alter the angle yet.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 – alter angle</a:t>
            </a:r>
            <a:r>
              <a:rPr lang="en-GB" baseline="0" dirty="0" smtClean="0"/>
              <a:t> to 60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 – alter angle</a:t>
            </a:r>
            <a:r>
              <a:rPr lang="en-GB" baseline="0" dirty="0" smtClean="0"/>
              <a:t> to 60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Encourage students to make useful notes in</a:t>
            </a:r>
            <a:r>
              <a:rPr lang="en-GB" baseline="0" dirty="0" smtClean="0"/>
              <a:t> their Maths book. Some students may benefit from formal notes and examples being written in a different colour to the exercises they complete.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 not point out function on calculator just</a:t>
            </a:r>
            <a:r>
              <a:rPr lang="en-GB" baseline="0" dirty="0" smtClean="0"/>
              <a:t> yet. Encourage students to work it out by measuring the hypotenuse and calculating the opposite divided by the hypotenuse.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490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baseline="0" dirty="0" smtClean="0"/>
              <a:t>Jo Morgan – http://www.resourceaholic.com</a:t>
            </a:r>
          </a:p>
          <a:p>
            <a:r>
              <a:rPr lang="en-GB" baseline="0" dirty="0" err="1" smtClean="0"/>
              <a:t>TeachItMaths</a:t>
            </a:r>
            <a:r>
              <a:rPr lang="en-GB" baseline="0" dirty="0" smtClean="0"/>
              <a:t> - https://www.teachitmaths.co.uk/resources/ks4/trigonometry-sohcahtoa/trigonometry-introduction-booklet/16136</a:t>
            </a:r>
          </a:p>
          <a:p>
            <a:r>
              <a:rPr lang="en-GB" baseline="0" dirty="0" err="1" smtClean="0"/>
              <a:t>GeoGebra</a:t>
            </a:r>
            <a:r>
              <a:rPr lang="en-GB" baseline="0" dirty="0" smtClean="0"/>
              <a:t> Institute of Hong Kong – Geogebra.org 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649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07/09/2018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ebra.org/m/QgTmeaA8#material/epjHMJr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ebra.org/m/QgTmeaA8#material/epjHMJr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0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3" r="65551"/>
          <a:stretch/>
        </p:blipFill>
        <p:spPr bwMode="auto">
          <a:xfrm>
            <a:off x="136660" y="95517"/>
            <a:ext cx="1800332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0" t="5447" r="35561" b="12770"/>
          <a:stretch/>
        </p:blipFill>
        <p:spPr bwMode="auto">
          <a:xfrm>
            <a:off x="452598" y="1499928"/>
            <a:ext cx="2968787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6" t="11685" r="5495" b="17926"/>
          <a:stretch/>
        </p:blipFill>
        <p:spPr bwMode="auto">
          <a:xfrm>
            <a:off x="3923928" y="239533"/>
            <a:ext cx="492905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331640" y="3501008"/>
            <a:ext cx="634978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solidFill>
                  <a:schemeClr val="tx1"/>
                </a:solidFill>
              </a:rPr>
              <a:t>Discuss: What do these triangles have in common? </a:t>
            </a:r>
            <a:endParaRPr lang="en-GB" sz="3200" kern="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35696" y="4744663"/>
            <a:ext cx="5633010" cy="192304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>Try to include these key words in your discussion: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/>
              <a:t>Angle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Similar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Ratio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Hypotenuse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Opposite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030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chemeClr val="tx1"/>
                </a:solidFill>
              </a:rPr>
              <a:t>On your whiteboards: What is the missing length? </a:t>
            </a:r>
            <a:endParaRPr lang="en-GB" sz="2800" kern="0" dirty="0">
              <a:solidFill>
                <a:schemeClr val="tx1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>
            <a:off x="2627784" y="1844824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12160" y="363244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632448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52231" y="2713723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32 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231" y="2713723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99991" y="2330645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1" y="2330645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627784" y="3632448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7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0800000">
            <a:off x="2330515" y="1851613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71800" y="181991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1819911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50995" y="2688973"/>
                <a:ext cx="908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6.5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995" y="2688973"/>
                <a:ext cx="9083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70900" y="2873639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900" y="2873639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362963" y="184482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9202467">
            <a:off x="2513035" y="2738636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71800" y="3463882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3463882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64901" y="3933056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901" y="3933056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04021" y="2420888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021" y="2420888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 rot="19978216">
            <a:off x="5935999" y="1932618"/>
            <a:ext cx="288032" cy="3396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8222647">
            <a:off x="2627784" y="1844824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8287603">
                <a:off x="5978370" y="2080549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287603">
                <a:off x="5978370" y="2080549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9765360">
                <a:off x="3971298" y="2681382"/>
                <a:ext cx="908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0.9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65360">
                <a:off x="3971298" y="2681382"/>
                <a:ext cx="9083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31840" y="4682499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4682499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 rot="18266722">
            <a:off x="4273514" y="491653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6200000">
            <a:off x="1285193" y="2763548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21308" y="2307662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308" y="2307662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89101" y="6021288"/>
                <a:ext cx="77053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9101" y="6021288"/>
                <a:ext cx="770532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15816" y="3632447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632447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210967" y="565784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Demo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opposite side to the hypotenuse </a:t>
            </a:r>
            <a:r>
              <a:rPr lang="en-GB" dirty="0"/>
              <a:t>in any right-angled with an angle of 30 degrees </a:t>
            </a:r>
            <a:r>
              <a:rPr lang="en-GB" dirty="0" smtClean="0"/>
              <a:t>is 1:2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03615">
            <a:off x="2057584" y="424876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  <a:r>
              <a:rPr lang="en-GB" dirty="0" smtClean="0"/>
              <a:t>ypotenuse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opposite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5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h𝑦𝑝𝑜𝑡𝑒𝑛𝑢𝑠𝑒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30 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55175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7721224">
            <a:off x="6461646" y="4446773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3783" y="3913954"/>
            <a:ext cx="3068959" cy="15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35212" y="5367085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212" y="5367085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 rot="1656972">
            <a:off x="2197762" y="4322948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2708920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56176" y="3134079"/>
            <a:ext cx="180700" cy="2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1828796">
            <a:off x="945838" y="5107597"/>
            <a:ext cx="3265160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 rot="16861070">
            <a:off x="5500079" y="4162442"/>
            <a:ext cx="2165497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2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956" y="548680"/>
            <a:ext cx="8229600" cy="1143000"/>
          </a:xfrm>
        </p:spPr>
        <p:txBody>
          <a:bodyPr/>
          <a:lstStyle/>
          <a:p>
            <a:r>
              <a:rPr lang="en-GB" sz="3600" dirty="0" smtClean="0"/>
              <a:t>Discuss: What do these triangles have in common? </a:t>
            </a:r>
            <a:endParaRPr lang="en-GB" sz="3600" dirty="0"/>
          </a:p>
        </p:txBody>
      </p:sp>
      <p:sp>
        <p:nvSpPr>
          <p:cNvPr id="9" name="Right Triangle 8"/>
          <p:cNvSpPr/>
          <p:nvPr/>
        </p:nvSpPr>
        <p:spPr>
          <a:xfrm rot="16200000">
            <a:off x="174936" y="3208397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1642" y="433363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27987" y="4333628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16200000">
            <a:off x="2807806" y="2744923"/>
            <a:ext cx="2160241" cy="1656184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ight Triangle 12"/>
          <p:cNvSpPr/>
          <p:nvPr/>
        </p:nvSpPr>
        <p:spPr>
          <a:xfrm rot="16200000">
            <a:off x="5616117" y="2312876"/>
            <a:ext cx="2664298" cy="201622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62520" y="4333631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6378" y="4340999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78" y="4340999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62250" y="434836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250" y="4348367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40153" y="436861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3" y="4368617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56379" y="3290892"/>
                <a:ext cx="8098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2.598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9" y="3290892"/>
                <a:ext cx="80983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6000" y="3640378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00" y="3640378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680600" y="3573015"/>
                <a:ext cx="8098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1.732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600" y="3573015"/>
                <a:ext cx="80983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75288" y="3388349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288" y="3388349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531982" y="3136322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982" y="3136322"/>
                <a:ext cx="37702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48733" y="3757681"/>
                <a:ext cx="8098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0.866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733" y="3757681"/>
                <a:ext cx="809837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1761986" y="5013176"/>
            <a:ext cx="5328592" cy="170702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sz="1600" dirty="0" smtClean="0"/>
              <a:t>Try to include these key words in your discussion: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Angle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Similar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Ratio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Hypotenuse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1600" dirty="0" smtClean="0"/>
              <a:t>Opposite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4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Demo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opposite side to the hypotenuse </a:t>
            </a:r>
            <a:r>
              <a:rPr lang="en-GB" dirty="0"/>
              <a:t>in any right-angled with an angle of </a:t>
            </a:r>
            <a:r>
              <a:rPr lang="en-GB" dirty="0" smtClean="0"/>
              <a:t>60 </a:t>
            </a:r>
            <a:r>
              <a:rPr lang="en-GB" dirty="0"/>
              <a:t>degrees </a:t>
            </a:r>
            <a:r>
              <a:rPr lang="en-GB" smtClean="0"/>
              <a:t>is </a:t>
            </a:r>
            <a:r>
              <a:rPr lang="en-GB" smtClean="0"/>
              <a:t>0.866:1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1709" y="394357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709" y="3943577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03615">
            <a:off x="2057584" y="424876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6044" y="5959456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h𝑦𝑝𝑜𝑡𝑒𝑛𝑢𝑠𝑒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0" smtClean="0">
                          <a:latin typeface="Cambria Math"/>
                        </a:rPr>
                        <m:t>0.</m:t>
                      </m:r>
                      <m:r>
                        <a:rPr lang="en-GB" b="0" i="1" smtClean="0">
                          <a:latin typeface="Cambria Math"/>
                        </a:rPr>
                        <m:t>866 (3 </m:t>
                      </m:r>
                      <m:r>
                        <a:rPr lang="en-GB" b="0" i="1" smtClean="0">
                          <a:latin typeface="Cambria Math"/>
                        </a:rPr>
                        <m:t>𝑑𝑝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</a:t>
                </a:r>
                <a:r>
                  <a:rPr lang="en-GB" sz="2800" dirty="0" smtClean="0"/>
                  <a:t>60 </a:t>
                </a:r>
                <a:r>
                  <a:rPr lang="en-GB" sz="2800" dirty="0"/>
                  <a:t>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6873" y="391297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73" y="3912978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7721224">
            <a:off x="6461646" y="4446773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3728" y="5897909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3783" y="3913954"/>
            <a:ext cx="3068959" cy="15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68520" y="313734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520" y="3137341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 rot="1656972">
            <a:off x="2197762" y="4322948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5134648" y="4308872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opposite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56176" y="3134079"/>
            <a:ext cx="180700" cy="2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3335894">
            <a:off x="853718" y="4934641"/>
            <a:ext cx="1758547" cy="25068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8498930">
            <a:off x="6139808" y="3783498"/>
            <a:ext cx="1212772" cy="23197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94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opposite side to the hypotenuse </a:t>
            </a:r>
            <a:r>
              <a:rPr lang="en-GB" dirty="0"/>
              <a:t>in any right-angled </a:t>
            </a:r>
            <a:r>
              <a:rPr lang="en-GB" dirty="0" smtClean="0"/>
              <a:t>triangle is called the SINE ratio. </a:t>
            </a:r>
          </a:p>
          <a:p>
            <a:endParaRPr lang="en-GB" dirty="0"/>
          </a:p>
          <a:p>
            <a:r>
              <a:rPr lang="en-GB" dirty="0" smtClean="0"/>
              <a:t>The ratio of the opposite side to the hypotenuse in any-right angled triangle for any angle can be found using a table or your calculator.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642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We found that: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𝑜𝑝𝑝𝑜𝑠𝑖𝑡𝑒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h𝑦𝑝𝑜𝑡𝑒𝑛𝑢𝑠𝑒</m:t>
                        </m:r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GB" b="0" i="0" smtClean="0">
                        <a:latin typeface="Cambria Math"/>
                      </a:rPr>
                      <m:t>=0.5</m:t>
                    </m:r>
                  </m:oMath>
                </a14:m>
                <a:r>
                  <a:rPr lang="en-GB" dirty="0" smtClean="0"/>
                  <a:t> 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30 degrees </a:t>
                </a:r>
                <a:r>
                  <a:rPr lang="en-GB" sz="2800" dirty="0" smtClean="0"/>
                  <a:t>angle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This can be written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30</m:t>
                            </m:r>
                          </m:e>
                        </m:d>
                      </m:e>
                    </m:func>
                    <m:r>
                      <a:rPr lang="en-GB" sz="2800" b="0" i="1" smtClean="0">
                        <a:latin typeface="Cambria Math"/>
                      </a:rPr>
                      <m:t>=0.5</m:t>
                    </m:r>
                  </m:oMath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 t="-9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1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We found that: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𝑜𝑝𝑝𝑜𝑠𝑖𝑡𝑒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h𝑦𝑝𝑜𝑡𝑒𝑛𝑢𝑠𝑒</m:t>
                        </m:r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GB" b="0" i="0" smtClean="0">
                        <a:latin typeface="Cambria Math"/>
                      </a:rPr>
                      <m:t>=0.866 (3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</a:rPr>
                      <m:t>dp</m:t>
                    </m:r>
                    <m:r>
                      <a:rPr lang="en-GB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</a:t>
                </a:r>
                <a:r>
                  <a:rPr lang="en-GB" sz="2800" dirty="0" smtClean="0"/>
                  <a:t>60 </a:t>
                </a:r>
                <a:r>
                  <a:rPr lang="en-GB" sz="2800" dirty="0"/>
                  <a:t>degrees </a:t>
                </a:r>
                <a:r>
                  <a:rPr lang="en-GB" sz="2800" dirty="0" smtClean="0"/>
                  <a:t>angle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This can be written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60</m:t>
                            </m:r>
                          </m:e>
                        </m:d>
                      </m:e>
                    </m:func>
                    <m:r>
                      <a:rPr lang="en-GB" sz="2800" b="0" i="1" smtClean="0">
                        <a:latin typeface="Cambria Math"/>
                      </a:rPr>
                      <m:t>=0.866</m:t>
                    </m:r>
                  </m:oMath>
                </a14:m>
                <a:endParaRPr lang="en-GB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 t="-9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39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0140" y="692696"/>
            <a:ext cx="8229600" cy="1143000"/>
          </a:xfrm>
        </p:spPr>
        <p:txBody>
          <a:bodyPr/>
          <a:lstStyle/>
          <a:p>
            <a:pPr algn="l"/>
            <a:r>
              <a:rPr lang="en-GB" sz="3600" dirty="0" smtClean="0"/>
              <a:t>In your book…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Title: The SINE Ratio 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67544" y="2044005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The ratio of the opposite side to the hypotenuse in any right-angled triangle is called the SINE ratio.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76070" y="2996951"/>
                <a:ext cx="2503827" cy="71904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  <m:t>𝑜𝑝𝑝𝑜𝑠𝑖𝑡𝑒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  <m:t>h𝑦𝑝𝑜𝑡𝑒𝑛𝑢𝑠𝑒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070" y="2996951"/>
                <a:ext cx="2503827" cy="71904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30665"/>
            <a:ext cx="2736304" cy="157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532" y="2636912"/>
            <a:ext cx="180766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74262" y="5085184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Remember the hypotenuse is the longest side of a right angled triangle and is always opposite the right angle. </a:t>
            </a:r>
            <a:endParaRPr lang="en-GB" sz="2000" dirty="0"/>
          </a:p>
        </p:txBody>
      </p:sp>
      <p:sp>
        <p:nvSpPr>
          <p:cNvPr id="18" name="Rectangle 17"/>
          <p:cNvSpPr/>
          <p:nvPr/>
        </p:nvSpPr>
        <p:spPr>
          <a:xfrm>
            <a:off x="467543" y="5877272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The opposite side is the side opposite the other angle given.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765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In your books...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803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With a ruler and protractor construct the following triangles and use your triangles to complete the table.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Right Triangle 3"/>
          <p:cNvSpPr/>
          <p:nvPr/>
        </p:nvSpPr>
        <p:spPr>
          <a:xfrm rot="16200000">
            <a:off x="1169623" y="2758934"/>
            <a:ext cx="828091" cy="223224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6200000">
            <a:off x="3906690" y="2618909"/>
            <a:ext cx="1188133" cy="223225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16200000">
            <a:off x="6714237" y="2438888"/>
            <a:ext cx="1764199" cy="201622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99592" y="398286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982860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07904" y="4005307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005307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745700" y="401197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700" y="4011974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51039" y="4352192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039" y="4352192"/>
                <a:ext cx="68076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60374" y="4359957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374" y="4359957"/>
                <a:ext cx="68076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55954" y="4367789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954" y="4367789"/>
                <a:ext cx="68076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27784" y="3690392"/>
                <a:ext cx="8570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2.3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3690392"/>
                <a:ext cx="85709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411761" y="3962136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28850" y="401197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16417" y="400959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93931" y="3550368"/>
                <a:ext cx="8570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931" y="3550368"/>
                <a:ext cx="85709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486924" y="3323152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924" y="3323152"/>
                <a:ext cx="68076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9642853"/>
                  </p:ext>
                </p:extLst>
              </p:nvPr>
            </p:nvGraphicFramePr>
            <p:xfrm>
              <a:off x="1566265" y="5013176"/>
              <a:ext cx="4876800" cy="1483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Opposite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Hypotenuse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latin typeface="Cambria Math"/>
                                  </a:rPr>
                                  <m:t>𝒔𝒊𝒏</m:t>
                                </m:r>
                                <m:r>
                                  <a:rPr lang="en-GB" sz="14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sz="1400" b="1" i="1" smtClean="0">
                                    <a:latin typeface="Cambria Math"/>
                                    <a:ea typeface="Cambria Math"/>
                                  </a:rPr>
                                  <m:t>𝜽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 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9642853"/>
                  </p:ext>
                </p:extLst>
              </p:nvPr>
            </p:nvGraphicFramePr>
            <p:xfrm>
              <a:off x="1566265" y="5013176"/>
              <a:ext cx="4876800" cy="1483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Opposite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Hypotenuse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12"/>
                          <a:stretch>
                            <a:fillRect l="-300500" t="-1639" b="-3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 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0" name="Rectangle 19"/>
          <p:cNvSpPr/>
          <p:nvPr/>
        </p:nvSpPr>
        <p:spPr>
          <a:xfrm>
            <a:off x="1638059" y="3774474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00" y="3731303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758624" y="3598059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43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556792"/>
            <a:ext cx="6552728" cy="1143000"/>
          </a:xfrm>
        </p:spPr>
        <p:txBody>
          <a:bodyPr/>
          <a:lstStyle/>
          <a:p>
            <a:r>
              <a:rPr lang="en-GB" sz="3600" dirty="0"/>
              <a:t>The ratio of the opposite side to the hypotenuse in any right-angled triangle </a:t>
            </a:r>
            <a:r>
              <a:rPr lang="en-GB" sz="3600" dirty="0" smtClean="0"/>
              <a:t>used to be found using a table like this. </a:t>
            </a:r>
            <a:br>
              <a:rPr lang="en-GB" sz="3600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3600" dirty="0" smtClean="0"/>
              <a:t>Mark your work using the table of values here. </a:t>
            </a:r>
            <a:endParaRPr lang="en-GB" sz="3600" dirty="0"/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93754" y="185594"/>
            <a:ext cx="1262063" cy="6276975"/>
            <a:chOff x="189" y="119"/>
            <a:chExt cx="795" cy="3954"/>
          </a:xfrm>
        </p:grpSpPr>
        <p:pic>
          <p:nvPicPr>
            <p:cNvPr id="9" name="Picture 5" descr="trig table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72"/>
            <a:stretch/>
          </p:blipFill>
          <p:spPr bwMode="auto">
            <a:xfrm>
              <a:off x="249" y="119"/>
              <a:ext cx="676" cy="3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89" y="2298"/>
              <a:ext cx="795" cy="90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94547" y="4941168"/>
            <a:ext cx="1262063" cy="1428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93753" y="6237312"/>
            <a:ext cx="1262063" cy="1428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98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412</TotalTime>
  <Words>658</Words>
  <Application>Microsoft Office PowerPoint</Application>
  <PresentationFormat>On-screen Show (4:3)</PresentationFormat>
  <Paragraphs>155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Archway PPT</vt:lpstr>
      <vt:lpstr>1_ArchwayMaster</vt:lpstr>
      <vt:lpstr>2_ArchwayMaster</vt:lpstr>
      <vt:lpstr>3_ArchwayMaster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Geogebra Demo </vt:lpstr>
      <vt:lpstr>PowerPoint Presentation</vt:lpstr>
      <vt:lpstr>Discuss: What do these triangles have in common? </vt:lpstr>
      <vt:lpstr>Geogebra Demo </vt:lpstr>
      <vt:lpstr>PowerPoint Presentation</vt:lpstr>
      <vt:lpstr>PowerPoint Presentation</vt:lpstr>
      <vt:lpstr>PowerPoint Presentation</vt:lpstr>
      <vt:lpstr>PowerPoint Presentation</vt:lpstr>
      <vt:lpstr>In your book…  Title: The SINE Ratio   </vt:lpstr>
      <vt:lpstr>In your books...</vt:lpstr>
      <vt:lpstr>The ratio of the opposite side to the hypotenuse in any right-angled triangle used to be found using a table like this.   Mark your work using the table of values here.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27</cp:revision>
  <dcterms:created xsi:type="dcterms:W3CDTF">2018-08-23T11:49:38Z</dcterms:created>
  <dcterms:modified xsi:type="dcterms:W3CDTF">2018-09-07T10:20:34Z</dcterms:modified>
</cp:coreProperties>
</file>