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20"/>
  </p:notesMasterIdLst>
  <p:sldIdLst>
    <p:sldId id="291" r:id="rId3"/>
    <p:sldId id="277" r:id="rId4"/>
    <p:sldId id="281" r:id="rId5"/>
    <p:sldId id="283" r:id="rId6"/>
    <p:sldId id="292" r:id="rId7"/>
    <p:sldId id="263" r:id="rId8"/>
    <p:sldId id="285" r:id="rId9"/>
    <p:sldId id="286" r:id="rId10"/>
    <p:sldId id="287" r:id="rId11"/>
    <p:sldId id="297" r:id="rId12"/>
    <p:sldId id="296" r:id="rId13"/>
    <p:sldId id="294" r:id="rId14"/>
    <p:sldId id="268" r:id="rId15"/>
    <p:sldId id="295" r:id="rId16"/>
    <p:sldId id="269" r:id="rId17"/>
    <p:sldId id="272" r:id="rId18"/>
    <p:sldId id="28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96" autoAdjust="0"/>
    <p:restoredTop sz="94660"/>
  </p:normalViewPr>
  <p:slideViewPr>
    <p:cSldViewPr>
      <p:cViewPr varScale="1">
        <p:scale>
          <a:sx n="103" d="100"/>
          <a:sy n="103" d="100"/>
        </p:scale>
        <p:origin x="-2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52F28-73A1-4C2C-9006-75B3CFD73523}" type="datetimeFigureOut">
              <a:rPr lang="en-GB" smtClean="0"/>
              <a:t>27/08/2018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11667-972C-4C45-8B6E-C6F24F443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9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11667-972C-4C45-8B6E-C6F24F44330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715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13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image" Target="../media/image42.png"/><Relationship Id="rId2" Type="http://schemas.openxmlformats.org/officeDocument/2006/relationships/tags" Target="../tags/tag15.xml"/><Relationship Id="rId16" Type="http://schemas.openxmlformats.org/officeDocument/2006/relationships/image" Target="../media/image41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40.png"/><Relationship Id="rId10" Type="http://schemas.openxmlformats.org/officeDocument/2006/relationships/image" Target="../media/image7.wmf"/><Relationship Id="rId4" Type="http://schemas.openxmlformats.org/officeDocument/2006/relationships/notesSlide" Target="../notesSlides/notesSlide1.xml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" y="-251733"/>
            <a:ext cx="8867328" cy="1570186"/>
          </a:xfrm>
        </p:spPr>
        <p:txBody>
          <a:bodyPr/>
          <a:lstStyle/>
          <a:p>
            <a:r>
              <a:rPr lang="en-GB" sz="3600" dirty="0"/>
              <a:t>Sharing ideas from last lesson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85192" y="4604142"/>
            <a:ext cx="82296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GB" sz="3200" kern="0" dirty="0"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4716" y="2956370"/>
            <a:ext cx="8612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dirty="0" smtClean="0">
                <a:latin typeface="+mj-lt"/>
              </a:rPr>
              <a:t>Show this by using diagrams below.</a:t>
            </a:r>
            <a:endParaRPr lang="en-GB" sz="20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37991" y="3376008"/>
            <a:ext cx="1510832" cy="18573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06259" y="908720"/>
                <a:ext cx="8612158" cy="1940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GB" sz="2000" dirty="0" smtClean="0">
                    <a:latin typeface="+mj-lt"/>
                  </a:rPr>
                  <a:t>If you share         baguettes between         people, they each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/>
                      <m:den/>
                    </m:f>
                  </m:oMath>
                </a14:m>
                <a:r>
                  <a:rPr lang="en-GB" sz="2000" dirty="0" smtClean="0">
                    <a:latin typeface="+mj-lt"/>
                  </a:rPr>
                  <a:t> of a baguette.</a:t>
                </a:r>
              </a:p>
              <a:p>
                <a:pPr lvl="0"/>
                <a:endParaRPr lang="en-GB" sz="2000" dirty="0" smtClean="0">
                  <a:latin typeface="+mj-lt"/>
                </a:endParaRPr>
              </a:p>
              <a:p>
                <a:pPr lvl="0"/>
                <a:r>
                  <a:rPr lang="en-GB" sz="2000" dirty="0" smtClean="0">
                    <a:latin typeface="+mj-lt"/>
                  </a:rPr>
                  <a:t>Fill in the gaps to give an answer that is an </a:t>
                </a:r>
                <a:r>
                  <a:rPr lang="en-GB" sz="2000" b="1" dirty="0" smtClean="0">
                    <a:solidFill>
                      <a:srgbClr val="FF0000"/>
                    </a:solidFill>
                    <a:latin typeface="+mj-lt"/>
                  </a:rPr>
                  <a:t>improper fraction</a:t>
                </a:r>
                <a:endParaRPr lang="en-GB" sz="2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59" y="908720"/>
                <a:ext cx="8612158" cy="1940659"/>
              </a:xfrm>
              <a:prstGeom prst="rect">
                <a:avLst/>
              </a:prstGeom>
              <a:blipFill rotWithShape="1">
                <a:blip r:embed="rId4"/>
                <a:stretch>
                  <a:fillRect l="-708" b="-50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2148823" y="3376008"/>
            <a:ext cx="1510832" cy="185734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3659655" y="3376008"/>
            <a:ext cx="1510832" cy="185734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5170487" y="3376008"/>
            <a:ext cx="1510832" cy="185734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681319" y="3376008"/>
            <a:ext cx="1510832" cy="185734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35258" y="4104368"/>
            <a:ext cx="1510832" cy="185734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2146090" y="4104368"/>
            <a:ext cx="1510832" cy="185734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3656922" y="4104368"/>
            <a:ext cx="1510832" cy="185734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5167754" y="4104368"/>
            <a:ext cx="1510832" cy="185734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3"/>
          <a:srcRect l="-1" r="1951" b="1215"/>
          <a:stretch/>
        </p:blipFill>
        <p:spPr>
          <a:xfrm>
            <a:off x="6678586" y="4104368"/>
            <a:ext cx="1510832" cy="18573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06128" y="1287832"/>
            <a:ext cx="468052" cy="4849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68990" y="1287832"/>
            <a:ext cx="468052" cy="4849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389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A different representation.</a:t>
            </a:r>
            <a:endParaRPr lang="en-GB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19" y="2132856"/>
            <a:ext cx="8769481" cy="19442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108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143000"/>
          </a:xfrm>
        </p:spPr>
        <p:txBody>
          <a:bodyPr/>
          <a:lstStyle/>
          <a:p>
            <a:r>
              <a:rPr lang="en-GB" sz="3600" dirty="0"/>
              <a:t>How else could we write C and D?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19" y="2132856"/>
            <a:ext cx="8769481" cy="19442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274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19" y="2132856"/>
            <a:ext cx="8769481" cy="1944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/>
              <p:cNvSpPr txBox="1">
                <a:spLocks/>
              </p:cNvSpPr>
              <p:nvPr/>
            </p:nvSpPr>
            <p:spPr bwMode="auto">
              <a:xfrm>
                <a:off x="331912" y="4365104"/>
                <a:ext cx="4744144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Calibri" panose="020F0502020204030204" pitchFamily="34" charset="0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GB" sz="2800" kern="0" dirty="0" smtClean="0"/>
                  <a:t>C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kern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kern="0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2800" b="0" i="1" kern="0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800" kern="0" dirty="0" smtClean="0"/>
                  <a:t> (four thirds)</a:t>
                </a:r>
                <a:endParaRPr lang="en-GB" sz="2800" kern="0" dirty="0"/>
              </a:p>
            </p:txBody>
          </p:sp>
        </mc:Choice>
        <mc:Fallback xmlns="">
          <p:sp>
            <p:nvSpPr>
              <p:cNvPr id="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1912" y="4365104"/>
                <a:ext cx="4744144" cy="1143000"/>
              </a:xfrm>
              <a:prstGeom prst="rect">
                <a:avLst/>
              </a:prstGeom>
              <a:blipFill rotWithShape="1">
                <a:blip r:embed="rId4"/>
                <a:stretch>
                  <a:fillRect l="-25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314431" y="5373216"/>
                <a:ext cx="5841745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Calibri" panose="020F0502020204030204" pitchFamily="34" charset="0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GB" sz="2800" kern="0" dirty="0" smtClean="0"/>
                  <a:t>C is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kern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kern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kern="0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800" kern="0" dirty="0" smtClean="0"/>
                  <a:t> (one and one third)</a:t>
                </a:r>
                <a:endParaRPr lang="en-GB" sz="2800" kern="0" dirty="0"/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431" y="5373216"/>
                <a:ext cx="5841745" cy="1143000"/>
              </a:xfrm>
              <a:prstGeom prst="rect">
                <a:avLst/>
              </a:prstGeom>
              <a:blipFill rotWithShape="1">
                <a:blip r:embed="rId5"/>
                <a:stretch>
                  <a:fillRect l="-21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 txBox="1">
            <a:spLocks/>
          </p:cNvSpPr>
          <p:nvPr/>
        </p:nvSpPr>
        <p:spPr bwMode="auto">
          <a:xfrm>
            <a:off x="5796136" y="4365104"/>
            <a:ext cx="266429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This is as an </a:t>
            </a:r>
            <a:r>
              <a:rPr lang="en-GB" sz="2400" kern="0" dirty="0" smtClean="0">
                <a:solidFill>
                  <a:srgbClr val="FF0000"/>
                </a:solidFill>
                <a:latin typeface="+mn-lt"/>
              </a:rPr>
              <a:t>improper fraction</a:t>
            </a:r>
            <a:endParaRPr lang="en-GB" sz="2400" kern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5796136" y="5373216"/>
            <a:ext cx="352839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This is as a </a:t>
            </a:r>
          </a:p>
          <a:p>
            <a:pPr algn="l"/>
            <a:r>
              <a:rPr lang="en-GB" sz="2400" kern="0" dirty="0" smtClean="0">
                <a:solidFill>
                  <a:srgbClr val="FF0000"/>
                </a:solidFill>
                <a:latin typeface="+mn-lt"/>
              </a:rPr>
              <a:t>mixed number</a:t>
            </a:r>
            <a:endParaRPr lang="en-GB" sz="2400" kern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143000"/>
          </a:xfrm>
        </p:spPr>
        <p:txBody>
          <a:bodyPr/>
          <a:lstStyle/>
          <a:p>
            <a:r>
              <a:rPr lang="en-GB" sz="3600" dirty="0"/>
              <a:t>How else could we write C and 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010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19" y="2132856"/>
            <a:ext cx="8769481" cy="1944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/>
              <p:cNvSpPr txBox="1">
                <a:spLocks/>
              </p:cNvSpPr>
              <p:nvPr/>
            </p:nvSpPr>
            <p:spPr bwMode="auto">
              <a:xfrm>
                <a:off x="331912" y="4230216"/>
                <a:ext cx="4744144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Calibri" panose="020F0502020204030204" pitchFamily="34" charset="0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GB" sz="2800" kern="0" dirty="0" smtClean="0">
                    <a:latin typeface="+mn-lt"/>
                  </a:rPr>
                  <a:t>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ker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kern="0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800" i="1" ker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800" kern="0" dirty="0" smtClean="0">
                    <a:latin typeface="+mn-lt"/>
                  </a:rPr>
                  <a:t> (five thirds)</a:t>
                </a:r>
                <a:endParaRPr lang="en-GB" sz="2800" kern="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1912" y="4230216"/>
                <a:ext cx="4744144" cy="1143000"/>
              </a:xfrm>
              <a:prstGeom prst="rect">
                <a:avLst/>
              </a:prstGeom>
              <a:blipFill rotWithShape="1">
                <a:blip r:embed="rId4"/>
                <a:stretch>
                  <a:fillRect l="-25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314431" y="5238328"/>
                <a:ext cx="5841745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Calibri" panose="020F0502020204030204" pitchFamily="34" charset="0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GB" sz="2800" kern="0" dirty="0" smtClean="0">
                    <a:latin typeface="+mn-lt"/>
                  </a:rPr>
                  <a:t>D is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kern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kern="0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2800" b="0" i="1" kern="0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800" kern="0" dirty="0" smtClean="0">
                    <a:latin typeface="+mn-lt"/>
                  </a:rPr>
                  <a:t> (one and two thirds)</a:t>
                </a:r>
                <a:endParaRPr lang="en-GB" sz="2800" kern="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431" y="5238328"/>
                <a:ext cx="5841745" cy="1143000"/>
              </a:xfrm>
              <a:prstGeom prst="rect">
                <a:avLst/>
              </a:prstGeom>
              <a:blipFill rotWithShape="1">
                <a:blip r:embed="rId5"/>
                <a:stretch>
                  <a:fillRect l="-21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 txBox="1">
            <a:spLocks/>
          </p:cNvSpPr>
          <p:nvPr/>
        </p:nvSpPr>
        <p:spPr bwMode="auto">
          <a:xfrm>
            <a:off x="6143221" y="4365104"/>
            <a:ext cx="266429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This is as an </a:t>
            </a:r>
            <a:r>
              <a:rPr lang="en-GB" sz="2400" kern="0" dirty="0" smtClean="0">
                <a:solidFill>
                  <a:srgbClr val="FF0000"/>
                </a:solidFill>
                <a:latin typeface="+mn-lt"/>
              </a:rPr>
              <a:t>improper fraction</a:t>
            </a:r>
            <a:endParaRPr lang="en-GB" sz="2400" kern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6143221" y="5373216"/>
            <a:ext cx="352839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This is as a </a:t>
            </a:r>
          </a:p>
          <a:p>
            <a:pPr algn="l"/>
            <a:r>
              <a:rPr lang="en-GB" sz="2400" kern="0" dirty="0" smtClean="0">
                <a:solidFill>
                  <a:srgbClr val="FF0000"/>
                </a:solidFill>
                <a:latin typeface="+mn-lt"/>
              </a:rPr>
              <a:t>mixed number</a:t>
            </a:r>
            <a:endParaRPr lang="en-GB" sz="2400" kern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143000"/>
          </a:xfrm>
        </p:spPr>
        <p:txBody>
          <a:bodyPr/>
          <a:lstStyle/>
          <a:p>
            <a:r>
              <a:rPr lang="en-GB" sz="3600" dirty="0"/>
              <a:t>How else could we write C and 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811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TextBox 1"/>
          <p:cNvSpPr>
            <a:spLocks noChangeArrowheads="1"/>
          </p:cNvSpPr>
          <p:nvPr/>
        </p:nvSpPr>
        <p:spPr bwMode="auto">
          <a:xfrm>
            <a:off x="342420" y="260648"/>
            <a:ext cx="8572500" cy="1811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 </a:t>
            </a:r>
            <a:r>
              <a:rPr lang="en-GB" altLang="zh-CN" sz="2800" b="1" dirty="0" smtClea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Summary 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A mixed number is the sum of </a:t>
            </a:r>
            <a:r>
              <a:rPr lang="en-US" altLang="zh-CN" sz="280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an</a:t>
            </a:r>
            <a:r>
              <a:rPr lang="en-US" altLang="zh-CN" sz="2800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 integer </a:t>
            </a:r>
            <a:r>
              <a:rPr lang="en-US" altLang="zh-CN" sz="2800" dirty="0" smtClea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and </a:t>
            </a:r>
            <a:r>
              <a:rPr lang="en-US" altLang="zh-CN" sz="280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a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 proper fraction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.</a:t>
            </a:r>
            <a:endParaRPr lang="zh-CN" altLang="en-US" sz="2800" b="0" dirty="0">
              <a:latin typeface="+mn-lt"/>
            </a:endParaRPr>
          </a:p>
        </p:txBody>
      </p:sp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342420" y="2653829"/>
            <a:ext cx="851931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What are the </a:t>
            </a:r>
            <a:r>
              <a:rPr lang="en-US" altLang="zh-CN" sz="2800" b="0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integers</a:t>
            </a:r>
            <a:r>
              <a:rPr lang="en-US" altLang="zh-CN" sz="28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 and </a:t>
            </a:r>
            <a:r>
              <a:rPr lang="en-US" altLang="zh-CN" sz="2800" b="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the 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proper fraction </a:t>
            </a:r>
            <a:r>
              <a:rPr lang="en-US" altLang="zh-CN" sz="2800" b="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of </a:t>
            </a:r>
            <a:r>
              <a:rPr lang="en-US" altLang="zh-CN" sz="28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each of the </a:t>
            </a:r>
            <a:r>
              <a:rPr lang="en-US" altLang="zh-CN" sz="2800" b="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following 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mixed number </a:t>
            </a:r>
            <a:r>
              <a:rPr lang="en-US" altLang="zh-CN" sz="2800" b="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fractions.</a:t>
            </a:r>
            <a:endParaRPr lang="zh-CN" altLang="en-US" sz="2800" b="0" dirty="0">
              <a:latin typeface="+mn-lt"/>
            </a:endParaRPr>
          </a:p>
        </p:txBody>
      </p:sp>
      <p:graphicFrame>
        <p:nvGraphicFramePr>
          <p:cNvPr id="1126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79121"/>
              </p:ext>
            </p:extLst>
          </p:nvPr>
        </p:nvGraphicFramePr>
        <p:xfrm>
          <a:off x="2627784" y="4077072"/>
          <a:ext cx="3668490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r:id="rId4" imgW="26822400" imgH="14020800" progId="">
                  <p:embed/>
                </p:oleObj>
              </mc:Choice>
              <mc:Fallback>
                <p:oleObj r:id="rId4" imgW="26822400" imgH="14020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4077072"/>
                        <a:ext cx="3668490" cy="16561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34522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146793" y="406183"/>
            <a:ext cx="91462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How would we write </a:t>
            </a:r>
            <a:r>
              <a:rPr lang="en-US" altLang="zh-CN" sz="240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this 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mixed number </a:t>
            </a:r>
            <a:r>
              <a:rPr lang="en-US" altLang="zh-CN" sz="240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as an 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improper fraction</a:t>
            </a:r>
            <a:r>
              <a:rPr lang="en-US" altLang="zh-CN" sz="240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?</a:t>
            </a:r>
            <a:endParaRPr lang="zh-CN" altLang="en-US" sz="2400" dirty="0">
              <a:latin typeface="+mn-lt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26020" y="1049542"/>
                <a:ext cx="2120657" cy="1136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020" y="1049542"/>
                <a:ext cx="2120657" cy="1136850"/>
              </a:xfrm>
              <a:prstGeom prst="rect">
                <a:avLst/>
              </a:prstGeom>
              <a:blipFill rotWithShape="1">
                <a:blip r:embed="rId3"/>
                <a:stretch>
                  <a:fillRect l="-12931" t="-1070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>
            <a:spLocks noChangeArrowheads="1"/>
          </p:cNvSpPr>
          <p:nvPr/>
        </p:nvSpPr>
        <p:spPr bwMode="auto">
          <a:xfrm>
            <a:off x="348483" y="2577225"/>
            <a:ext cx="84661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Let’s use a representation to help</a:t>
            </a:r>
            <a:endParaRPr lang="zh-CN" altLang="en-US" sz="2400" b="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3" y="3498998"/>
            <a:ext cx="1872208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346647" y="3498998"/>
            <a:ext cx="1872208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218855" y="349899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686907" y="349899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146677" y="349899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5"/>
          <p:cNvSpPr>
            <a:spLocks noChangeArrowheads="1"/>
          </p:cNvSpPr>
          <p:nvPr/>
        </p:nvSpPr>
        <p:spPr bwMode="auto">
          <a:xfrm>
            <a:off x="367771" y="4509120"/>
            <a:ext cx="84661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How many quarters in total? How would we write this?</a:t>
            </a:r>
            <a:endParaRPr lang="zh-CN" altLang="en-US" sz="2400" b="0" dirty="0"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7543" y="3499386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935595" y="3499386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403647" y="349899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346647" y="349899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814699" y="349899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3287891" y="3499475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18855" y="862208"/>
                <a:ext cx="1688609" cy="147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latin typeface="Cambria Math"/>
                        </a:rPr>
                        <m:t>=</m:t>
                      </m:r>
                      <m:r>
                        <a:rPr lang="en-GB" sz="4800" b="0" i="1" smtClean="0">
                          <a:latin typeface="Cambria Math"/>
                        </a:rPr>
                        <m:t>   </m:t>
                      </m:r>
                      <m:f>
                        <m:fPr>
                          <m:ctrlPr>
                            <a:rPr lang="en-GB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i="1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en-GB" sz="4800" i="1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8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855" y="862208"/>
                <a:ext cx="1688609" cy="1475212"/>
              </a:xfrm>
              <a:prstGeom prst="rect">
                <a:avLst/>
              </a:prstGeom>
              <a:blipFill rotWithShape="1">
                <a:blip r:embed="rId4"/>
                <a:stretch>
                  <a:fillRect r="-68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67771" y="3105382"/>
            <a:ext cx="6228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0</a:t>
            </a:r>
            <a:endParaRPr lang="en-GB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218470" y="3075765"/>
            <a:ext cx="6228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/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40490" y="3052202"/>
            <a:ext cx="62045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2</a:t>
            </a:r>
            <a:endParaRPr lang="en-GB" sz="2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80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7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91592" y="1442594"/>
                <a:ext cx="2120657" cy="1159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592" y="1442594"/>
                <a:ext cx="2120657" cy="1159228"/>
              </a:xfrm>
              <a:prstGeom prst="rect">
                <a:avLst/>
              </a:prstGeom>
              <a:blipFill rotWithShape="1">
                <a:blip r:embed="rId3"/>
                <a:stretch>
                  <a:fillRect l="-13218" b="-11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>
            <a:spLocks noChangeArrowheads="1"/>
          </p:cNvSpPr>
          <p:nvPr/>
        </p:nvSpPr>
        <p:spPr bwMode="auto">
          <a:xfrm>
            <a:off x="348484" y="3217629"/>
            <a:ext cx="84661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Let’s use a representation to help</a:t>
            </a:r>
            <a:endParaRPr lang="zh-CN" altLang="en-US" sz="2400" b="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4081725"/>
            <a:ext cx="218003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2" name="TextBox 5"/>
          <p:cNvSpPr>
            <a:spLocks noChangeArrowheads="1"/>
          </p:cNvSpPr>
          <p:nvPr/>
        </p:nvSpPr>
        <p:spPr bwMode="auto">
          <a:xfrm>
            <a:off x="331513" y="5005527"/>
            <a:ext cx="84661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How many thirds in total? How would we write this?</a:t>
            </a:r>
            <a:endParaRPr lang="zh-CN" altLang="en-US" sz="2400" b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67567" y="1273413"/>
                <a:ext cx="1688609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567" y="1273413"/>
                <a:ext cx="1688609" cy="148002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2647576" y="4081725"/>
            <a:ext cx="218003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5" name="Rectangle 24"/>
          <p:cNvSpPr/>
          <p:nvPr/>
        </p:nvSpPr>
        <p:spPr>
          <a:xfrm>
            <a:off x="4827608" y="4081725"/>
            <a:ext cx="218003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7" name="Rectangle 26"/>
          <p:cNvSpPr/>
          <p:nvPr/>
        </p:nvSpPr>
        <p:spPr>
          <a:xfrm>
            <a:off x="7007640" y="4081725"/>
            <a:ext cx="720080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9" name="Rectangle 28"/>
          <p:cNvSpPr/>
          <p:nvPr/>
        </p:nvSpPr>
        <p:spPr>
          <a:xfrm>
            <a:off x="1197520" y="4081725"/>
            <a:ext cx="720080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3" name="Rectangle 32"/>
          <p:cNvSpPr/>
          <p:nvPr/>
        </p:nvSpPr>
        <p:spPr>
          <a:xfrm>
            <a:off x="5557584" y="4081725"/>
            <a:ext cx="720080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4" name="Rectangle 33"/>
          <p:cNvSpPr/>
          <p:nvPr/>
        </p:nvSpPr>
        <p:spPr>
          <a:xfrm>
            <a:off x="3364718" y="4081725"/>
            <a:ext cx="720080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5" name="TextBox 34"/>
          <p:cNvSpPr txBox="1"/>
          <p:nvPr/>
        </p:nvSpPr>
        <p:spPr>
          <a:xfrm>
            <a:off x="405255" y="3679294"/>
            <a:ext cx="62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0</a:t>
            </a:r>
            <a:endParaRPr lang="en-GB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2483768" y="3721685"/>
            <a:ext cx="42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71628" y="3712393"/>
            <a:ext cx="62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</a:t>
            </a:r>
            <a:endParaRPr lang="en-GB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876256" y="3686503"/>
            <a:ext cx="62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</a:t>
            </a:r>
          </a:p>
        </p:txBody>
      </p:sp>
      <p:sp>
        <p:nvSpPr>
          <p:cNvPr id="20" name="TextBox 5"/>
          <p:cNvSpPr>
            <a:spLocks noChangeArrowheads="1"/>
          </p:cNvSpPr>
          <p:nvPr/>
        </p:nvSpPr>
        <p:spPr bwMode="auto">
          <a:xfrm>
            <a:off x="146793" y="406183"/>
            <a:ext cx="91462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How would we write </a:t>
            </a:r>
            <a:r>
              <a:rPr lang="en-US" altLang="zh-CN" sz="240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this 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mixed number </a:t>
            </a:r>
            <a:r>
              <a:rPr lang="en-US" altLang="zh-CN" sz="240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as an 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improper fraction</a:t>
            </a:r>
            <a:r>
              <a:rPr lang="en-US" altLang="zh-CN" sz="2400" dirty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?</a:t>
            </a:r>
            <a:endParaRPr lang="zh-CN" altLang="en-US" sz="2400" dirty="0">
              <a:latin typeface="+mn-lt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627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 animBg="1"/>
      <p:bldP spid="12" grpId="0"/>
      <p:bldP spid="19" grpId="0"/>
      <p:bldP spid="24" grpId="0" animBg="1"/>
      <p:bldP spid="25" grpId="0" animBg="1"/>
      <p:bldP spid="27" grpId="0" animBg="1"/>
      <p:bldP spid="29" grpId="0" animBg="1"/>
      <p:bldP spid="33" grpId="0" animBg="1"/>
      <p:bldP spid="34" grpId="0" animBg="1"/>
      <p:bldP spid="35" grpId="0"/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TextBox 1"/>
          <p:cNvSpPr>
            <a:spLocks noChangeArrowheads="1"/>
          </p:cNvSpPr>
          <p:nvPr/>
        </p:nvSpPr>
        <p:spPr bwMode="auto">
          <a:xfrm>
            <a:off x="251520" y="305622"/>
            <a:ext cx="8572500" cy="62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dirty="0" smtClea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Your turn…</a:t>
            </a:r>
            <a:endParaRPr lang="zh-CN" altLang="en-US" b="0" dirty="0">
              <a:latin typeface="+mn-lt"/>
            </a:endParaRPr>
          </a:p>
        </p:txBody>
      </p:sp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51520" y="1138932"/>
            <a:ext cx="8572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Write </a:t>
            </a: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the following </a:t>
            </a:r>
            <a:r>
              <a:rPr lang="en-US" altLang="zh-CN" sz="2400" b="0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mixed numbers </a:t>
            </a: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as </a:t>
            </a:r>
            <a:r>
              <a:rPr lang="en-US" altLang="zh-CN" sz="2400" b="0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improper fractions</a:t>
            </a:r>
            <a:endParaRPr lang="zh-CN" altLang="en-US" sz="2400" b="0" dirty="0">
              <a:solidFill>
                <a:srgbClr val="FF000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15616" y="1700808"/>
                <a:ext cx="2120657" cy="87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1.</a:t>
                </a:r>
                <a:r>
                  <a:rPr lang="en-GB" sz="4800" dirty="0" smtClean="0"/>
                  <a:t>	</a:t>
                </a:r>
                <a:r>
                  <a:rPr lang="en-GB" sz="3600" dirty="0" smtClean="0"/>
                  <a:t>1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700808"/>
                <a:ext cx="2120657" cy="876971"/>
              </a:xfrm>
              <a:prstGeom prst="rect">
                <a:avLst/>
              </a:prstGeom>
              <a:blipFill rotWithShape="1">
                <a:blip r:embed="rId3"/>
                <a:stretch>
                  <a:fillRect l="-5747" b="-11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115615" y="2776636"/>
                <a:ext cx="2120657" cy="87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2.</a:t>
                </a:r>
                <a:r>
                  <a:rPr lang="en-GB" sz="4800" dirty="0" smtClean="0"/>
                  <a:t>	</a:t>
                </a:r>
                <a:r>
                  <a:rPr lang="en-GB" sz="3600" dirty="0" smtClean="0"/>
                  <a:t>2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5" y="2776636"/>
                <a:ext cx="2120657" cy="876971"/>
              </a:xfrm>
              <a:prstGeom prst="rect">
                <a:avLst/>
              </a:prstGeom>
              <a:blipFill rotWithShape="1">
                <a:blip r:embed="rId4"/>
                <a:stretch>
                  <a:fillRect l="-5747" b="-11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15614" y="3852464"/>
                <a:ext cx="2120657" cy="87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3.</a:t>
                </a:r>
                <a:r>
                  <a:rPr lang="en-GB" sz="4800" dirty="0" smtClean="0"/>
                  <a:t>	</a:t>
                </a:r>
                <a:r>
                  <a:rPr lang="en-GB" sz="3600" dirty="0" smtClean="0"/>
                  <a:t>3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4" y="3852464"/>
                <a:ext cx="2120657" cy="876971"/>
              </a:xfrm>
              <a:prstGeom prst="rect">
                <a:avLst/>
              </a:prstGeom>
              <a:blipFill rotWithShape="1">
                <a:blip r:embed="rId5"/>
                <a:stretch>
                  <a:fillRect l="-5747" b="-11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1"/>
          <p:cNvSpPr>
            <a:spLocks noChangeArrowheads="1"/>
          </p:cNvSpPr>
          <p:nvPr/>
        </p:nvSpPr>
        <p:spPr bwMode="auto">
          <a:xfrm>
            <a:off x="395536" y="5833239"/>
            <a:ext cx="85638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zh-CN" sz="2400" dirty="0" smtClean="0">
                <a:solidFill>
                  <a:srgbClr val="00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What do you notice about the answers in each column?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zh-CN" sz="2400" dirty="0" smtClean="0">
                <a:solidFill>
                  <a:srgbClr val="00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Can you explain why the patterns occur in this way?</a:t>
            </a:r>
            <a:endParaRPr lang="en-US" altLang="zh-CN" sz="2400" dirty="0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135526" y="4928293"/>
                <a:ext cx="2120657" cy="87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4.</a:t>
                </a:r>
                <a:r>
                  <a:rPr lang="en-GB" sz="4800" dirty="0" smtClean="0"/>
                  <a:t>	</a:t>
                </a:r>
                <a:r>
                  <a:rPr lang="en-GB" sz="3600" dirty="0" smtClean="0"/>
                  <a:t>4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526" y="4928293"/>
                <a:ext cx="2120657" cy="876971"/>
              </a:xfrm>
              <a:prstGeom prst="rect">
                <a:avLst/>
              </a:prstGeom>
              <a:blipFill rotWithShape="1">
                <a:blip r:embed="rId6"/>
                <a:stretch>
                  <a:fillRect l="-5747" b="-11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64088" y="1676231"/>
                <a:ext cx="2120657" cy="87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4.</a:t>
                </a:r>
                <a:r>
                  <a:rPr lang="en-GB" sz="4800" dirty="0" smtClean="0"/>
                  <a:t>	</a:t>
                </a:r>
                <a:r>
                  <a:rPr lang="en-GB" sz="3600" dirty="0" smtClean="0"/>
                  <a:t>1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676231"/>
                <a:ext cx="2120657" cy="876971"/>
              </a:xfrm>
              <a:prstGeom prst="rect">
                <a:avLst/>
              </a:prstGeom>
              <a:blipFill rotWithShape="1">
                <a:blip r:embed="rId7"/>
                <a:stretch>
                  <a:fillRect l="-6034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364087" y="2752059"/>
                <a:ext cx="2120657" cy="87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5.</a:t>
                </a:r>
                <a:r>
                  <a:rPr lang="en-GB" sz="4800" dirty="0" smtClean="0"/>
                  <a:t>	</a:t>
                </a:r>
                <a:r>
                  <a:rPr lang="en-GB" sz="3600" dirty="0" smtClean="0"/>
                  <a:t>1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7" y="2752059"/>
                <a:ext cx="2120657" cy="876971"/>
              </a:xfrm>
              <a:prstGeom prst="rect">
                <a:avLst/>
              </a:prstGeom>
              <a:blipFill rotWithShape="1">
                <a:blip r:embed="rId8"/>
                <a:stretch>
                  <a:fillRect l="-6034" b="-11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64086" y="3827887"/>
                <a:ext cx="2120657" cy="887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6.</a:t>
                </a:r>
                <a:r>
                  <a:rPr lang="en-GB" sz="4800" dirty="0" smtClean="0"/>
                  <a:t>	</a:t>
                </a:r>
                <a:r>
                  <a:rPr lang="en-GB" sz="3600" dirty="0" smtClean="0"/>
                  <a:t>1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6" y="3827887"/>
                <a:ext cx="2120657" cy="887166"/>
              </a:xfrm>
              <a:prstGeom prst="rect">
                <a:avLst/>
              </a:prstGeom>
              <a:blipFill rotWithShape="1">
                <a:blip r:embed="rId9"/>
                <a:stretch>
                  <a:fillRect l="-6034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83998" y="4903716"/>
                <a:ext cx="2120657" cy="87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7.</a:t>
                </a:r>
                <a:r>
                  <a:rPr lang="en-GB" sz="4800" dirty="0" smtClean="0"/>
                  <a:t>	</a:t>
                </a:r>
                <a:r>
                  <a:rPr lang="en-GB" sz="3600" dirty="0" smtClean="0"/>
                  <a:t>1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998" y="4903716"/>
                <a:ext cx="2120657" cy="876971"/>
              </a:xfrm>
              <a:prstGeom prst="rect">
                <a:avLst/>
              </a:prstGeom>
              <a:blipFill rotWithShape="1">
                <a:blip r:embed="rId10"/>
                <a:stretch>
                  <a:fillRect l="-5747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4902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TextBox 1"/>
          <p:cNvSpPr>
            <a:spLocks noChangeArrowheads="1"/>
          </p:cNvSpPr>
          <p:nvPr/>
        </p:nvSpPr>
        <p:spPr bwMode="auto">
          <a:xfrm>
            <a:off x="251520" y="305622"/>
            <a:ext cx="8572500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dirty="0" smtClea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Challenge:</a:t>
            </a:r>
            <a:endParaRPr lang="zh-CN" altLang="en-US" b="0" dirty="0">
              <a:latin typeface="+mn-lt"/>
            </a:endParaRPr>
          </a:p>
        </p:txBody>
      </p:sp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84485" y="1369764"/>
            <a:ext cx="85725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9.	Write </a:t>
            </a: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four similar questions where the </a:t>
            </a:r>
            <a:r>
              <a:rPr lang="en-US" altLang="zh-CN" sz="2400" b="0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numerators</a:t>
            </a: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 in the answers increase by 6 each time, but the denominators remain the same.</a:t>
            </a:r>
            <a:endParaRPr lang="zh-CN" altLang="en-US" sz="2400" b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extBox 5"/>
          <p:cNvSpPr>
            <a:spLocks noChangeArrowheads="1"/>
          </p:cNvSpPr>
          <p:nvPr/>
        </p:nvSpPr>
        <p:spPr bwMode="auto">
          <a:xfrm>
            <a:off x="436885" y="3140968"/>
            <a:ext cx="85725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10.	Write </a:t>
            </a: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four similar questions where the </a:t>
            </a:r>
            <a:r>
              <a:rPr lang="en-US" altLang="zh-CN" sz="2400" b="0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numerators</a:t>
            </a: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 in the answers </a:t>
            </a:r>
            <a:r>
              <a:rPr lang="en-US" altLang="zh-CN" sz="2400" b="0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decrease</a:t>
            </a:r>
            <a:r>
              <a:rPr lang="en-US" altLang="zh-CN" sz="2400" b="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 by 2 each time, but the denominators remain the same.</a:t>
            </a:r>
            <a:endParaRPr lang="zh-CN" altLang="en-US" sz="2400" b="0" dirty="0">
              <a:solidFill>
                <a:srgbClr val="FF0000"/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60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TextBox 1"/>
          <p:cNvSpPr>
            <a:spLocks noChangeArrowheads="1"/>
          </p:cNvSpPr>
          <p:nvPr/>
        </p:nvSpPr>
        <p:spPr bwMode="auto">
          <a:xfrm>
            <a:off x="251520" y="305622"/>
            <a:ext cx="8572500" cy="62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dirty="0" smtClea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On your whiteboards…</a:t>
            </a:r>
            <a:endParaRPr lang="zh-CN" altLang="en-US" b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54031" y="1635277"/>
                <a:ext cx="2120657" cy="1140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10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31" y="1635277"/>
                <a:ext cx="2120657" cy="1140633"/>
              </a:xfrm>
              <a:prstGeom prst="rect">
                <a:avLst/>
              </a:prstGeom>
              <a:blipFill rotWithShape="1">
                <a:blip r:embed="rId3"/>
                <a:stretch>
                  <a:fillRect l="-12931" t="-1070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71600" y="3299484"/>
                <a:ext cx="2120657" cy="1137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8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299484"/>
                <a:ext cx="2120657" cy="1137940"/>
              </a:xfrm>
              <a:prstGeom prst="rect">
                <a:avLst/>
              </a:prstGeom>
              <a:blipFill rotWithShape="1">
                <a:blip r:embed="rId4"/>
                <a:stretch>
                  <a:fillRect l="-12931" t="-1070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71600" y="4869160"/>
                <a:ext cx="2120657" cy="1137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9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869160"/>
                <a:ext cx="2120657" cy="1137940"/>
              </a:xfrm>
              <a:prstGeom prst="rect">
                <a:avLst/>
              </a:prstGeom>
              <a:blipFill rotWithShape="1">
                <a:blip r:embed="rId5"/>
                <a:stretch>
                  <a:fillRect l="-12931" t="-1075" b="-123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1"/>
          <p:cNvSpPr>
            <a:spLocks noChangeArrowheads="1"/>
          </p:cNvSpPr>
          <p:nvPr/>
        </p:nvSpPr>
        <p:spPr bwMode="auto">
          <a:xfrm>
            <a:off x="5329290" y="2452322"/>
            <a:ext cx="3498238" cy="280692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Challenge: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What about this one?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endParaRPr lang="en-US" altLang="zh-CN" sz="2800" dirty="0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endParaRPr lang="en-US" altLang="zh-CN" sz="2800" dirty="0" smtClean="0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437850" y="3969142"/>
                <a:ext cx="2120657" cy="1156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>
                    <a:solidFill>
                      <a:schemeClr val="tx1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n-GB" sz="48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den>
                    </m:f>
                  </m:oMath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850" y="3969142"/>
                <a:ext cx="2120657" cy="1156792"/>
              </a:xfrm>
              <a:prstGeom prst="rect">
                <a:avLst/>
              </a:prstGeom>
              <a:blipFill rotWithShape="1">
                <a:blip r:embed="rId6"/>
                <a:stretch>
                  <a:fillRect l="-12931" b="-11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4388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smtClean="0">
                <a:latin typeface="+mn-lt"/>
                <a:ea typeface="黑体" panose="02010609060101010101" pitchFamily="49" charset="-122"/>
                <a:sym typeface="黑体" panose="02010609060101010101" pitchFamily="49" charset="-122"/>
              </a:rPr>
              <a:t>Write these sums as mixed numbers:</a:t>
            </a:r>
            <a:endParaRPr lang="zh-CN" altLang="en-US" sz="2800" b="0" dirty="0">
              <a:solidFill>
                <a:srgbClr val="FF000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6355" y="1133839"/>
                <a:ext cx="4163823" cy="1152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8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4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8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4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55" y="1133839"/>
                <a:ext cx="4163823" cy="11524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6354" y="2586220"/>
                <a:ext cx="4163823" cy="1152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8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4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8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4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11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54" y="2586220"/>
                <a:ext cx="4163823" cy="115249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82709" y="4039859"/>
                <a:ext cx="4163823" cy="1141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8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4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8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4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/>
                          </a:rPr>
                          <m:t>11</m:t>
                        </m:r>
                      </m:num>
                      <m:den>
                        <m:r>
                          <a:rPr lang="en-GB" sz="48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09" y="4039859"/>
                <a:ext cx="4163823" cy="114191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5"/>
              <p:cNvSpPr>
                <a:spLocks noChangeArrowheads="1"/>
              </p:cNvSpPr>
              <p:nvPr/>
            </p:nvSpPr>
            <p:spPr bwMode="auto">
              <a:xfrm>
                <a:off x="256681" y="5491123"/>
                <a:ext cx="8604629" cy="703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en-US" altLang="zh-CN" sz="2800" dirty="0" smtClean="0">
                    <a:latin typeface="+mn-lt"/>
                    <a:ea typeface="黑体" panose="02010609060101010101" pitchFamily="49" charset="-122"/>
                    <a:sym typeface="黑体" panose="02010609060101010101" pitchFamily="49" charset="-122"/>
                  </a:rPr>
                  <a:t>Write similar sums that would have the answer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/>
                      </a:rPr>
                      <m:t>4</m:t>
                    </m:r>
                    <m:f>
                      <m:fPr>
                        <m:ctrlPr>
                          <a:rPr lang="en-GB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altLang="zh-CN" sz="2800" dirty="0" smtClean="0">
                    <a:latin typeface="+mn-lt"/>
                    <a:ea typeface="黑体" panose="02010609060101010101" pitchFamily="49" charset="-122"/>
                    <a:sym typeface="黑体" panose="02010609060101010101" pitchFamily="49" charset="-122"/>
                  </a:rPr>
                  <a:t> </a:t>
                </a:r>
                <a:endParaRPr lang="zh-CN" altLang="en-US" sz="2800" b="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681" y="5491123"/>
                <a:ext cx="8604629" cy="703398"/>
              </a:xfrm>
              <a:prstGeom prst="rect">
                <a:avLst/>
              </a:prstGeom>
              <a:blipFill rotWithShape="1">
                <a:blip r:embed="rId6"/>
                <a:stretch>
                  <a:fillRect l="-1416" b="-9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3743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ChangeArrowheads="1"/>
          </p:cNvSpPr>
          <p:nvPr/>
        </p:nvSpPr>
        <p:spPr bwMode="auto">
          <a:xfrm>
            <a:off x="0" y="263691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1">
              <a:solidFill>
                <a:srgbClr val="000000"/>
              </a:solidFill>
              <a:latin typeface="+mn-lt"/>
              <a:sym typeface="宋体" panose="02010600030101010101" pitchFamily="2" charset="-122"/>
            </a:endParaRPr>
          </a:p>
        </p:txBody>
      </p:sp>
      <p:sp>
        <p:nvSpPr>
          <p:cNvPr id="24579" name="Text Box 9"/>
          <p:cNvSpPr>
            <a:spLocks noChangeArrowheads="1"/>
          </p:cNvSpPr>
          <p:nvPr/>
        </p:nvSpPr>
        <p:spPr bwMode="auto">
          <a:xfrm>
            <a:off x="323528" y="332656"/>
            <a:ext cx="84249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400" dirty="0" smtClean="0">
                <a:solidFill>
                  <a:srgbClr val="000000"/>
                </a:solidFill>
                <a:latin typeface="+mn-lt"/>
                <a:sym typeface="宋体" panose="02010600030101010101" pitchFamily="2" charset="-122"/>
              </a:rPr>
              <a:t>Now can we covert the other way, from an </a:t>
            </a:r>
            <a:r>
              <a:rPr lang="en-US" altLang="zh-CN" sz="2400" dirty="0" smtClean="0">
                <a:solidFill>
                  <a:srgbClr val="FF0000"/>
                </a:solidFill>
                <a:latin typeface="+mn-lt"/>
                <a:sym typeface="宋体" panose="02010600030101010101" pitchFamily="2" charset="-122"/>
              </a:rPr>
              <a:t>improper fraction </a:t>
            </a:r>
            <a:r>
              <a:rPr lang="en-US" altLang="zh-CN" sz="2400" dirty="0" smtClean="0">
                <a:solidFill>
                  <a:srgbClr val="000000"/>
                </a:solidFill>
                <a:latin typeface="+mn-lt"/>
                <a:sym typeface="宋体" panose="02010600030101010101" pitchFamily="2" charset="-122"/>
              </a:rPr>
              <a:t>to a </a:t>
            </a:r>
            <a:r>
              <a:rPr lang="en-US" altLang="zh-CN" sz="2400" dirty="0" smtClean="0">
                <a:solidFill>
                  <a:srgbClr val="FF0000"/>
                </a:solidFill>
                <a:latin typeface="+mn-lt"/>
                <a:sym typeface="宋体" panose="02010600030101010101" pitchFamily="2" charset="-122"/>
              </a:rPr>
              <a:t>mixed number</a:t>
            </a:r>
            <a:r>
              <a:rPr lang="en-US" altLang="zh-CN" sz="2400" dirty="0" smtClean="0">
                <a:solidFill>
                  <a:srgbClr val="000000"/>
                </a:solidFill>
                <a:latin typeface="+mn-lt"/>
                <a:sym typeface="宋体" panose="02010600030101010101" pitchFamily="2" charset="-122"/>
              </a:rPr>
              <a:t>?</a:t>
            </a:r>
            <a:endParaRPr lang="zh-CN" altLang="en-US" sz="1800" dirty="0">
              <a:latin typeface="+mn-lt"/>
              <a:sym typeface="宋体" panose="02010600030101010101" pitchFamily="2" charset="-122"/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26973" y="3931959"/>
            <a:ext cx="5657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400" dirty="0" smtClean="0">
                <a:latin typeface="+mn-lt"/>
              </a:rPr>
              <a:t>Where would 1 go? How do you know?</a:t>
            </a:r>
            <a:endParaRPr lang="zh-CN" altLang="en-US" sz="2400" dirty="0">
              <a:latin typeface="+mn-lt"/>
            </a:endParaRPr>
          </a:p>
        </p:txBody>
      </p:sp>
      <p:sp>
        <p:nvSpPr>
          <p:cNvPr id="24582" name="Rectangle 17"/>
          <p:cNvSpPr>
            <a:spLocks noChangeArrowheads="1"/>
          </p:cNvSpPr>
          <p:nvPr/>
        </p:nvSpPr>
        <p:spPr bwMode="auto">
          <a:xfrm>
            <a:off x="0" y="273930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en-US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544" y="3108920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9" name="Rectangle 8"/>
          <p:cNvSpPr/>
          <p:nvPr/>
        </p:nvSpPr>
        <p:spPr>
          <a:xfrm>
            <a:off x="935596" y="3108920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0" name="Rectangle 9"/>
          <p:cNvSpPr/>
          <p:nvPr/>
        </p:nvSpPr>
        <p:spPr>
          <a:xfrm>
            <a:off x="1403648" y="3108920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1" name="Rectangle 10"/>
          <p:cNvSpPr/>
          <p:nvPr/>
        </p:nvSpPr>
        <p:spPr>
          <a:xfrm>
            <a:off x="1871700" y="3108920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2" name="Rectangle 11"/>
          <p:cNvSpPr/>
          <p:nvPr/>
        </p:nvSpPr>
        <p:spPr>
          <a:xfrm>
            <a:off x="2339752" y="3108920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3" name="Rectangle 12"/>
          <p:cNvSpPr/>
          <p:nvPr/>
        </p:nvSpPr>
        <p:spPr>
          <a:xfrm>
            <a:off x="2807804" y="3108920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4" name="Rectangle 13"/>
          <p:cNvSpPr/>
          <p:nvPr/>
        </p:nvSpPr>
        <p:spPr>
          <a:xfrm>
            <a:off x="3275856" y="3108920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5" name="Rectangle 14"/>
          <p:cNvSpPr/>
          <p:nvPr/>
        </p:nvSpPr>
        <p:spPr>
          <a:xfrm>
            <a:off x="3743908" y="3108920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6" name="TextBox 15"/>
          <p:cNvSpPr txBox="1"/>
          <p:nvPr/>
        </p:nvSpPr>
        <p:spPr>
          <a:xfrm>
            <a:off x="323528" y="2770539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0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709669" y="2770539"/>
            <a:ext cx="486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1840" y="2770539"/>
            <a:ext cx="62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</a:t>
            </a:r>
            <a:endParaRPr lang="en-GB" b="1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468111" y="4536551"/>
            <a:ext cx="5657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400" dirty="0" smtClean="0">
                <a:latin typeface="+mn-lt"/>
              </a:rPr>
              <a:t>What about 2? Why?</a:t>
            </a:r>
            <a:endParaRPr lang="zh-CN" altLang="en-US" sz="2400" dirty="0">
              <a:latin typeface="+mn-lt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426972" y="4998216"/>
            <a:ext cx="84655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400" dirty="0" smtClean="0">
                <a:latin typeface="+mn-lt"/>
              </a:rPr>
              <a:t>How would we write this as a </a:t>
            </a:r>
            <a:r>
              <a:rPr lang="en-GB" altLang="zh-CN" sz="2400" dirty="0" smtClean="0">
                <a:solidFill>
                  <a:srgbClr val="FF0000"/>
                </a:solidFill>
                <a:latin typeface="+mn-lt"/>
              </a:rPr>
              <a:t>mixed number</a:t>
            </a:r>
            <a:r>
              <a:rPr lang="en-GB" altLang="zh-CN" sz="2400" dirty="0" smtClean="0">
                <a:latin typeface="+mn-lt"/>
              </a:rPr>
              <a:t>?</a:t>
            </a:r>
            <a:endParaRPr lang="zh-CN" altLang="en-US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03848" y="1467811"/>
                <a:ext cx="2016224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467811"/>
                <a:ext cx="2016224" cy="113306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39952" y="1484784"/>
                <a:ext cx="2016224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=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84784"/>
                <a:ext cx="2016224" cy="113306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33498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bldLvl="0" autoUpdateAnimBg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20" grpId="0" bldLvl="0" autoUpdateAnimBg="0"/>
      <p:bldP spid="21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ChangeArrowheads="1"/>
          </p:cNvSpPr>
          <p:nvPr/>
        </p:nvSpPr>
        <p:spPr bwMode="auto">
          <a:xfrm>
            <a:off x="0" y="263691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1">
              <a:solidFill>
                <a:srgbClr val="000000"/>
              </a:solidFill>
              <a:latin typeface="+mn-lt"/>
              <a:sym typeface="宋体" panose="02010600030101010101" pitchFamily="2" charset="-122"/>
            </a:endParaRPr>
          </a:p>
        </p:txBody>
      </p:sp>
      <p:sp>
        <p:nvSpPr>
          <p:cNvPr id="24579" name="Text Box 9"/>
          <p:cNvSpPr>
            <a:spLocks noChangeArrowheads="1"/>
          </p:cNvSpPr>
          <p:nvPr/>
        </p:nvSpPr>
        <p:spPr bwMode="auto">
          <a:xfrm>
            <a:off x="323528" y="332656"/>
            <a:ext cx="84249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400" dirty="0" smtClean="0">
                <a:solidFill>
                  <a:srgbClr val="000000"/>
                </a:solidFill>
                <a:latin typeface="+mn-lt"/>
                <a:sym typeface="宋体" panose="02010600030101010101" pitchFamily="2" charset="-122"/>
              </a:rPr>
              <a:t>Now can we covert the other way, from an </a:t>
            </a:r>
            <a:r>
              <a:rPr lang="en-US" altLang="zh-CN" sz="2400" dirty="0" smtClean="0">
                <a:solidFill>
                  <a:srgbClr val="FF0000"/>
                </a:solidFill>
                <a:latin typeface="+mn-lt"/>
                <a:sym typeface="宋体" panose="02010600030101010101" pitchFamily="2" charset="-122"/>
              </a:rPr>
              <a:t>improper fraction </a:t>
            </a:r>
            <a:r>
              <a:rPr lang="en-US" altLang="zh-CN" sz="2400" dirty="0" smtClean="0">
                <a:solidFill>
                  <a:srgbClr val="000000"/>
                </a:solidFill>
                <a:latin typeface="+mn-lt"/>
                <a:sym typeface="宋体" panose="02010600030101010101" pitchFamily="2" charset="-122"/>
              </a:rPr>
              <a:t>to a </a:t>
            </a:r>
            <a:r>
              <a:rPr lang="en-US" altLang="zh-CN" sz="2400" dirty="0" smtClean="0">
                <a:solidFill>
                  <a:srgbClr val="FF0000"/>
                </a:solidFill>
                <a:latin typeface="+mn-lt"/>
                <a:sym typeface="宋体" panose="02010600030101010101" pitchFamily="2" charset="-122"/>
              </a:rPr>
              <a:t>mixed number</a:t>
            </a:r>
            <a:r>
              <a:rPr lang="en-US" altLang="zh-CN" sz="2400" dirty="0" smtClean="0">
                <a:solidFill>
                  <a:srgbClr val="000000"/>
                </a:solidFill>
                <a:latin typeface="+mn-lt"/>
                <a:sym typeface="宋体" panose="02010600030101010101" pitchFamily="2" charset="-122"/>
              </a:rPr>
              <a:t>?</a:t>
            </a:r>
            <a:endParaRPr lang="zh-CN" altLang="en-US" sz="1800" dirty="0">
              <a:latin typeface="+mn-lt"/>
              <a:sym typeface="宋体" panose="02010600030101010101" pitchFamily="2" charset="-122"/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26973" y="3931959"/>
            <a:ext cx="5657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400" dirty="0" smtClean="0">
                <a:latin typeface="+mn-lt"/>
              </a:rPr>
              <a:t>Where would 1 go? How do you know?</a:t>
            </a:r>
            <a:endParaRPr lang="zh-CN" altLang="en-US" sz="2400" dirty="0">
              <a:latin typeface="+mn-lt"/>
            </a:endParaRPr>
          </a:p>
        </p:txBody>
      </p:sp>
      <p:sp>
        <p:nvSpPr>
          <p:cNvPr id="24582" name="Rectangle 17"/>
          <p:cNvSpPr>
            <a:spLocks noChangeArrowheads="1"/>
          </p:cNvSpPr>
          <p:nvPr/>
        </p:nvSpPr>
        <p:spPr bwMode="auto">
          <a:xfrm>
            <a:off x="0" y="273930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en-US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544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9" name="Rectangle 8"/>
          <p:cNvSpPr/>
          <p:nvPr/>
        </p:nvSpPr>
        <p:spPr>
          <a:xfrm>
            <a:off x="935596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0" name="Rectangle 9"/>
          <p:cNvSpPr/>
          <p:nvPr/>
        </p:nvSpPr>
        <p:spPr>
          <a:xfrm>
            <a:off x="1403648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1" name="Rectangle 10"/>
          <p:cNvSpPr/>
          <p:nvPr/>
        </p:nvSpPr>
        <p:spPr>
          <a:xfrm>
            <a:off x="1871700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2" name="Rectangle 11"/>
          <p:cNvSpPr/>
          <p:nvPr/>
        </p:nvSpPr>
        <p:spPr>
          <a:xfrm>
            <a:off x="2339752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3" name="Rectangle 12"/>
          <p:cNvSpPr/>
          <p:nvPr/>
        </p:nvSpPr>
        <p:spPr>
          <a:xfrm>
            <a:off x="2807804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4" name="Rectangle 13"/>
          <p:cNvSpPr/>
          <p:nvPr/>
        </p:nvSpPr>
        <p:spPr>
          <a:xfrm>
            <a:off x="3275856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5" name="Rectangle 14"/>
          <p:cNvSpPr/>
          <p:nvPr/>
        </p:nvSpPr>
        <p:spPr>
          <a:xfrm>
            <a:off x="3729160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6" name="TextBox 15"/>
          <p:cNvSpPr txBox="1"/>
          <p:nvPr/>
        </p:nvSpPr>
        <p:spPr>
          <a:xfrm>
            <a:off x="323528" y="275492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0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645773" y="2754922"/>
            <a:ext cx="486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59660" y="2754922"/>
            <a:ext cx="62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</a:t>
            </a:r>
            <a:endParaRPr lang="en-GB" b="1" dirty="0"/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468111" y="4599198"/>
            <a:ext cx="5657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400" dirty="0" smtClean="0">
                <a:latin typeface="+mn-lt"/>
              </a:rPr>
              <a:t>What about 2? Why?</a:t>
            </a:r>
            <a:endParaRPr lang="zh-CN" altLang="en-US" sz="2400" dirty="0">
              <a:latin typeface="+mn-lt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426972" y="5274718"/>
            <a:ext cx="84655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400" dirty="0" smtClean="0">
                <a:latin typeface="+mn-lt"/>
              </a:rPr>
              <a:t>How would we write this as a </a:t>
            </a:r>
            <a:r>
              <a:rPr lang="en-GB" altLang="zh-CN" sz="2400" dirty="0" smtClean="0">
                <a:solidFill>
                  <a:srgbClr val="FF0000"/>
                </a:solidFill>
                <a:latin typeface="+mn-lt"/>
              </a:rPr>
              <a:t>mixed number</a:t>
            </a:r>
            <a:r>
              <a:rPr lang="en-GB" altLang="zh-CN" sz="2400" dirty="0" smtClean="0">
                <a:latin typeface="+mn-lt"/>
              </a:rPr>
              <a:t>?</a:t>
            </a:r>
            <a:endParaRPr lang="zh-CN" altLang="en-US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03848" y="1467811"/>
                <a:ext cx="2016224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467811"/>
                <a:ext cx="2016224" cy="113306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39952" y="1484784"/>
                <a:ext cx="2016224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=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84784"/>
                <a:ext cx="2016224" cy="113306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4191268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4" name="Rectangle 23"/>
          <p:cNvSpPr/>
          <p:nvPr/>
        </p:nvSpPr>
        <p:spPr>
          <a:xfrm>
            <a:off x="4653376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5" name="Rectangle 24"/>
          <p:cNvSpPr/>
          <p:nvPr/>
        </p:nvSpPr>
        <p:spPr>
          <a:xfrm>
            <a:off x="5115484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6" name="Rectangle 25"/>
          <p:cNvSpPr/>
          <p:nvPr/>
        </p:nvSpPr>
        <p:spPr>
          <a:xfrm>
            <a:off x="5577592" y="3117488"/>
            <a:ext cx="46805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010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bldLvl="0" autoUpdateAnimBg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20" grpId="0" bldLvl="0" autoUpdateAnimBg="0"/>
      <p:bldP spid="21" grpId="0" bldLvl="0" autoUpdateAnimBg="0"/>
      <p:bldP spid="22" grpId="0"/>
      <p:bldP spid="23" grpId="0" animBg="1"/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51520" y="332656"/>
            <a:ext cx="80676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0" dirty="0" smtClean="0">
                <a:latin typeface="+mn-lt"/>
              </a:rPr>
              <a:t>You try these:</a:t>
            </a:r>
            <a:endParaRPr lang="zh-CN" altLang="en-US" sz="2400" b="0" dirty="0">
              <a:latin typeface="+mn-lt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28016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0" y="28016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0" y="28016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2560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800712"/>
              </p:ext>
            </p:extLst>
          </p:nvPr>
        </p:nvGraphicFramePr>
        <p:xfrm>
          <a:off x="755576" y="1556792"/>
          <a:ext cx="5270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0" name="Equation" r:id="rId5" imgW="190417" imgH="393529" progId="Equation.DSMT4">
                  <p:embed/>
                </p:oleObj>
              </mc:Choice>
              <mc:Fallback>
                <p:oleObj name="Equation" r:id="rId5" imgW="190417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556792"/>
                        <a:ext cx="52705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Rectangle 10"/>
          <p:cNvSpPr>
            <a:spLocks noChangeArrowheads="1"/>
          </p:cNvSpPr>
          <p:nvPr/>
        </p:nvSpPr>
        <p:spPr bwMode="auto">
          <a:xfrm>
            <a:off x="0" y="28016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2560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823082"/>
              </p:ext>
            </p:extLst>
          </p:nvPr>
        </p:nvGraphicFramePr>
        <p:xfrm>
          <a:off x="5076056" y="1537947"/>
          <a:ext cx="56515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1" name="Equation" r:id="rId7" imgW="215713" imgH="393359" progId="Equation.DSMT4">
                  <p:embed/>
                </p:oleObj>
              </mc:Choice>
              <mc:Fallback>
                <p:oleObj name="Equation" r:id="rId7" imgW="215713" imgH="39335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537947"/>
                        <a:ext cx="565150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338078"/>
              </p:ext>
            </p:extLst>
          </p:nvPr>
        </p:nvGraphicFramePr>
        <p:xfrm>
          <a:off x="611560" y="3140968"/>
          <a:ext cx="67468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2" name="Equation" r:id="rId9" imgW="228501" imgH="393529" progId="Equation.DSMT4">
                  <p:embed/>
                </p:oleObj>
              </mc:Choice>
              <mc:Fallback>
                <p:oleObj name="Equation" r:id="rId9" imgW="228501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140968"/>
                        <a:ext cx="674687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46428"/>
              </p:ext>
            </p:extLst>
          </p:nvPr>
        </p:nvGraphicFramePr>
        <p:xfrm>
          <a:off x="4829868" y="3140968"/>
          <a:ext cx="9001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3" name="Equation" r:id="rId11" imgW="304536" imgH="393359" progId="Equation.DSMT4">
                  <p:embed/>
                </p:oleObj>
              </mc:Choice>
              <mc:Fallback>
                <p:oleObj name="Equation" r:id="rId11" imgW="304536" imgH="39335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9868" y="3140968"/>
                        <a:ext cx="900113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96110" y="1556792"/>
                <a:ext cx="76777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17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110" y="1556792"/>
                <a:ext cx="767778" cy="1017523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796110" y="3212976"/>
                <a:ext cx="76777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110" y="3212976"/>
                <a:ext cx="767778" cy="1017523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948264" y="1484784"/>
                <a:ext cx="76777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28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484784"/>
                <a:ext cx="767778" cy="1017523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76256" y="3212976"/>
                <a:ext cx="76777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5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212976"/>
                <a:ext cx="767778" cy="1017523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2970619" y="4832778"/>
            <a:ext cx="4690619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0" dirty="0" smtClean="0">
                <a:latin typeface="Calibri" panose="020F0502020204030204" pitchFamily="34" charset="0"/>
              </a:rPr>
              <a:t>Challenge               where a &gt; b</a:t>
            </a:r>
          </a:p>
          <a:p>
            <a:pPr eaLnBrk="1" hangingPunct="1">
              <a:spcBef>
                <a:spcPct val="50000"/>
              </a:spcBef>
            </a:pPr>
            <a:endParaRPr lang="zh-CN" altLang="en-US" sz="2400" b="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27984" y="4869160"/>
                <a:ext cx="767778" cy="935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869160"/>
                <a:ext cx="767778" cy="93576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2"/>
    </p:custDataLst>
    <p:extLst>
      <p:ext uri="{BB962C8B-B14F-4D97-AF65-F5344CB8AC3E}">
        <p14:creationId xmlns:p14="http://schemas.microsoft.com/office/powerpoint/2010/main" val="426343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6"/>
          <p:cNvSpPr txBox="1">
            <a:spLocks noChangeArrowheads="1"/>
          </p:cNvSpPr>
          <p:nvPr/>
        </p:nvSpPr>
        <p:spPr bwMode="auto">
          <a:xfrm>
            <a:off x="538163" y="1195388"/>
            <a:ext cx="7564437" cy="1196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60000"/>
              </a:lnSpc>
              <a:spcBef>
                <a:spcPct val="50000"/>
              </a:spcBef>
            </a:pPr>
            <a:r>
              <a:rPr lang="en-US" altLang="zh-CN" sz="2400" b="0" dirty="0">
                <a:latin typeface="+mn-lt"/>
              </a:rPr>
              <a:t>1. If                is an improper fraction and n is a positive whole number, what value could n be ?</a:t>
            </a:r>
            <a:endParaRPr lang="zh-CN" altLang="en-US" sz="2400" b="0" dirty="0">
              <a:latin typeface="+mn-lt"/>
            </a:endParaRPr>
          </a:p>
        </p:txBody>
      </p:sp>
      <p:sp>
        <p:nvSpPr>
          <p:cNvPr id="28676" name="Rectangle 8"/>
          <p:cNvSpPr>
            <a:spLocks noChangeArrowheads="1"/>
          </p:cNvSpPr>
          <p:nvPr/>
        </p:nvSpPr>
        <p:spPr bwMode="auto">
          <a:xfrm>
            <a:off x="0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en-US">
              <a:latin typeface="Calibri" panose="020F0502020204030204" pitchFamily="34" charset="0"/>
            </a:endParaRPr>
          </a:p>
        </p:txBody>
      </p:sp>
      <p:graphicFrame>
        <p:nvGraphicFramePr>
          <p:cNvPr id="2867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356551"/>
              </p:ext>
            </p:extLst>
          </p:nvPr>
        </p:nvGraphicFramePr>
        <p:xfrm>
          <a:off x="1475656" y="1186240"/>
          <a:ext cx="78105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2" name="Equation" r:id="rId3" imgW="355292" imgH="393359" progId="Equation.DSMT4">
                  <p:embed/>
                </p:oleObj>
              </mc:Choice>
              <mc:Fallback>
                <p:oleObj name="Equation" r:id="rId3" imgW="355292" imgH="39335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186240"/>
                        <a:ext cx="78105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Text Box 9"/>
          <p:cNvSpPr txBox="1">
            <a:spLocks noChangeArrowheads="1"/>
          </p:cNvSpPr>
          <p:nvPr/>
        </p:nvSpPr>
        <p:spPr bwMode="auto">
          <a:xfrm>
            <a:off x="682625" y="3213100"/>
            <a:ext cx="7419975" cy="1196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60000"/>
              </a:lnSpc>
              <a:spcBef>
                <a:spcPct val="50000"/>
              </a:spcBef>
            </a:pPr>
            <a:r>
              <a:rPr lang="en-US" altLang="zh-CN" sz="2400" b="0">
                <a:latin typeface="+mn-lt"/>
              </a:rPr>
              <a:t>2. The value of the fraction               is between which two positive whole numbers?</a:t>
            </a:r>
            <a:endParaRPr lang="zh-CN" altLang="en-US" sz="2400" b="0">
              <a:latin typeface="+mn-lt"/>
            </a:endParaRPr>
          </a:p>
        </p:txBody>
      </p:sp>
      <p:sp>
        <p:nvSpPr>
          <p:cNvPr id="28679" name="Rectangle 11"/>
          <p:cNvSpPr>
            <a:spLocks noChangeArrowheads="1"/>
          </p:cNvSpPr>
          <p:nvPr/>
        </p:nvSpPr>
        <p:spPr bwMode="auto">
          <a:xfrm>
            <a:off x="0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en-US">
              <a:latin typeface="Calibri" panose="020F0502020204030204" pitchFamily="34" charset="0"/>
            </a:endParaRPr>
          </a:p>
        </p:txBody>
      </p:sp>
      <p:graphicFrame>
        <p:nvGraphicFramePr>
          <p:cNvPr id="2868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6809970"/>
              </p:ext>
            </p:extLst>
          </p:nvPr>
        </p:nvGraphicFramePr>
        <p:xfrm>
          <a:off x="4644008" y="3150262"/>
          <a:ext cx="82867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3" name="Equation" r:id="rId5" imgW="368140" imgH="393529" progId="Equation.DSMT4">
                  <p:embed/>
                </p:oleObj>
              </mc:Choice>
              <mc:Fallback>
                <p:oleObj name="Equation" r:id="rId5" imgW="368140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3150262"/>
                        <a:ext cx="828675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6255990" y="4487863"/>
            <a:ext cx="20161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Calibri" panose="020F0502020204030204" pitchFamily="34" charset="0"/>
              </a:rPr>
              <a:t>20 and 21</a:t>
            </a:r>
          </a:p>
        </p:txBody>
      </p:sp>
      <p:sp>
        <p:nvSpPr>
          <p:cNvPr id="56335" name="Text Box 15"/>
          <p:cNvSpPr txBox="1">
            <a:spLocks noChangeArrowheads="1"/>
          </p:cNvSpPr>
          <p:nvPr/>
        </p:nvSpPr>
        <p:spPr bwMode="auto">
          <a:xfrm>
            <a:off x="7507288" y="2386013"/>
            <a:ext cx="720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51520" y="332656"/>
            <a:ext cx="80676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0" dirty="0" smtClean="0">
                <a:latin typeface="+mn-lt"/>
              </a:rPr>
              <a:t>Challenge:</a:t>
            </a:r>
            <a:endParaRPr lang="zh-CN" altLang="en-US" sz="24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092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4" grpId="0"/>
      <p:bldP spid="563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724028" y="116632"/>
            <a:ext cx="792088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0" dirty="0" smtClean="0">
                <a:latin typeface="+mn-lt"/>
              </a:rPr>
              <a:t>True </a:t>
            </a:r>
            <a:r>
              <a:rPr lang="en-US" altLang="zh-CN" sz="3600" b="0" dirty="0">
                <a:latin typeface="+mn-lt"/>
              </a:rPr>
              <a:t>or </a:t>
            </a:r>
            <a:r>
              <a:rPr lang="en-US" altLang="zh-CN" sz="3600" b="0" dirty="0" smtClean="0">
                <a:latin typeface="+mn-lt"/>
              </a:rPr>
              <a:t>false?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2800" b="0" dirty="0" smtClean="0">
                <a:latin typeface="+mn-lt"/>
              </a:rPr>
              <a:t>Give reasons for your answers </a:t>
            </a:r>
            <a:endParaRPr lang="en-US" altLang="zh-CN" sz="2800" b="0" dirty="0">
              <a:latin typeface="+mn-lt"/>
            </a:endParaRP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243866" y="1909241"/>
            <a:ext cx="842803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0" dirty="0" smtClean="0">
                <a:latin typeface="+mn-lt"/>
              </a:rPr>
              <a:t>1.	Improper </a:t>
            </a:r>
            <a:r>
              <a:rPr lang="en-US" altLang="zh-CN" sz="2800" b="0" dirty="0">
                <a:latin typeface="+mn-lt"/>
              </a:rPr>
              <a:t>fractions are always greater than proper fractions.</a:t>
            </a:r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282864" y="3378401"/>
            <a:ext cx="7924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0" dirty="0" smtClean="0">
                <a:latin typeface="+mn-lt"/>
              </a:rPr>
              <a:t>2.	There </a:t>
            </a:r>
            <a:r>
              <a:rPr lang="en-US" altLang="zh-CN" sz="2800" b="0" dirty="0">
                <a:latin typeface="+mn-lt"/>
              </a:rPr>
              <a:t>are five proper fractions with the denominator five. </a:t>
            </a:r>
            <a:endParaRPr lang="zh-CN" altLang="en-US" sz="2800" b="0" dirty="0">
              <a:latin typeface="+mn-lt"/>
            </a:endParaRPr>
          </a:p>
        </p:txBody>
      </p:sp>
      <p:sp>
        <p:nvSpPr>
          <p:cNvPr id="21509" name="Text Box 8"/>
          <p:cNvSpPr txBox="1">
            <a:spLocks noChangeArrowheads="1"/>
          </p:cNvSpPr>
          <p:nvPr/>
        </p:nvSpPr>
        <p:spPr bwMode="auto">
          <a:xfrm>
            <a:off x="250825" y="4780309"/>
            <a:ext cx="813911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0" dirty="0" smtClean="0">
                <a:latin typeface="+mn-lt"/>
              </a:rPr>
              <a:t>3.	A </a:t>
            </a:r>
            <a:r>
              <a:rPr lang="en-US" altLang="zh-CN" sz="2800" b="0" dirty="0">
                <a:latin typeface="+mn-lt"/>
              </a:rPr>
              <a:t>fraction can be classified into three groups</a:t>
            </a:r>
            <a:r>
              <a:rPr lang="zh-CN" altLang="en-US" sz="2800" b="0" dirty="0">
                <a:latin typeface="+mn-lt"/>
              </a:rPr>
              <a:t>：</a:t>
            </a:r>
            <a:r>
              <a:rPr lang="en-US" altLang="zh-CN" sz="2800" b="0" dirty="0">
                <a:latin typeface="+mn-lt"/>
              </a:rPr>
              <a:t>proper fractions, improper fractions and mixed number fractions. </a:t>
            </a:r>
            <a:endParaRPr lang="zh-CN" altLang="en-US" sz="2800" b="0" dirty="0">
              <a:latin typeface="+mn-lt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8191334" y="1974934"/>
            <a:ext cx="719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8191335" y="3534779"/>
            <a:ext cx="719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8207664" y="4844607"/>
            <a:ext cx="719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185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635</Words>
  <Application>Microsoft Office PowerPoint</Application>
  <PresentationFormat>On-screen Show (4:3)</PresentationFormat>
  <Paragraphs>105</Paragraphs>
  <Slides>17</Slides>
  <Notes>1</Notes>
  <HiddenSlides>1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Default Design</vt:lpstr>
      <vt:lpstr>Bluecoat</vt:lpstr>
      <vt:lpstr>Equation</vt:lpstr>
      <vt:lpstr>Sharing ideas from last lesson</vt:lpstr>
      <vt:lpstr>A different representation.</vt:lpstr>
      <vt:lpstr>How else could we write C and D?</vt:lpstr>
      <vt:lpstr>How else could we write C and D?</vt:lpstr>
      <vt:lpstr>How else could we write C and 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Elder, L</cp:lastModifiedBy>
  <cp:revision>70</cp:revision>
  <dcterms:created xsi:type="dcterms:W3CDTF">2013-11-13T20:58:01Z</dcterms:created>
  <dcterms:modified xsi:type="dcterms:W3CDTF">2018-08-27T11:17:15Z</dcterms:modified>
</cp:coreProperties>
</file>