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10" r:id="rId2"/>
    <p:sldId id="256" r:id="rId3"/>
    <p:sldId id="259" r:id="rId4"/>
    <p:sldId id="300" r:id="rId5"/>
    <p:sldId id="301" r:id="rId6"/>
    <p:sldId id="309" r:id="rId7"/>
    <p:sldId id="306" r:id="rId8"/>
    <p:sldId id="295" r:id="rId9"/>
    <p:sldId id="296" r:id="rId10"/>
    <p:sldId id="297" r:id="rId11"/>
    <p:sldId id="298" r:id="rId12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FB3"/>
    <a:srgbClr val="FEBEC4"/>
    <a:srgbClr val="FFBE7D"/>
    <a:srgbClr val="9CFE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80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48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1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64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91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9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30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32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130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472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7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65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1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1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9787" y="1286537"/>
            <a:ext cx="7538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Today we will be using negative numbers in context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25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independent.ie/incoming/article29294291.ece/ALTERNATES/h342/2405-madr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846" y="882791"/>
            <a:ext cx="3913537" cy="258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aaha.ch/sections/montre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5" y="3471629"/>
            <a:ext cx="3361648" cy="23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indoamerican-news.com/wp-content/uploads/2015/04/mosco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0"/>
          <a:stretch/>
        </p:blipFill>
        <p:spPr bwMode="auto">
          <a:xfrm>
            <a:off x="3933353" y="3471627"/>
            <a:ext cx="4710585" cy="23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tmtravel.com/assets/london-2276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5" y="882790"/>
            <a:ext cx="4142141" cy="258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8780" y="937785"/>
            <a:ext cx="1048603" cy="493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669" y="3106853"/>
            <a:ext cx="951058" cy="4999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2560" y="3471628"/>
            <a:ext cx="768163" cy="4938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4551" y="236459"/>
            <a:ext cx="7480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Order the cities from coldest to hottest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722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6936" y="257837"/>
            <a:ext cx="7058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City Line Up in Order of Temperature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877164" y="904168"/>
            <a:ext cx="2820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Coldest to Hottest</a:t>
            </a:r>
            <a:endParaRPr lang="en-GB" sz="2800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407" y="904168"/>
            <a:ext cx="879603" cy="49613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7777" y="1960944"/>
            <a:ext cx="7321235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If I travel instantly from London to Madrid</a:t>
            </a:r>
          </a:p>
          <a:p>
            <a:endParaRPr lang="en-GB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Does the temperature rise or fall? By how much?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Madrid to Moscow?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/>
              <a:t>Moscow to Montreal?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 smtClean="0"/>
              <a:t>Cairo is 30° warmer than Montreal</a:t>
            </a:r>
          </a:p>
          <a:p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What is the temperature in Cairo?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863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738" y="110883"/>
            <a:ext cx="29225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C</a:t>
            </a:r>
            <a:r>
              <a:rPr lang="en-GB" sz="2800" dirty="0" smtClean="0"/>
              <a:t>ut </a:t>
            </a:r>
            <a:r>
              <a:rPr lang="en-GB" sz="2800" dirty="0"/>
              <a:t>out the </a:t>
            </a:r>
            <a:r>
              <a:rPr lang="en-GB" sz="2800" dirty="0" smtClean="0"/>
              <a:t>cards</a:t>
            </a:r>
            <a:endParaRPr lang="en-GB" sz="28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8" y="634103"/>
            <a:ext cx="4214811" cy="613479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86" y="619589"/>
            <a:ext cx="4486274" cy="6157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15213" y="2486024"/>
            <a:ext cx="50006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+40</a:t>
            </a:r>
            <a:endParaRPr lang="en-GB" sz="1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0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0" t="50000" b="24708"/>
          <a:stretch/>
        </p:blipFill>
        <p:spPr>
          <a:xfrm>
            <a:off x="937096" y="4946841"/>
            <a:ext cx="1558679" cy="1143032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37" r="51457" b="59587"/>
          <a:stretch/>
        </p:blipFill>
        <p:spPr>
          <a:xfrm>
            <a:off x="6824554" y="4753763"/>
            <a:ext cx="1569095" cy="890740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0" t="74235"/>
          <a:stretch/>
        </p:blipFill>
        <p:spPr>
          <a:xfrm>
            <a:off x="887212" y="1718542"/>
            <a:ext cx="1558679" cy="11644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5738" y="686110"/>
            <a:ext cx="86725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Arrange the City cards beside the Temperature Change cards.</a:t>
            </a:r>
            <a:endParaRPr lang="en-GB" sz="24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22" b="74130"/>
          <a:stretch/>
        </p:blipFill>
        <p:spPr>
          <a:xfrm>
            <a:off x="285940" y="2063529"/>
            <a:ext cx="1502920" cy="1114514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3" t="20031" b="59376"/>
          <a:stretch/>
        </p:blipFill>
        <p:spPr>
          <a:xfrm>
            <a:off x="6578638" y="3144432"/>
            <a:ext cx="1593524" cy="871269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9222" b="25000"/>
          <a:stretch/>
        </p:blipFill>
        <p:spPr>
          <a:xfrm>
            <a:off x="321565" y="3534189"/>
            <a:ext cx="1502920" cy="107702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3" t="59725" b="20036"/>
          <a:stretch/>
        </p:blipFill>
        <p:spPr>
          <a:xfrm>
            <a:off x="6548910" y="4072700"/>
            <a:ext cx="1593524" cy="8562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0027" y="1252538"/>
            <a:ext cx="1415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‘City’ cards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87225" y="1255909"/>
            <a:ext cx="3271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‘Temperature Change’ cards</a:t>
            </a:r>
            <a:endParaRPr lang="en-GB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2536766" y="3357563"/>
            <a:ext cx="3832840" cy="2343595"/>
            <a:chOff x="2536767" y="3096032"/>
            <a:chExt cx="3832840" cy="2343595"/>
          </a:xfrm>
        </p:grpSpPr>
        <p:sp>
          <p:nvSpPr>
            <p:cNvPr id="13" name="TextBox 12"/>
            <p:cNvSpPr txBox="1"/>
            <p:nvPr/>
          </p:nvSpPr>
          <p:spPr>
            <a:xfrm>
              <a:off x="2536767" y="4239298"/>
              <a:ext cx="38328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rgbClr val="0070C0"/>
                  </a:solidFill>
                </a:rPr>
                <a:t>You can then write in the correct temperature at Moscow</a:t>
              </a:r>
              <a:endParaRPr lang="en-GB" sz="2400" dirty="0">
                <a:solidFill>
                  <a:srgbClr val="0070C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5100639" y="3096032"/>
              <a:ext cx="1134846" cy="11432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1041713" y="6197265"/>
            <a:ext cx="6960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 smtClean="0"/>
              <a:t>Work out all the missing temperatures in this way</a:t>
            </a:r>
            <a:r>
              <a:rPr lang="en-GB" sz="2400" dirty="0" smtClean="0"/>
              <a:t>.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85738" y="110883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In Pairs</a:t>
            </a:r>
            <a:endParaRPr lang="en-GB" sz="2800" dirty="0"/>
          </a:p>
        </p:txBody>
      </p:sp>
      <p:pic>
        <p:nvPicPr>
          <p:cNvPr id="27" name="Picture 26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73" r="50945" b="20190"/>
          <a:stretch/>
        </p:blipFill>
        <p:spPr>
          <a:xfrm>
            <a:off x="6929627" y="2699954"/>
            <a:ext cx="1585689" cy="888956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3" r="49265" b="49103"/>
          <a:stretch/>
        </p:blipFill>
        <p:spPr>
          <a:xfrm>
            <a:off x="927820" y="3611109"/>
            <a:ext cx="1575284" cy="118467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6" r="49222"/>
          <a:stretch/>
        </p:blipFill>
        <p:spPr>
          <a:xfrm>
            <a:off x="176360" y="4865667"/>
            <a:ext cx="1502920" cy="11168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297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022E-16 L -0.27361 -0.19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1" y="-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0.52865 -0.15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0.23871 -0.332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-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0" t="50000" b="24708"/>
          <a:stretch/>
        </p:blipFill>
        <p:spPr>
          <a:xfrm>
            <a:off x="2352908" y="1909469"/>
            <a:ext cx="2204290" cy="161648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37" r="51457" b="59587"/>
          <a:stretch/>
        </p:blipFill>
        <p:spPr>
          <a:xfrm>
            <a:off x="2321750" y="3834045"/>
            <a:ext cx="2219816" cy="1260140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65" b="74515"/>
          <a:stretch/>
        </p:blipFill>
        <p:spPr>
          <a:xfrm>
            <a:off x="83993" y="1903309"/>
            <a:ext cx="2227772" cy="16288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0" t="74235"/>
          <a:stretch/>
        </p:blipFill>
        <p:spPr>
          <a:xfrm>
            <a:off x="6867255" y="1894357"/>
            <a:ext cx="2204290" cy="1646705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3" r="49265" b="49103"/>
          <a:stretch/>
        </p:blipFill>
        <p:spPr>
          <a:xfrm>
            <a:off x="4598341" y="1880026"/>
            <a:ext cx="2227772" cy="1675367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73" r="50945" b="20190"/>
          <a:stretch/>
        </p:blipFill>
        <p:spPr>
          <a:xfrm>
            <a:off x="4707015" y="3835308"/>
            <a:ext cx="2243291" cy="12576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67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541" y="210161"/>
            <a:ext cx="7676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Where else are negative numbers used?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4420" y="1444710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Bank accounts</a:t>
            </a:r>
            <a:endParaRPr lang="en-GB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74576" y="3455719"/>
            <a:ext cx="3800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410217" y="3455719"/>
            <a:ext cx="3087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37714" y="3271053"/>
            <a:ext cx="47000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£0</a:t>
            </a:r>
            <a:endParaRPr lang="en-GB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37714" y="1612465"/>
            <a:ext cx="75533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£400</a:t>
            </a:r>
            <a:endParaRPr lang="en-GB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77327" y="2441759"/>
            <a:ext cx="75533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£200</a:t>
            </a:r>
            <a:endParaRPr lang="en-GB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46291" y="2216134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Pay in £150.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44316" y="2631296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Pay in another £100.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34420" y="3046458"/>
            <a:ext cx="1996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Spend  £200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44316" y="3461620"/>
            <a:ext cx="3062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Spend another £200.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7018317" y="2811091"/>
            <a:ext cx="0" cy="64462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921335" y="2400800"/>
            <a:ext cx="0" cy="45996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800603" y="2400800"/>
            <a:ext cx="0" cy="84078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87235" y="3203975"/>
            <a:ext cx="0" cy="84078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7391970" y="1472540"/>
            <a:ext cx="322614" cy="1983179"/>
            <a:chOff x="7406258" y="1472540"/>
            <a:chExt cx="322614" cy="1983179"/>
          </a:xfrm>
        </p:grpSpPr>
        <p:cxnSp>
          <p:nvCxnSpPr>
            <p:cNvPr id="5" name="Straight Arrow Connector 4"/>
            <p:cNvCxnSpPr/>
            <p:nvPr/>
          </p:nvCxnSpPr>
          <p:spPr>
            <a:xfrm flipH="1" flipV="1">
              <a:off x="7552706" y="1472540"/>
              <a:ext cx="11876" cy="198317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20113" y="3041072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420113" y="2626425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418133" y="2211778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7420113" y="1797131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406258" y="3455719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7835739" y="4100328"/>
            <a:ext cx="84029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-£200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34132" y="4514994"/>
            <a:ext cx="84029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-£400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9823" y="4195918"/>
            <a:ext cx="6822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</a:rPr>
              <a:t>How much money do you have in your bank account now?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9823" y="4669551"/>
            <a:ext cx="3674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</a:rPr>
              <a:t>What does this actually mean?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9823" y="5118826"/>
            <a:ext cx="7037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</a:rPr>
              <a:t>So why don’t you hear people say they have negative £150?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5765" y="5735886"/>
            <a:ext cx="7563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With money, we say ‘overdrawn’ rather than ‘negative’, but it means the same thing!</a:t>
            </a:r>
            <a:endParaRPr lang="en-GB" sz="2400" i="1" dirty="0"/>
          </a:p>
        </p:txBody>
      </p:sp>
      <p:grpSp>
        <p:nvGrpSpPr>
          <p:cNvPr id="43" name="Group 42"/>
          <p:cNvGrpSpPr/>
          <p:nvPr/>
        </p:nvGrpSpPr>
        <p:grpSpPr>
          <a:xfrm flipV="1">
            <a:off x="7400321" y="3460083"/>
            <a:ext cx="322614" cy="1983179"/>
            <a:chOff x="7406258" y="1472540"/>
            <a:chExt cx="322614" cy="1983179"/>
          </a:xfrm>
        </p:grpSpPr>
        <p:cxnSp>
          <p:nvCxnSpPr>
            <p:cNvPr id="44" name="Straight Arrow Connector 43"/>
            <p:cNvCxnSpPr/>
            <p:nvPr/>
          </p:nvCxnSpPr>
          <p:spPr>
            <a:xfrm flipH="1" flipV="1">
              <a:off x="7552706" y="1472540"/>
              <a:ext cx="11876" cy="198317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420113" y="3041072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420113" y="2626425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7418133" y="2211778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7420113" y="1797131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406258" y="3455719"/>
              <a:ext cx="308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1622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1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2382" y="1467332"/>
            <a:ext cx="3315331" cy="32547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dirty="0" smtClean="0"/>
              <a:t>London</a:t>
            </a:r>
          </a:p>
          <a:p>
            <a:pPr algn="ctr"/>
            <a:endParaRPr lang="en-GB" sz="1050" dirty="0" smtClean="0"/>
          </a:p>
          <a:p>
            <a:pPr algn="ctr"/>
            <a:r>
              <a:rPr lang="en-GB" sz="11500" dirty="0" smtClean="0"/>
              <a:t>13</a:t>
            </a:r>
            <a:r>
              <a:rPr lang="en-GB" sz="11500" baseline="30000" dirty="0" smtClean="0"/>
              <a:t>o</a:t>
            </a:r>
            <a:r>
              <a:rPr lang="en-GB" sz="11500" dirty="0" smtClean="0"/>
              <a:t>C</a:t>
            </a:r>
            <a:endParaRPr lang="en-GB" sz="11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149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9092" y="1467332"/>
            <a:ext cx="3701912" cy="32547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dirty="0" smtClean="0"/>
              <a:t>Moscow</a:t>
            </a:r>
          </a:p>
          <a:p>
            <a:pPr algn="ctr"/>
            <a:endParaRPr lang="en-GB" sz="1050" dirty="0" smtClean="0"/>
          </a:p>
          <a:p>
            <a:pPr algn="ctr"/>
            <a:r>
              <a:rPr lang="en-GB" sz="11500" dirty="0" smtClean="0"/>
              <a:t>-</a:t>
            </a:r>
            <a:r>
              <a:rPr lang="en-GB" sz="11500" dirty="0"/>
              <a:t>8</a:t>
            </a:r>
            <a:r>
              <a:rPr lang="en-GB" sz="11500" baseline="30000" dirty="0" smtClean="0"/>
              <a:t>o</a:t>
            </a:r>
            <a:r>
              <a:rPr lang="en-GB" sz="11500" dirty="0" smtClean="0"/>
              <a:t>C</a:t>
            </a:r>
            <a:endParaRPr lang="en-GB" sz="11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47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1576" y="1467332"/>
            <a:ext cx="4056944" cy="32547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dirty="0" smtClean="0"/>
              <a:t>Montreal</a:t>
            </a:r>
          </a:p>
          <a:p>
            <a:pPr algn="ctr"/>
            <a:endParaRPr lang="en-GB" sz="1050" dirty="0" smtClean="0"/>
          </a:p>
          <a:p>
            <a:pPr algn="ctr"/>
            <a:r>
              <a:rPr lang="en-GB" sz="11500" dirty="0" smtClean="0"/>
              <a:t>-11</a:t>
            </a:r>
            <a:r>
              <a:rPr lang="en-GB" sz="11500" baseline="30000" dirty="0" smtClean="0"/>
              <a:t>o</a:t>
            </a:r>
            <a:r>
              <a:rPr lang="en-GB" sz="11500" dirty="0" smtClean="0"/>
              <a:t>C</a:t>
            </a:r>
            <a:endParaRPr lang="en-GB" sz="11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47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8068" y="1467332"/>
            <a:ext cx="3223959" cy="32547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dirty="0" smtClean="0"/>
              <a:t>Madrid</a:t>
            </a:r>
          </a:p>
          <a:p>
            <a:pPr algn="ctr"/>
            <a:endParaRPr lang="en-GB" sz="1050" dirty="0" smtClean="0"/>
          </a:p>
          <a:p>
            <a:pPr algn="ctr"/>
            <a:r>
              <a:rPr lang="en-GB" sz="11500" dirty="0" smtClean="0"/>
              <a:t>20</a:t>
            </a:r>
            <a:r>
              <a:rPr lang="en-GB" sz="11500" baseline="30000" dirty="0" smtClean="0"/>
              <a:t>o</a:t>
            </a:r>
            <a:r>
              <a:rPr lang="en-GB" sz="11500" dirty="0" smtClean="0"/>
              <a:t>C</a:t>
            </a:r>
            <a:endParaRPr lang="en-GB" sz="11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47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GSAMaths</Template>
  <TotalTime>1073</TotalTime>
  <Words>214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Standards Unit N6: Developing Proportional Reasoning</dc:title>
  <dc:creator>Matt Lewis</dc:creator>
  <cp:lastModifiedBy>Elder, L</cp:lastModifiedBy>
  <cp:revision>112</cp:revision>
  <cp:lastPrinted>2016-07-04T10:19:49Z</cp:lastPrinted>
  <dcterms:created xsi:type="dcterms:W3CDTF">2006-08-16T00:00:00Z</dcterms:created>
  <dcterms:modified xsi:type="dcterms:W3CDTF">2018-08-26T18:38:28Z</dcterms:modified>
</cp:coreProperties>
</file>