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1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73" r:id="rId13"/>
    <p:sldId id="267" r:id="rId14"/>
    <p:sldId id="268" r:id="rId15"/>
    <p:sldId id="269" r:id="rId16"/>
    <p:sldId id="270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6015F-7CEE-49D5-B544-65DA70C9CC90}" type="datetimeFigureOut">
              <a:rPr lang="en-GB" smtClean="0"/>
              <a:t>27/08/2018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70453-67D0-4D72-9152-0DC65DB2162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054976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6015F-7CEE-49D5-B544-65DA70C9CC90}" type="datetimeFigureOut">
              <a:rPr lang="en-GB" smtClean="0"/>
              <a:t>27/08/2018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70453-67D0-4D72-9152-0DC65DB2162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171919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6015F-7CEE-49D5-B544-65DA70C9CC90}" type="datetimeFigureOut">
              <a:rPr lang="en-GB" smtClean="0"/>
              <a:t>27/08/2018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70453-67D0-4D72-9152-0DC65DB2162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684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6015F-7CEE-49D5-B544-65DA70C9CC90}" type="datetimeFigureOut">
              <a:rPr lang="en-GB" smtClean="0"/>
              <a:t>27/08/2018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70453-67D0-4D72-9152-0DC65DB2162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093517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6015F-7CEE-49D5-B544-65DA70C9CC90}" type="datetimeFigureOut">
              <a:rPr lang="en-GB" smtClean="0"/>
              <a:t>27/08/2018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70453-67D0-4D72-9152-0DC65DB2162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490374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6015F-7CEE-49D5-B544-65DA70C9CC90}" type="datetimeFigureOut">
              <a:rPr lang="en-GB" smtClean="0"/>
              <a:t>27/08/2018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70453-67D0-4D72-9152-0DC65DB2162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382580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6015F-7CEE-49D5-B544-65DA70C9CC90}" type="datetimeFigureOut">
              <a:rPr lang="en-GB" smtClean="0"/>
              <a:t>27/08/2018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70453-67D0-4D72-9152-0DC65DB2162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159928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6015F-7CEE-49D5-B544-65DA70C9CC90}" type="datetimeFigureOut">
              <a:rPr lang="en-GB" smtClean="0"/>
              <a:t>27/08/2018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70453-67D0-4D72-9152-0DC65DB2162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718088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6015F-7CEE-49D5-B544-65DA70C9CC90}" type="datetimeFigureOut">
              <a:rPr lang="en-GB" smtClean="0"/>
              <a:t>27/08/2018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70453-67D0-4D72-9152-0DC65DB2162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54400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6015F-7CEE-49D5-B544-65DA70C9CC90}" type="datetimeFigureOut">
              <a:rPr lang="en-GB" smtClean="0"/>
              <a:t>27/08/2018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70453-67D0-4D72-9152-0DC65DB2162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9388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6015F-7CEE-49D5-B544-65DA70C9CC90}" type="datetimeFigureOut">
              <a:rPr lang="en-GB" smtClean="0"/>
              <a:t>27/08/2018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70453-67D0-4D72-9152-0DC65DB2162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568439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36015F-7CEE-49D5-B544-65DA70C9CC90}" type="datetimeFigureOut">
              <a:rPr lang="en-GB" smtClean="0"/>
              <a:t>27/08/2018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B70453-67D0-4D72-9152-0DC65DB21622}" type="slidenum">
              <a:rPr lang="en-GB" smtClean="0"/>
              <a:t>‹#›</a:t>
            </a:fld>
            <a:endParaRPr lang="en-GB"/>
          </a:p>
        </p:txBody>
      </p:sp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6200" y="-76200"/>
            <a:ext cx="9297988" cy="7010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806877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Relationship Id="rId5" Type="http://schemas.openxmlformats.org/officeDocument/2006/relationships/image" Target="../media/image16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image" Target="../media/image110.png"/><Relationship Id="rId4" Type="http://schemas.openxmlformats.org/officeDocument/2006/relationships/image" Target="../media/image100.png"/></Relationships>
</file>

<file path=ppt/slides/_rels/slide6.xml.rels><?xml version="1.0" encoding="UTF-8" standalone="yes"?>
<Relationships xmlns="http://schemas.openxmlformats.org/package/2006/relationships"><Relationship Id="rId7" Type="http://schemas.openxmlformats.org/officeDocument/2006/relationships/image" Target="../media/image23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0.png"/><Relationship Id="rId5" Type="http://schemas.openxmlformats.org/officeDocument/2006/relationships/image" Target="../media/image100.png"/><Relationship Id="rId4" Type="http://schemas.openxmlformats.org/officeDocument/2006/relationships/image" Target="../media/image120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7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11" Type="http://schemas.openxmlformats.org/officeDocument/2006/relationships/image" Target="../media/image23.png"/><Relationship Id="rId5" Type="http://schemas.openxmlformats.org/officeDocument/2006/relationships/image" Target="../media/image100.png"/><Relationship Id="rId10" Type="http://schemas.openxmlformats.org/officeDocument/2006/relationships/image" Target="../media/image7.png"/><Relationship Id="rId4" Type="http://schemas.openxmlformats.org/officeDocument/2006/relationships/image" Target="../media/image120.png"/><Relationship Id="rId9" Type="http://schemas.openxmlformats.org/officeDocument/2006/relationships/image" Target="../media/image27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png"/><Relationship Id="rId5" Type="http://schemas.openxmlformats.org/officeDocument/2006/relationships/image" Target="../media/image130.png"/><Relationship Id="rId4" Type="http://schemas.openxmlformats.org/officeDocument/2006/relationships/image" Target="../media/image100.png"/></Relationships>
</file>

<file path=ppt/slides/_rels/slide9.xml.rels><?xml version="1.0" encoding="UTF-8" standalone="yes"?>
<Relationships xmlns="http://schemas.openxmlformats.org/package/2006/relationships"><Relationship Id="rId7" Type="http://schemas.openxmlformats.org/officeDocument/2006/relationships/image" Target="../media/image190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png"/><Relationship Id="rId5" Type="http://schemas.openxmlformats.org/officeDocument/2006/relationships/image" Target="../media/image130.png"/><Relationship Id="rId4" Type="http://schemas.openxmlformats.org/officeDocument/2006/relationships/image" Target="../media/image100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35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12" Type="http://schemas.openxmlformats.org/officeDocument/2006/relationships/image" Target="../media/image28.png"/><Relationship Id="rId2" Type="http://schemas.openxmlformats.org/officeDocument/2006/relationships/image" Target="../media/image8.png"/><Relationship Id="rId16" Type="http://schemas.openxmlformats.org/officeDocument/2006/relationships/image" Target="../media/image3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11" Type="http://schemas.openxmlformats.org/officeDocument/2006/relationships/image" Target="../media/image25.png"/><Relationship Id="rId5" Type="http://schemas.openxmlformats.org/officeDocument/2006/relationships/image" Target="../media/image11.png"/><Relationship Id="rId15" Type="http://schemas.openxmlformats.org/officeDocument/2006/relationships/image" Target="../media/image37.png"/><Relationship Id="rId10" Type="http://schemas.openxmlformats.org/officeDocument/2006/relationships/image" Target="../media/image17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Relationship Id="rId14" Type="http://schemas.openxmlformats.org/officeDocument/2006/relationships/image" Target="../media/image3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7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activity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2" r="1964"/>
          <a:stretch/>
        </p:blipFill>
        <p:spPr bwMode="auto">
          <a:xfrm>
            <a:off x="115257" y="1196752"/>
            <a:ext cx="8849032" cy="27736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107504" y="333958"/>
            <a:ext cx="878497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buFont typeface="Arial" charset="0"/>
              <a:buNone/>
            </a:pPr>
            <a:r>
              <a:rPr lang="en-GB" alt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In your books…</a:t>
            </a:r>
            <a:endParaRPr lang="en-GB" alt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203568" y="4725144"/>
            <a:ext cx="878497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buFont typeface="Arial" charset="0"/>
              <a:buNone/>
            </a:pPr>
            <a:r>
              <a:rPr lang="en-GB" alt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What makes them ‘bogus’?</a:t>
            </a:r>
            <a:endParaRPr lang="en-GB" alt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6906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ChangeArrowheads="1"/>
          </p:cNvSpPr>
          <p:nvPr/>
        </p:nvSpPr>
        <p:spPr bwMode="auto">
          <a:xfrm>
            <a:off x="179512" y="260648"/>
            <a:ext cx="8784976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buFont typeface="Arial" charset="0"/>
              <a:buNone/>
            </a:pPr>
            <a:r>
              <a:rPr lang="en-GB" alt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Recap:</a:t>
            </a:r>
          </a:p>
          <a:p>
            <a:pPr eaLnBrk="1" hangingPunct="1">
              <a:buFont typeface="Arial" charset="0"/>
              <a:buNone/>
            </a:pPr>
            <a:endParaRPr lang="en-GB" altLang="en-U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buFont typeface="Arial" charset="0"/>
              <a:buNone/>
            </a:pPr>
            <a:r>
              <a:rPr lang="en-GB" alt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Here are two strategies </a:t>
            </a:r>
            <a:r>
              <a:rPr lang="en-GB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for sharing 3 </a:t>
            </a:r>
            <a:r>
              <a:rPr lang="en-GB" alt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baguettes equally between </a:t>
            </a:r>
            <a:r>
              <a:rPr lang="en-GB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5 people:</a:t>
            </a: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52"/>
          <a:stretch/>
        </p:blipFill>
        <p:spPr bwMode="auto">
          <a:xfrm>
            <a:off x="179512" y="1899425"/>
            <a:ext cx="4191292" cy="38384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2384614"/>
            <a:ext cx="5621256" cy="14613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3"/>
              <p:cNvSpPr>
                <a:spLocks noChangeArrowheads="1"/>
              </p:cNvSpPr>
              <p:nvPr/>
            </p:nvSpPr>
            <p:spPr bwMode="auto">
              <a:xfrm>
                <a:off x="359024" y="5421671"/>
                <a:ext cx="8784976" cy="105407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 sz="28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sz="28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sz="28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sz="28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sz="28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00628C"/>
                  </a:buClr>
                  <a:buFont typeface="Arial" charset="0"/>
                  <a:buChar char="●"/>
                  <a:defRPr sz="28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00628C"/>
                  </a:buClr>
                  <a:buFont typeface="Arial" charset="0"/>
                  <a:buChar char="●"/>
                  <a:defRPr sz="28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00628C"/>
                  </a:buClr>
                  <a:buFont typeface="Arial" charset="0"/>
                  <a:buChar char="●"/>
                  <a:defRPr sz="28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00628C"/>
                  </a:buClr>
                  <a:buFont typeface="Arial" charset="0"/>
                  <a:buChar char="●"/>
                  <a:defRPr sz="28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algn="ctr" eaLnBrk="1" hangingPunct="1">
                  <a:buFont typeface="Arial" charset="0"/>
                  <a:buNone/>
                </a:pPr>
                <a:r>
                  <a:rPr lang="en-GB" altLang="en-US" sz="2400" dirty="0" smtClean="0">
                    <a:latin typeface="+mj-lt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altLang="en-US" sz="44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GB" altLang="en-US" sz="4400" b="0" i="1" smtClean="0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GB" altLang="en-US" sz="4400" b="0" i="1" smtClean="0">
                            <a:latin typeface="Cambria Math"/>
                          </a:rPr>
                          <m:t>2</m:t>
                        </m:r>
                      </m:den>
                    </m:f>
                    <m:r>
                      <a:rPr lang="en-GB" altLang="en-US" sz="4400" b="0" i="1" smtClean="0">
                        <a:latin typeface="Cambria Math"/>
                      </a:rPr>
                      <m:t>+</m:t>
                    </m:r>
                    <m:f>
                      <m:fPr>
                        <m:ctrlPr>
                          <a:rPr lang="en-GB" altLang="en-US" sz="4400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GB" altLang="en-US" sz="4400" b="0" i="1" smtClean="0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GB" altLang="en-US" sz="4400" b="0" i="1" smtClean="0">
                            <a:latin typeface="Cambria Math"/>
                          </a:rPr>
                          <m:t>10</m:t>
                        </m:r>
                      </m:den>
                    </m:f>
                    <m:r>
                      <a:rPr lang="en-GB" altLang="en-US" sz="4400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GB" altLang="en-US" sz="4400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GB" altLang="en-US" sz="4400" b="0" i="1" smtClean="0">
                            <a:latin typeface="Cambria Math"/>
                          </a:rPr>
                          <m:t>3</m:t>
                        </m:r>
                      </m:num>
                      <m:den>
                        <m:r>
                          <a:rPr lang="en-GB" altLang="en-US" sz="4400" b="0" i="1" smtClean="0">
                            <a:latin typeface="Cambria Math"/>
                          </a:rPr>
                          <m:t>5</m:t>
                        </m:r>
                      </m:den>
                    </m:f>
                  </m:oMath>
                </a14:m>
                <a:endParaRPr lang="en-GB" altLang="en-US" sz="4400" dirty="0">
                  <a:latin typeface="+mj-lt"/>
                </a:endParaRPr>
              </a:p>
            </p:txBody>
          </p:sp>
        </mc:Choice>
        <mc:Fallback xmlns="">
          <p:sp>
            <p:nvSpPr>
              <p:cNvPr id="6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59024" y="5421671"/>
                <a:ext cx="8784976" cy="1054071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/>
          <p:cNvSpPr txBox="1"/>
          <p:nvPr/>
        </p:nvSpPr>
        <p:spPr>
          <a:xfrm>
            <a:off x="6480078" y="5863211"/>
            <a:ext cx="1296144" cy="523220"/>
          </a:xfrm>
          <a:prstGeom prst="rect">
            <a:avLst/>
          </a:prstGeom>
          <a:solidFill>
            <a:srgbClr val="FFFF00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GB" dirty="0" smtClean="0"/>
              <a:t>Why?</a:t>
            </a:r>
            <a:endParaRPr lang="en-GB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6954502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362" b="35536"/>
          <a:stretch>
            <a:fillRect/>
          </a:stretch>
        </p:blipFill>
        <p:spPr bwMode="auto">
          <a:xfrm>
            <a:off x="971550" y="1268413"/>
            <a:ext cx="6048375" cy="725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5" name="Rectangle 2"/>
          <p:cNvSpPr>
            <a:spLocks noChangeArrowheads="1"/>
          </p:cNvSpPr>
          <p:nvPr/>
        </p:nvSpPr>
        <p:spPr bwMode="auto">
          <a:xfrm>
            <a:off x="1835150" y="2205038"/>
            <a:ext cx="4176713" cy="503237"/>
          </a:xfrm>
          <a:prstGeom prst="rect">
            <a:avLst/>
          </a:prstGeom>
          <a:noFill/>
          <a:ln w="28575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773238" y="2205038"/>
            <a:ext cx="2151062" cy="503237"/>
          </a:xfrm>
          <a:prstGeom prst="rect">
            <a:avLst/>
          </a:prstGeom>
          <a:solidFill>
            <a:srgbClr val="00B0F0"/>
          </a:solidFill>
          <a:ln w="2857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1773238" y="2205038"/>
            <a:ext cx="431800" cy="504825"/>
          </a:xfrm>
          <a:prstGeom prst="rect">
            <a:avLst/>
          </a:prstGeom>
          <a:solidFill>
            <a:srgbClr val="00B0F0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2205038" y="2205038"/>
            <a:ext cx="431800" cy="504825"/>
          </a:xfrm>
          <a:prstGeom prst="rect">
            <a:avLst/>
          </a:prstGeom>
          <a:solidFill>
            <a:srgbClr val="00B0F0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2636838" y="2205038"/>
            <a:ext cx="433387" cy="504825"/>
          </a:xfrm>
          <a:prstGeom prst="rect">
            <a:avLst/>
          </a:prstGeom>
          <a:solidFill>
            <a:srgbClr val="00B0F0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3070225" y="2205038"/>
            <a:ext cx="431800" cy="504825"/>
          </a:xfrm>
          <a:prstGeom prst="rect">
            <a:avLst/>
          </a:prstGeom>
          <a:solidFill>
            <a:srgbClr val="00B0F0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3" name="Rectangle 22"/>
          <p:cNvSpPr>
            <a:spLocks noChangeArrowheads="1"/>
          </p:cNvSpPr>
          <p:nvPr/>
        </p:nvSpPr>
        <p:spPr bwMode="auto">
          <a:xfrm>
            <a:off x="3502025" y="2205038"/>
            <a:ext cx="431800" cy="503237"/>
          </a:xfrm>
          <a:prstGeom prst="rect">
            <a:avLst/>
          </a:prstGeom>
          <a:solidFill>
            <a:srgbClr val="00B0F0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5" name="Rectangle 24"/>
          <p:cNvSpPr>
            <a:spLocks noChangeArrowheads="1"/>
          </p:cNvSpPr>
          <p:nvPr/>
        </p:nvSpPr>
        <p:spPr bwMode="auto">
          <a:xfrm>
            <a:off x="3917950" y="2205038"/>
            <a:ext cx="431800" cy="503237"/>
          </a:xfrm>
          <a:prstGeom prst="rect">
            <a:avLst/>
          </a:prstGeom>
          <a:solidFill>
            <a:srgbClr val="92D050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7" name="TextBox 26"/>
          <p:cNvSpPr txBox="1">
            <a:spLocks noChangeArrowheads="1"/>
          </p:cNvSpPr>
          <p:nvPr/>
        </p:nvSpPr>
        <p:spPr bwMode="auto">
          <a:xfrm>
            <a:off x="395536" y="3158329"/>
            <a:ext cx="8496299" cy="29854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buFont typeface="Arial" charset="0"/>
              <a:buNone/>
            </a:pPr>
            <a:endParaRPr lang="en-GB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buFont typeface="Arial" charset="0"/>
              <a:buNone/>
            </a:pPr>
            <a:r>
              <a:rPr lang="en-GB" alt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To </a:t>
            </a:r>
            <a:r>
              <a:rPr lang="en-GB" altLang="en-US" dirty="0">
                <a:latin typeface="Arial" panose="020B0604020202020204" pitchFamily="34" charset="0"/>
                <a:cs typeface="Arial" panose="020B0604020202020204" pitchFamily="34" charset="0"/>
              </a:rPr>
              <a:t>find the exact total, it is necessary to split the pieces into the same size</a:t>
            </a:r>
            <a:r>
              <a:rPr lang="en-GB" alt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. Why?</a:t>
            </a:r>
          </a:p>
          <a:p>
            <a:pPr eaLnBrk="1" hangingPunct="1">
              <a:buFont typeface="Arial" charset="0"/>
              <a:buNone/>
            </a:pPr>
            <a:endParaRPr lang="en-GB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buFont typeface="Arial" charset="0"/>
              <a:buNone/>
            </a:pPr>
            <a:r>
              <a:rPr lang="en-GB" altLang="en-US" dirty="0">
                <a:latin typeface="Arial" panose="020B0604020202020204" pitchFamily="34" charset="0"/>
                <a:cs typeface="Arial" panose="020B0604020202020204" pitchFamily="34" charset="0"/>
              </a:rPr>
              <a:t>In this case, we could split them into </a:t>
            </a:r>
            <a:r>
              <a:rPr lang="en-GB" altLang="en-US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tenths.</a:t>
            </a:r>
          </a:p>
          <a:p>
            <a:pPr eaLnBrk="1" hangingPunct="1">
              <a:buFont typeface="Arial" charset="0"/>
              <a:buNone/>
            </a:pPr>
            <a:endParaRPr lang="en-GB" altLang="en-US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buFont typeface="Arial" charset="0"/>
              <a:buNone/>
            </a:pPr>
            <a:r>
              <a:rPr lang="en-GB" altLang="en-US" dirty="0">
                <a:latin typeface="Arial" panose="020B0604020202020204" pitchFamily="34" charset="0"/>
                <a:cs typeface="Arial" panose="020B0604020202020204" pitchFamily="34" charset="0"/>
              </a:rPr>
              <a:t>Why tenths?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3601577" y="260648"/>
                <a:ext cx="1256498" cy="90178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GB" b="0" i="0" smtClean="0">
                              <a:latin typeface="Cambria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GB" b="0" i="0" smtClean="0">
                              <a:latin typeface="Cambria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m:rPr>
                          <m:nor/>
                        </m:rPr>
                        <a:rPr lang="en-GB" b="0" i="0" smtClean="0">
                          <a:latin typeface="Cambria" panose="02040503050406030204" pitchFamily="18" charset="0"/>
                        </a:rPr>
                        <m:t>+ </m:t>
                      </m:r>
                      <m:f>
                        <m:fPr>
                          <m:ctrlPr>
                            <a:rPr lang="en-GB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GB" b="0" i="0" smtClean="0">
                              <a:latin typeface="Cambria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GB" b="0" i="0" smtClean="0">
                              <a:latin typeface="Cambria" panose="02040503050406030204" pitchFamily="18" charset="0"/>
                            </a:rPr>
                            <m:t>10</m:t>
                          </m:r>
                        </m:den>
                      </m:f>
                    </m:oMath>
                  </m:oMathPara>
                </a14:m>
                <a:endParaRPr lang="en-GB" sz="4000" dirty="0">
                  <a:latin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01577" y="260648"/>
                <a:ext cx="1256498" cy="901785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045712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19" grpId="0" animBg="1"/>
      <p:bldP spid="20" grpId="0" animBg="1"/>
      <p:bldP spid="21" grpId="0" animBg="1"/>
      <p:bldP spid="23" grpId="0" animBg="1"/>
      <p:bldP spid="2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Cloud Callout 25"/>
          <p:cNvSpPr/>
          <p:nvPr/>
        </p:nvSpPr>
        <p:spPr>
          <a:xfrm>
            <a:off x="4932040" y="2564903"/>
            <a:ext cx="3312368" cy="2488057"/>
          </a:xfrm>
          <a:prstGeom prst="cloudCallout">
            <a:avLst>
              <a:gd name="adj1" fmla="val 83026"/>
              <a:gd name="adj2" fmla="val 58699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buNone/>
            </a:pPr>
            <a:endParaRPr lang="en-GB" altLang="en-US" sz="1600" b="1" dirty="0">
              <a:solidFill>
                <a:srgbClr val="FF0000"/>
              </a:solidFill>
            </a:endParaRPr>
          </a:p>
        </p:txBody>
      </p:sp>
      <p:pic>
        <p:nvPicPr>
          <p:cNvPr id="4098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362" b="35536"/>
          <a:stretch>
            <a:fillRect/>
          </a:stretch>
        </p:blipFill>
        <p:spPr bwMode="auto">
          <a:xfrm>
            <a:off x="971550" y="1268413"/>
            <a:ext cx="6048375" cy="725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9" name="Rectangle 2"/>
          <p:cNvSpPr>
            <a:spLocks noChangeArrowheads="1"/>
          </p:cNvSpPr>
          <p:nvPr/>
        </p:nvSpPr>
        <p:spPr bwMode="auto">
          <a:xfrm>
            <a:off x="1835150" y="2205038"/>
            <a:ext cx="4176713" cy="503237"/>
          </a:xfrm>
          <a:prstGeom prst="rect">
            <a:avLst/>
          </a:prstGeom>
          <a:noFill/>
          <a:ln w="28575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4100" name="Rectangle 5"/>
          <p:cNvSpPr>
            <a:spLocks noChangeArrowheads="1"/>
          </p:cNvSpPr>
          <p:nvPr/>
        </p:nvSpPr>
        <p:spPr bwMode="auto">
          <a:xfrm>
            <a:off x="1773238" y="2205038"/>
            <a:ext cx="2151062" cy="503237"/>
          </a:xfrm>
          <a:prstGeom prst="rect">
            <a:avLst/>
          </a:prstGeom>
          <a:solidFill>
            <a:srgbClr val="00B0F0"/>
          </a:solidFill>
          <a:ln w="2857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4101" name="Rectangle 6"/>
          <p:cNvSpPr>
            <a:spLocks noChangeArrowheads="1"/>
          </p:cNvSpPr>
          <p:nvPr/>
        </p:nvSpPr>
        <p:spPr bwMode="auto">
          <a:xfrm>
            <a:off x="1773238" y="2205038"/>
            <a:ext cx="431800" cy="504825"/>
          </a:xfrm>
          <a:prstGeom prst="rect">
            <a:avLst/>
          </a:prstGeom>
          <a:solidFill>
            <a:srgbClr val="00B0F0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4102" name="Rectangle 18"/>
          <p:cNvSpPr>
            <a:spLocks noChangeArrowheads="1"/>
          </p:cNvSpPr>
          <p:nvPr/>
        </p:nvSpPr>
        <p:spPr bwMode="auto">
          <a:xfrm>
            <a:off x="2205038" y="2205038"/>
            <a:ext cx="431800" cy="504825"/>
          </a:xfrm>
          <a:prstGeom prst="rect">
            <a:avLst/>
          </a:prstGeom>
          <a:solidFill>
            <a:srgbClr val="00B0F0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4103" name="Rectangle 19"/>
          <p:cNvSpPr>
            <a:spLocks noChangeArrowheads="1"/>
          </p:cNvSpPr>
          <p:nvPr/>
        </p:nvSpPr>
        <p:spPr bwMode="auto">
          <a:xfrm>
            <a:off x="2636838" y="2205038"/>
            <a:ext cx="433387" cy="504825"/>
          </a:xfrm>
          <a:prstGeom prst="rect">
            <a:avLst/>
          </a:prstGeom>
          <a:solidFill>
            <a:srgbClr val="00B0F0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4104" name="Rectangle 20"/>
          <p:cNvSpPr>
            <a:spLocks noChangeArrowheads="1"/>
          </p:cNvSpPr>
          <p:nvPr/>
        </p:nvSpPr>
        <p:spPr bwMode="auto">
          <a:xfrm>
            <a:off x="3070225" y="2205038"/>
            <a:ext cx="431800" cy="504825"/>
          </a:xfrm>
          <a:prstGeom prst="rect">
            <a:avLst/>
          </a:prstGeom>
          <a:solidFill>
            <a:srgbClr val="00B0F0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4105" name="Rectangle 22"/>
          <p:cNvSpPr>
            <a:spLocks noChangeArrowheads="1"/>
          </p:cNvSpPr>
          <p:nvPr/>
        </p:nvSpPr>
        <p:spPr bwMode="auto">
          <a:xfrm>
            <a:off x="3502025" y="2205038"/>
            <a:ext cx="431800" cy="503237"/>
          </a:xfrm>
          <a:prstGeom prst="rect">
            <a:avLst/>
          </a:prstGeom>
          <a:solidFill>
            <a:srgbClr val="00B0F0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4106" name="Rectangle 24"/>
          <p:cNvSpPr>
            <a:spLocks noChangeArrowheads="1"/>
          </p:cNvSpPr>
          <p:nvPr/>
        </p:nvSpPr>
        <p:spPr bwMode="auto">
          <a:xfrm>
            <a:off x="3917950" y="2205038"/>
            <a:ext cx="431800" cy="503237"/>
          </a:xfrm>
          <a:prstGeom prst="rect">
            <a:avLst/>
          </a:prstGeom>
          <a:solidFill>
            <a:srgbClr val="92D050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32" name="Arc 31"/>
          <p:cNvSpPr/>
          <p:nvPr/>
        </p:nvSpPr>
        <p:spPr>
          <a:xfrm>
            <a:off x="3717925" y="4179698"/>
            <a:ext cx="457200" cy="609600"/>
          </a:xfrm>
          <a:prstGeom prst="arc">
            <a:avLst>
              <a:gd name="adj1" fmla="val 16200000"/>
              <a:gd name="adj2" fmla="val 5474722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35" name="Arc 34"/>
          <p:cNvSpPr/>
          <p:nvPr/>
        </p:nvSpPr>
        <p:spPr>
          <a:xfrm>
            <a:off x="3767137" y="5301208"/>
            <a:ext cx="457200" cy="609600"/>
          </a:xfrm>
          <a:prstGeom prst="arc">
            <a:avLst>
              <a:gd name="adj1" fmla="val 16200000"/>
              <a:gd name="adj2" fmla="val 5474722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2622699" y="3336346"/>
                <a:ext cx="1256498" cy="90178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GB" b="0" i="0" smtClean="0">
                              <a:latin typeface="Cambria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GB" b="0" i="0" smtClean="0">
                              <a:latin typeface="Cambria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m:rPr>
                          <m:nor/>
                        </m:rPr>
                        <a:rPr lang="en-GB" b="0" i="0" smtClean="0">
                          <a:latin typeface="Cambria" panose="02040503050406030204" pitchFamily="18" charset="0"/>
                        </a:rPr>
                        <m:t>+ </m:t>
                      </m:r>
                      <m:f>
                        <m:fPr>
                          <m:ctrlPr>
                            <a:rPr lang="en-GB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GB" b="0" i="0" smtClean="0">
                              <a:latin typeface="Cambria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GB" b="0" i="0" smtClean="0">
                              <a:latin typeface="Cambria" panose="02040503050406030204" pitchFamily="18" charset="0"/>
                            </a:rPr>
                            <m:t>10</m:t>
                          </m:r>
                        </m:den>
                      </m:f>
                    </m:oMath>
                  </m:oMathPara>
                </a14:m>
                <a:endParaRPr lang="en-GB" sz="4000" dirty="0">
                  <a:latin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22699" y="3336346"/>
                <a:ext cx="1256498" cy="901785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4860032" y="3212976"/>
                <a:ext cx="3600400" cy="118083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36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3600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GB" sz="3600" b="0" i="1" smtClean="0">
                              <a:latin typeface="Cambria Math"/>
                            </a:rPr>
                            <m:t>2</m:t>
                          </m:r>
                        </m:den>
                      </m:f>
                      <m:r>
                        <a:rPr lang="en-GB" sz="3600" b="0" i="1" smtClean="0">
                          <a:latin typeface="Cambria Math"/>
                        </a:rPr>
                        <m:t>= </m:t>
                      </m:r>
                      <m:f>
                        <m:fPr>
                          <m:ctrlPr>
                            <a:rPr lang="en-GB" sz="3600" b="0" i="1" smtClean="0">
                              <a:latin typeface="Cambria Math"/>
                            </a:rPr>
                          </m:ctrlPr>
                        </m:fPr>
                        <m:num/>
                        <m:den>
                          <m:r>
                            <a:rPr lang="en-GB" sz="3600" b="0" i="1" smtClean="0">
                              <a:latin typeface="Cambria Math"/>
                            </a:rPr>
                            <m:t>10</m:t>
                          </m:r>
                        </m:den>
                      </m:f>
                    </m:oMath>
                  </m:oMathPara>
                </a14:m>
                <a:endParaRPr lang="en-GB" sz="4400" dirty="0"/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60032" y="3212976"/>
                <a:ext cx="3600400" cy="1180836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0" name="Group 13"/>
          <p:cNvGrpSpPr>
            <a:grpSpLocks/>
          </p:cNvGrpSpPr>
          <p:nvPr/>
        </p:nvGrpSpPr>
        <p:grpSpPr bwMode="auto">
          <a:xfrm>
            <a:off x="6335882" y="2644445"/>
            <a:ext cx="609313" cy="2408516"/>
            <a:chOff x="84" y="231"/>
            <a:chExt cx="97" cy="1293"/>
          </a:xfrm>
        </p:grpSpPr>
        <p:sp>
          <p:nvSpPr>
            <p:cNvPr id="31" name="Text Box 14"/>
            <p:cNvSpPr txBox="1">
              <a:spLocks noChangeArrowheads="1"/>
            </p:cNvSpPr>
            <p:nvPr/>
          </p:nvSpPr>
          <p:spPr bwMode="auto">
            <a:xfrm>
              <a:off x="84" y="231"/>
              <a:ext cx="91" cy="2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zh-CN" sz="2800" b="1" dirty="0" smtClean="0">
                  <a:solidFill>
                    <a:srgbClr val="0070C0"/>
                  </a:solidFill>
                  <a:latin typeface="Times New Roman" pitchFamily="18" charset="0"/>
                </a:rPr>
                <a:t>×5</a:t>
              </a:r>
              <a:endParaRPr lang="en-US" altLang="zh-CN" sz="2800" b="1" dirty="0">
                <a:solidFill>
                  <a:srgbClr val="0070C0"/>
                </a:solidFill>
                <a:latin typeface="Times New Roman" pitchFamily="18" charset="0"/>
              </a:endParaRPr>
            </a:p>
          </p:txBody>
        </p:sp>
        <p:sp>
          <p:nvSpPr>
            <p:cNvPr id="34" name="Text Box 15"/>
            <p:cNvSpPr txBox="1">
              <a:spLocks noChangeArrowheads="1"/>
            </p:cNvSpPr>
            <p:nvPr/>
          </p:nvSpPr>
          <p:spPr bwMode="auto">
            <a:xfrm>
              <a:off x="90" y="1243"/>
              <a:ext cx="91" cy="2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zh-CN" sz="2800" b="1" dirty="0" smtClean="0">
                  <a:solidFill>
                    <a:srgbClr val="0070C0"/>
                  </a:solidFill>
                  <a:latin typeface="Times New Roman" pitchFamily="18" charset="0"/>
                </a:rPr>
                <a:t>×5</a:t>
              </a:r>
              <a:endParaRPr lang="en-US" altLang="zh-CN" sz="2800" b="1" dirty="0">
                <a:solidFill>
                  <a:srgbClr val="0070C0"/>
                </a:solidFill>
                <a:latin typeface="Times New Roman" pitchFamily="18" charset="0"/>
              </a:endParaRPr>
            </a:p>
          </p:txBody>
        </p:sp>
      </p:grpSp>
      <p:sp>
        <p:nvSpPr>
          <p:cNvPr id="39" name="Arc 8"/>
          <p:cNvSpPr>
            <a:spLocks/>
          </p:cNvSpPr>
          <p:nvPr/>
        </p:nvSpPr>
        <p:spPr bwMode="auto">
          <a:xfrm rot="7217758">
            <a:off x="6227622" y="3806375"/>
            <a:ext cx="1001713" cy="898525"/>
          </a:xfrm>
          <a:custGeom>
            <a:avLst/>
            <a:gdLst>
              <a:gd name="T0" fmla="*/ 2147483647 w 21600"/>
              <a:gd name="T1" fmla="*/ 0 h 21517"/>
              <a:gd name="T2" fmla="*/ 2147483647 w 21600"/>
              <a:gd name="T3" fmla="*/ 2147483647 h 21517"/>
              <a:gd name="T4" fmla="*/ 0 w 21600"/>
              <a:gd name="T5" fmla="*/ 2147483647 h 21517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21517" fill="none" extrusionOk="0">
                <a:moveTo>
                  <a:pt x="9509" y="-1"/>
                </a:moveTo>
                <a:cubicBezTo>
                  <a:pt x="16909" y="3628"/>
                  <a:pt x="21600" y="11151"/>
                  <a:pt x="21600" y="19394"/>
                </a:cubicBezTo>
                <a:cubicBezTo>
                  <a:pt x="21600" y="20102"/>
                  <a:pt x="21565" y="20811"/>
                  <a:pt x="21495" y="21517"/>
                </a:cubicBezTo>
              </a:path>
              <a:path w="21600" h="21517" stroke="0" extrusionOk="0">
                <a:moveTo>
                  <a:pt x="9509" y="-1"/>
                </a:moveTo>
                <a:cubicBezTo>
                  <a:pt x="16909" y="3628"/>
                  <a:pt x="21600" y="11151"/>
                  <a:pt x="21600" y="19394"/>
                </a:cubicBezTo>
                <a:cubicBezTo>
                  <a:pt x="21600" y="20102"/>
                  <a:pt x="21565" y="20811"/>
                  <a:pt x="21495" y="21517"/>
                </a:cubicBezTo>
                <a:lnTo>
                  <a:pt x="0" y="19394"/>
                </a:lnTo>
                <a:lnTo>
                  <a:pt x="9509" y="-1"/>
                </a:lnTo>
                <a:close/>
              </a:path>
            </a:pathLst>
          </a:custGeom>
          <a:noFill/>
          <a:ln w="25400">
            <a:solidFill>
              <a:schemeClr val="folHlink"/>
            </a:solidFill>
            <a:round/>
            <a:headEnd type="triangle" w="lg" len="lg"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>
            <a:spAutoFit/>
          </a:bodyPr>
          <a:lstStyle/>
          <a:p>
            <a:endParaRPr lang="en-GB"/>
          </a:p>
        </p:txBody>
      </p:sp>
      <p:sp>
        <p:nvSpPr>
          <p:cNvPr id="40" name="Arc 9"/>
          <p:cNvSpPr>
            <a:spLocks/>
          </p:cNvSpPr>
          <p:nvPr/>
        </p:nvSpPr>
        <p:spPr bwMode="auto">
          <a:xfrm rot="18404736">
            <a:off x="6060071" y="2985996"/>
            <a:ext cx="1001713" cy="898525"/>
          </a:xfrm>
          <a:custGeom>
            <a:avLst/>
            <a:gdLst>
              <a:gd name="T0" fmla="*/ 2147483647 w 21600"/>
              <a:gd name="T1" fmla="*/ 0 h 21517"/>
              <a:gd name="T2" fmla="*/ 2147483647 w 21600"/>
              <a:gd name="T3" fmla="*/ 2147483647 h 21517"/>
              <a:gd name="T4" fmla="*/ 0 w 21600"/>
              <a:gd name="T5" fmla="*/ 2147483647 h 21517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21517" fill="none" extrusionOk="0">
                <a:moveTo>
                  <a:pt x="9509" y="-1"/>
                </a:moveTo>
                <a:cubicBezTo>
                  <a:pt x="16909" y="3628"/>
                  <a:pt x="21600" y="11151"/>
                  <a:pt x="21600" y="19394"/>
                </a:cubicBezTo>
                <a:cubicBezTo>
                  <a:pt x="21600" y="20102"/>
                  <a:pt x="21565" y="20811"/>
                  <a:pt x="21495" y="21517"/>
                </a:cubicBezTo>
              </a:path>
              <a:path w="21600" h="21517" stroke="0" extrusionOk="0">
                <a:moveTo>
                  <a:pt x="9509" y="-1"/>
                </a:moveTo>
                <a:cubicBezTo>
                  <a:pt x="16909" y="3628"/>
                  <a:pt x="21600" y="11151"/>
                  <a:pt x="21600" y="19394"/>
                </a:cubicBezTo>
                <a:cubicBezTo>
                  <a:pt x="21600" y="20102"/>
                  <a:pt x="21565" y="20811"/>
                  <a:pt x="21495" y="21517"/>
                </a:cubicBezTo>
                <a:lnTo>
                  <a:pt x="0" y="19394"/>
                </a:lnTo>
                <a:lnTo>
                  <a:pt x="9509" y="-1"/>
                </a:lnTo>
                <a:close/>
              </a:path>
            </a:pathLst>
          </a:custGeom>
          <a:noFill/>
          <a:ln w="25400">
            <a:solidFill>
              <a:schemeClr val="folHlink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>
            <a:spAutoFit/>
          </a:bodyPr>
          <a:lstStyle/>
          <a:p>
            <a:endParaRPr lang="en-GB"/>
          </a:p>
        </p:txBody>
      </p:sp>
      <p:sp>
        <p:nvSpPr>
          <p:cNvPr id="41" name="TextBox 40"/>
          <p:cNvSpPr txBox="1"/>
          <p:nvPr/>
        </p:nvSpPr>
        <p:spPr>
          <a:xfrm>
            <a:off x="6834663" y="3212976"/>
            <a:ext cx="106877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GB" sz="4000" dirty="0" smtClean="0">
                <a:solidFill>
                  <a:srgbClr val="FF0000"/>
                </a:solidFill>
                <a:latin typeface="Cambria" panose="02040503050406030204" pitchFamily="18" charset="0"/>
              </a:rPr>
              <a:t> 5</a:t>
            </a:r>
            <a:endParaRPr lang="en-GB" sz="4000" dirty="0">
              <a:solidFill>
                <a:srgbClr val="FF0000"/>
              </a:solidFill>
              <a:latin typeface="Cambria" panose="020405030504060302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/>
              <p:cNvSpPr txBox="1"/>
              <p:nvPr/>
            </p:nvSpPr>
            <p:spPr>
              <a:xfrm>
                <a:off x="2528834" y="4514172"/>
                <a:ext cx="1455270" cy="91057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GB" b="0" i="0" smtClean="0">
                              <a:latin typeface="Cambria" panose="02040503050406030204" pitchFamily="18" charset="0"/>
                            </a:rPr>
                            <m:t>5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GB" b="0" i="0" smtClean="0">
                              <a:latin typeface="Cambria" panose="02040503050406030204" pitchFamily="18" charset="0"/>
                            </a:rPr>
                            <m:t>10</m:t>
                          </m:r>
                        </m:den>
                      </m:f>
                      <m:r>
                        <m:rPr>
                          <m:nor/>
                        </m:rPr>
                        <a:rPr lang="en-GB" b="0" i="0" smtClean="0">
                          <a:latin typeface="Cambria" panose="02040503050406030204" pitchFamily="18" charset="0"/>
                        </a:rPr>
                        <m:t>+ </m:t>
                      </m:r>
                      <m:f>
                        <m:fPr>
                          <m:ctrlPr>
                            <a:rPr lang="en-GB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GB" b="0" i="0" smtClean="0">
                              <a:latin typeface="Cambria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GB" b="0" i="0" smtClean="0">
                              <a:latin typeface="Cambria" panose="02040503050406030204" pitchFamily="18" charset="0"/>
                            </a:rPr>
                            <m:t>10</m:t>
                          </m:r>
                        </m:den>
                      </m:f>
                    </m:oMath>
                  </m:oMathPara>
                </a14:m>
                <a:endParaRPr lang="en-GB" sz="4000" dirty="0">
                  <a:latin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42" name="TextBox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28834" y="4514172"/>
                <a:ext cx="1455270" cy="910570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/>
              <p:cNvSpPr txBox="1"/>
              <p:nvPr/>
            </p:nvSpPr>
            <p:spPr>
              <a:xfrm>
                <a:off x="2619268" y="5805264"/>
                <a:ext cx="1352422" cy="91929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GB" b="0" i="0" smtClean="0">
                              <a:latin typeface="Cambria" panose="02040503050406030204" pitchFamily="18" charset="0"/>
                            </a:rPr>
                            <m:t>6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GB" b="0" i="0" smtClean="0">
                              <a:latin typeface="Cambria" panose="02040503050406030204" pitchFamily="18" charset="0"/>
                            </a:rPr>
                            <m:t>10</m:t>
                          </m:r>
                        </m:den>
                      </m:f>
                      <m:r>
                        <a:rPr lang="en-GB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GB" i="1">
                              <a:latin typeface="Cambria Math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GB" b="0" i="0" smtClean="0">
                              <a:latin typeface="Cambria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GB" b="0" i="0" smtClean="0">
                              <a:latin typeface="Cambria" panose="02040503050406030204" pitchFamily="18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GB" dirty="0">
                  <a:latin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43" name="TextBox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19268" y="5805264"/>
                <a:ext cx="1352422" cy="919291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05871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32" grpId="0" animBg="1"/>
      <p:bldP spid="35" grpId="0" animBg="1"/>
      <p:bldP spid="29" grpId="0"/>
      <p:bldP spid="39" grpId="0" animBg="1"/>
      <p:bldP spid="40" grpId="0" animBg="1"/>
      <p:bldP spid="41" grpId="0"/>
      <p:bldP spid="42" grpId="0"/>
      <p:bldP spid="4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362" b="35536"/>
          <a:stretch>
            <a:fillRect/>
          </a:stretch>
        </p:blipFill>
        <p:spPr bwMode="auto">
          <a:xfrm>
            <a:off x="971550" y="1268413"/>
            <a:ext cx="6048375" cy="725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1835150" y="2205038"/>
            <a:ext cx="4176713" cy="503237"/>
          </a:xfrm>
          <a:prstGeom prst="rect">
            <a:avLst/>
          </a:prstGeom>
          <a:noFill/>
          <a:ln w="28575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773238" y="2205038"/>
            <a:ext cx="1074737" cy="503237"/>
          </a:xfrm>
          <a:prstGeom prst="rect">
            <a:avLst/>
          </a:prstGeom>
          <a:solidFill>
            <a:srgbClr val="00B0F0"/>
          </a:solidFill>
          <a:ln w="2857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5" name="Rectangle 24"/>
          <p:cNvSpPr>
            <a:spLocks noChangeArrowheads="1"/>
          </p:cNvSpPr>
          <p:nvPr/>
        </p:nvSpPr>
        <p:spPr bwMode="auto">
          <a:xfrm>
            <a:off x="1825625" y="3173413"/>
            <a:ext cx="863600" cy="504825"/>
          </a:xfrm>
          <a:prstGeom prst="rect">
            <a:avLst/>
          </a:prstGeom>
          <a:solidFill>
            <a:srgbClr val="92D050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cxnSp>
        <p:nvCxnSpPr>
          <p:cNvPr id="5129" name="Straight Connector 4"/>
          <p:cNvCxnSpPr>
            <a:cxnSpLocks noChangeShapeType="1"/>
            <a:stCxn id="6" idx="0"/>
            <a:endCxn id="6" idx="2"/>
          </p:cNvCxnSpPr>
          <p:nvPr/>
        </p:nvCxnSpPr>
        <p:spPr bwMode="auto">
          <a:xfrm>
            <a:off x="2311400" y="2205038"/>
            <a:ext cx="0" cy="503237"/>
          </a:xfrm>
          <a:prstGeom prst="lin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7" name="Rectangle 36"/>
          <p:cNvSpPr>
            <a:spLocks noChangeArrowheads="1"/>
          </p:cNvSpPr>
          <p:nvPr/>
        </p:nvSpPr>
        <p:spPr bwMode="auto">
          <a:xfrm>
            <a:off x="2843213" y="2205038"/>
            <a:ext cx="1076325" cy="503237"/>
          </a:xfrm>
          <a:prstGeom prst="rect">
            <a:avLst/>
          </a:prstGeom>
          <a:solidFill>
            <a:srgbClr val="00B0F0"/>
          </a:solidFill>
          <a:ln w="2857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38" name="Rectangle 37"/>
          <p:cNvSpPr>
            <a:spLocks noChangeArrowheads="1"/>
          </p:cNvSpPr>
          <p:nvPr/>
        </p:nvSpPr>
        <p:spPr bwMode="auto">
          <a:xfrm>
            <a:off x="3914775" y="2205038"/>
            <a:ext cx="1074738" cy="503237"/>
          </a:xfrm>
          <a:prstGeom prst="rect">
            <a:avLst/>
          </a:prstGeom>
          <a:solidFill>
            <a:srgbClr val="00B0F0"/>
          </a:solidFill>
          <a:ln w="2857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39" name="Rectangle 38"/>
          <p:cNvSpPr>
            <a:spLocks noChangeArrowheads="1"/>
          </p:cNvSpPr>
          <p:nvPr/>
        </p:nvSpPr>
        <p:spPr bwMode="auto">
          <a:xfrm>
            <a:off x="1825625" y="3170238"/>
            <a:ext cx="4176713" cy="503237"/>
          </a:xfrm>
          <a:prstGeom prst="rect">
            <a:avLst/>
          </a:prstGeom>
          <a:noFill/>
          <a:ln w="28575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3593127" y="2719058"/>
                <a:ext cx="325730" cy="45089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2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GB" sz="1200" b="0" i="0" smtClean="0">
                              <a:latin typeface="Comic Sans MS" panose="030F0702030302020204" pitchFamily="66" charset="0"/>
                            </a:rPr>
                            <m:t>3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GB" sz="1200" b="0" i="0" smtClean="0">
                              <a:latin typeface="Comic Sans MS" panose="030F0702030302020204" pitchFamily="66" charset="0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GB" sz="18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93127" y="2719058"/>
                <a:ext cx="325730" cy="450893"/>
              </a:xfrm>
              <a:prstGeom prst="rect">
                <a:avLst/>
              </a:prstGeom>
              <a:blipFill rotWithShape="1">
                <a:blip r:embed="rId4"/>
                <a:stretch>
                  <a:fillRect b="-135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2094560" y="3678238"/>
                <a:ext cx="325730" cy="45615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2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GB" sz="1200" b="0" i="0" smtClean="0">
                              <a:latin typeface="Comic Sans MS" panose="030F0702030302020204" pitchFamily="66" charset="0"/>
                            </a:rPr>
                            <m:t>1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GB" sz="1200" b="0" i="0" smtClean="0">
                              <a:latin typeface="Comic Sans MS" panose="030F0702030302020204" pitchFamily="66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GB" sz="18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94560" y="3678238"/>
                <a:ext cx="325730" cy="456151"/>
              </a:xfrm>
              <a:prstGeom prst="rect">
                <a:avLst/>
              </a:prstGeom>
              <a:blipFill rotWithShape="1">
                <a:blip r:embed="rId5"/>
                <a:stretch>
                  <a:fillRect b="-1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3601577" y="260648"/>
                <a:ext cx="1057725" cy="90178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GB" b="0" i="0" smtClean="0">
                              <a:latin typeface="Cambria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GB" b="0" i="0" smtClean="0">
                              <a:latin typeface="Cambria" panose="02040503050406030204" pitchFamily="18" charset="0"/>
                            </a:rPr>
                            <m:t>4</m:t>
                          </m:r>
                        </m:den>
                      </m:f>
                      <m:r>
                        <m:rPr>
                          <m:nor/>
                        </m:rPr>
                        <a:rPr lang="en-GB" b="0" i="0" smtClean="0">
                          <a:latin typeface="Cambria" panose="02040503050406030204" pitchFamily="18" charset="0"/>
                        </a:rPr>
                        <m:t>+ </m:t>
                      </m:r>
                      <m:f>
                        <m:fPr>
                          <m:ctrlPr>
                            <a:rPr lang="en-GB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GB" b="0" i="0" smtClean="0">
                              <a:latin typeface="Cambria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GB" b="0" i="0" smtClean="0">
                              <a:latin typeface="Cambria" panose="02040503050406030204" pitchFamily="18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GB" sz="4000" dirty="0">
                  <a:latin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01577" y="260648"/>
                <a:ext cx="1057725" cy="901785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776965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  <p:bldP spid="25" grpId="0" animBg="1"/>
      <p:bldP spid="37" grpId="0" animBg="1"/>
      <p:bldP spid="38" grpId="0" animBg="1"/>
      <p:bldP spid="39" grpId="0" animBg="1"/>
      <p:bldP spid="13" grpId="0"/>
      <p:bldP spid="1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362" b="35536"/>
          <a:stretch>
            <a:fillRect/>
          </a:stretch>
        </p:blipFill>
        <p:spPr bwMode="auto">
          <a:xfrm>
            <a:off x="971550" y="1268413"/>
            <a:ext cx="6048375" cy="725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7" name="Rectangle 2"/>
          <p:cNvSpPr>
            <a:spLocks noChangeArrowheads="1"/>
          </p:cNvSpPr>
          <p:nvPr/>
        </p:nvSpPr>
        <p:spPr bwMode="auto">
          <a:xfrm>
            <a:off x="1835150" y="2205038"/>
            <a:ext cx="4176713" cy="503237"/>
          </a:xfrm>
          <a:prstGeom prst="rect">
            <a:avLst/>
          </a:prstGeom>
          <a:noFill/>
          <a:ln w="28575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6148" name="Rectangle 5"/>
          <p:cNvSpPr>
            <a:spLocks noChangeArrowheads="1"/>
          </p:cNvSpPr>
          <p:nvPr/>
        </p:nvSpPr>
        <p:spPr bwMode="auto">
          <a:xfrm>
            <a:off x="1773238" y="2205038"/>
            <a:ext cx="1074737" cy="503237"/>
          </a:xfrm>
          <a:prstGeom prst="rect">
            <a:avLst/>
          </a:prstGeom>
          <a:solidFill>
            <a:srgbClr val="00B0F0"/>
          </a:solidFill>
          <a:ln w="2857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5" name="Rectangle 24"/>
          <p:cNvSpPr>
            <a:spLocks noChangeArrowheads="1"/>
          </p:cNvSpPr>
          <p:nvPr/>
        </p:nvSpPr>
        <p:spPr bwMode="auto">
          <a:xfrm>
            <a:off x="4984750" y="2203450"/>
            <a:ext cx="863600" cy="504825"/>
          </a:xfrm>
          <a:prstGeom prst="rect">
            <a:avLst/>
          </a:prstGeom>
          <a:solidFill>
            <a:srgbClr val="92D050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cxnSp>
        <p:nvCxnSpPr>
          <p:cNvPr id="6153" name="Straight Connector 4"/>
          <p:cNvCxnSpPr>
            <a:cxnSpLocks noChangeShapeType="1"/>
            <a:stCxn id="6148" idx="0"/>
            <a:endCxn id="6148" idx="2"/>
          </p:cNvCxnSpPr>
          <p:nvPr/>
        </p:nvCxnSpPr>
        <p:spPr bwMode="auto">
          <a:xfrm>
            <a:off x="2311400" y="2205038"/>
            <a:ext cx="0" cy="503237"/>
          </a:xfrm>
          <a:prstGeom prst="lin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6154" name="Rectangle 36"/>
          <p:cNvSpPr>
            <a:spLocks noChangeArrowheads="1"/>
          </p:cNvSpPr>
          <p:nvPr/>
        </p:nvSpPr>
        <p:spPr bwMode="auto">
          <a:xfrm>
            <a:off x="2843213" y="2205038"/>
            <a:ext cx="1076325" cy="503237"/>
          </a:xfrm>
          <a:prstGeom prst="rect">
            <a:avLst/>
          </a:prstGeom>
          <a:solidFill>
            <a:srgbClr val="00B0F0"/>
          </a:solidFill>
          <a:ln w="2857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6155" name="Rectangle 37"/>
          <p:cNvSpPr>
            <a:spLocks noChangeArrowheads="1"/>
          </p:cNvSpPr>
          <p:nvPr/>
        </p:nvSpPr>
        <p:spPr bwMode="auto">
          <a:xfrm>
            <a:off x="3914775" y="2205038"/>
            <a:ext cx="1074738" cy="503237"/>
          </a:xfrm>
          <a:prstGeom prst="rect">
            <a:avLst/>
          </a:prstGeom>
          <a:solidFill>
            <a:srgbClr val="00B0F0"/>
          </a:solidFill>
          <a:ln w="2857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39" name="Rectangle 38"/>
          <p:cNvSpPr>
            <a:spLocks noChangeArrowheads="1"/>
          </p:cNvSpPr>
          <p:nvPr/>
        </p:nvSpPr>
        <p:spPr bwMode="auto">
          <a:xfrm>
            <a:off x="1825625" y="3170238"/>
            <a:ext cx="4176713" cy="503237"/>
          </a:xfrm>
          <a:prstGeom prst="rect">
            <a:avLst/>
          </a:prstGeom>
          <a:noFill/>
          <a:ln w="28575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825625" y="3173413"/>
            <a:ext cx="863600" cy="504825"/>
          </a:xfrm>
          <a:prstGeom prst="rect">
            <a:avLst/>
          </a:prstGeom>
          <a:solidFill>
            <a:srgbClr val="92D050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5253685" y="2717262"/>
                <a:ext cx="325730" cy="45615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2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GB" sz="1200" b="0" i="0" smtClean="0">
                              <a:latin typeface="Comic Sans MS" panose="030F0702030302020204" pitchFamily="66" charset="0"/>
                            </a:rPr>
                            <m:t>1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GB" sz="1200" b="0" i="0" smtClean="0">
                              <a:latin typeface="Comic Sans MS" panose="030F0702030302020204" pitchFamily="66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GB" sz="18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53685" y="2717262"/>
                <a:ext cx="325730" cy="456151"/>
              </a:xfrm>
              <a:prstGeom prst="rect">
                <a:avLst/>
              </a:prstGeom>
              <a:blipFill rotWithShape="1">
                <a:blip r:embed="rId4"/>
                <a:stretch>
                  <a:fillRect b="-1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3593127" y="2719058"/>
                <a:ext cx="325730" cy="45089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2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GB" sz="1200" b="0" i="0" smtClean="0">
                              <a:latin typeface="Comic Sans MS" panose="030F0702030302020204" pitchFamily="66" charset="0"/>
                            </a:rPr>
                            <m:t>3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GB" sz="1200" b="0" i="0" smtClean="0">
                              <a:latin typeface="Comic Sans MS" panose="030F0702030302020204" pitchFamily="66" charset="0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GB" sz="18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93127" y="2719058"/>
                <a:ext cx="325730" cy="450893"/>
              </a:xfrm>
              <a:prstGeom prst="rect">
                <a:avLst/>
              </a:prstGeom>
              <a:blipFill rotWithShape="1">
                <a:blip r:embed="rId5"/>
                <a:stretch>
                  <a:fillRect b="-135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2094560" y="3678238"/>
                <a:ext cx="325730" cy="45615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2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GB" sz="1200" b="0" i="0" smtClean="0">
                              <a:latin typeface="Comic Sans MS" panose="030F0702030302020204" pitchFamily="66" charset="0"/>
                            </a:rPr>
                            <m:t>1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GB" sz="1200" b="0" i="0" smtClean="0">
                              <a:latin typeface="Comic Sans MS" panose="030F0702030302020204" pitchFamily="66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GB" sz="18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94560" y="3678238"/>
                <a:ext cx="325730" cy="456151"/>
              </a:xfrm>
              <a:prstGeom prst="rect">
                <a:avLst/>
              </a:prstGeom>
              <a:blipFill rotWithShape="1">
                <a:blip r:embed="rId6"/>
                <a:stretch>
                  <a:fillRect b="-1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3601577" y="260648"/>
                <a:ext cx="1057725" cy="90178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GB" b="0" i="0" smtClean="0">
                              <a:latin typeface="Cambria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GB" b="0" i="0" smtClean="0">
                              <a:latin typeface="Cambria" panose="02040503050406030204" pitchFamily="18" charset="0"/>
                            </a:rPr>
                            <m:t>4</m:t>
                          </m:r>
                        </m:den>
                      </m:f>
                      <m:r>
                        <m:rPr>
                          <m:nor/>
                        </m:rPr>
                        <a:rPr lang="en-GB" b="0" i="0" smtClean="0">
                          <a:latin typeface="Cambria" panose="02040503050406030204" pitchFamily="18" charset="0"/>
                        </a:rPr>
                        <m:t>+ </m:t>
                      </m:r>
                      <m:f>
                        <m:fPr>
                          <m:ctrlPr>
                            <a:rPr lang="en-GB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GB" b="0" i="0" smtClean="0">
                              <a:latin typeface="Cambria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GB" b="0" i="0" smtClean="0">
                              <a:latin typeface="Cambria" panose="02040503050406030204" pitchFamily="18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GB" sz="4000" dirty="0">
                  <a:latin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01577" y="260648"/>
                <a:ext cx="1057725" cy="901785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TextBox 19"/>
          <p:cNvSpPr txBox="1"/>
          <p:nvPr/>
        </p:nvSpPr>
        <p:spPr>
          <a:xfrm>
            <a:off x="223305" y="4293096"/>
            <a:ext cx="8111516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What fraction of a whole baguette is there?</a:t>
            </a:r>
          </a:p>
          <a:p>
            <a:pPr>
              <a:buNone/>
            </a:pP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None/>
            </a:pPr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We can’t add quarters to fifths.</a:t>
            </a:r>
          </a:p>
          <a:p>
            <a:pPr>
              <a:buNone/>
            </a:pPr>
            <a:endParaRPr lang="en-GB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None/>
            </a:pPr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Which </a:t>
            </a:r>
            <a:r>
              <a:rPr lang="en-GB" sz="24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common denominator </a:t>
            </a:r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could we use instead? Why?</a:t>
            </a: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58395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39" grpId="0" animBg="1"/>
      <p:bldP spid="13" grpId="0" animBg="1"/>
      <p:bldP spid="15" grpId="0"/>
      <p:bldP spid="17" grpId="0"/>
      <p:bldP spid="20" grpId="0" build="p"/>
      <p:bldP spid="20" grpId="1" build="allAtOnce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362" b="35536"/>
          <a:stretch>
            <a:fillRect/>
          </a:stretch>
        </p:blipFill>
        <p:spPr bwMode="auto">
          <a:xfrm>
            <a:off x="971550" y="1268413"/>
            <a:ext cx="6048375" cy="725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1" name="Rectangle 2"/>
          <p:cNvSpPr>
            <a:spLocks noChangeArrowheads="1"/>
          </p:cNvSpPr>
          <p:nvPr/>
        </p:nvSpPr>
        <p:spPr bwMode="auto">
          <a:xfrm>
            <a:off x="1835150" y="2205038"/>
            <a:ext cx="4176713" cy="503237"/>
          </a:xfrm>
          <a:prstGeom prst="rect">
            <a:avLst/>
          </a:prstGeom>
          <a:noFill/>
          <a:ln w="28575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7172" name="Rectangle 5"/>
          <p:cNvSpPr>
            <a:spLocks noChangeArrowheads="1"/>
          </p:cNvSpPr>
          <p:nvPr/>
        </p:nvSpPr>
        <p:spPr bwMode="auto">
          <a:xfrm>
            <a:off x="1773238" y="2205038"/>
            <a:ext cx="1074737" cy="503237"/>
          </a:xfrm>
          <a:prstGeom prst="rect">
            <a:avLst/>
          </a:prstGeom>
          <a:solidFill>
            <a:srgbClr val="00B0F0"/>
          </a:solidFill>
          <a:ln w="2857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7173" name="Rectangle 24"/>
          <p:cNvSpPr>
            <a:spLocks noChangeArrowheads="1"/>
          </p:cNvSpPr>
          <p:nvPr/>
        </p:nvSpPr>
        <p:spPr bwMode="auto">
          <a:xfrm>
            <a:off x="4984750" y="2203450"/>
            <a:ext cx="863600" cy="504825"/>
          </a:xfrm>
          <a:prstGeom prst="rect">
            <a:avLst/>
          </a:prstGeom>
          <a:solidFill>
            <a:srgbClr val="92D050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cxnSp>
        <p:nvCxnSpPr>
          <p:cNvPr id="7176" name="Straight Connector 4"/>
          <p:cNvCxnSpPr>
            <a:cxnSpLocks noChangeShapeType="1"/>
            <a:stCxn id="7172" idx="0"/>
            <a:endCxn id="7172" idx="2"/>
          </p:cNvCxnSpPr>
          <p:nvPr/>
        </p:nvCxnSpPr>
        <p:spPr bwMode="auto">
          <a:xfrm>
            <a:off x="2311400" y="2205038"/>
            <a:ext cx="0" cy="503237"/>
          </a:xfrm>
          <a:prstGeom prst="lin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7177" name="Rectangle 36"/>
          <p:cNvSpPr>
            <a:spLocks noChangeArrowheads="1"/>
          </p:cNvSpPr>
          <p:nvPr/>
        </p:nvSpPr>
        <p:spPr bwMode="auto">
          <a:xfrm>
            <a:off x="2843213" y="2205038"/>
            <a:ext cx="1076325" cy="503237"/>
          </a:xfrm>
          <a:prstGeom prst="rect">
            <a:avLst/>
          </a:prstGeom>
          <a:solidFill>
            <a:srgbClr val="00B0F0"/>
          </a:solidFill>
          <a:ln w="2857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7178" name="Rectangle 37"/>
          <p:cNvSpPr>
            <a:spLocks noChangeArrowheads="1"/>
          </p:cNvSpPr>
          <p:nvPr/>
        </p:nvSpPr>
        <p:spPr bwMode="auto">
          <a:xfrm>
            <a:off x="3914775" y="2205038"/>
            <a:ext cx="1074738" cy="503237"/>
          </a:xfrm>
          <a:prstGeom prst="rect">
            <a:avLst/>
          </a:prstGeom>
          <a:solidFill>
            <a:srgbClr val="00B0F0"/>
          </a:solidFill>
          <a:ln w="2857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auto">
          <a:xfrm>
            <a:off x="2200275" y="2203450"/>
            <a:ext cx="215900" cy="504825"/>
          </a:xfrm>
          <a:prstGeom prst="rect">
            <a:avLst/>
          </a:prstGeom>
          <a:solidFill>
            <a:srgbClr val="00B0F0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4" name="Rectangle 23"/>
          <p:cNvSpPr>
            <a:spLocks noChangeArrowheads="1"/>
          </p:cNvSpPr>
          <p:nvPr/>
        </p:nvSpPr>
        <p:spPr bwMode="auto">
          <a:xfrm>
            <a:off x="2416175" y="2203450"/>
            <a:ext cx="215900" cy="504825"/>
          </a:xfrm>
          <a:prstGeom prst="rect">
            <a:avLst/>
          </a:prstGeom>
          <a:solidFill>
            <a:srgbClr val="00B0F0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8" name="Rectangle 27"/>
          <p:cNvSpPr>
            <a:spLocks noChangeArrowheads="1"/>
          </p:cNvSpPr>
          <p:nvPr/>
        </p:nvSpPr>
        <p:spPr bwMode="auto">
          <a:xfrm>
            <a:off x="2843213" y="2203450"/>
            <a:ext cx="215900" cy="504825"/>
          </a:xfrm>
          <a:prstGeom prst="rect">
            <a:avLst/>
          </a:prstGeom>
          <a:solidFill>
            <a:srgbClr val="00B0F0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31" name="Rectangle 30"/>
          <p:cNvSpPr>
            <a:spLocks noChangeArrowheads="1"/>
          </p:cNvSpPr>
          <p:nvPr/>
        </p:nvSpPr>
        <p:spPr bwMode="auto">
          <a:xfrm>
            <a:off x="3054350" y="2205038"/>
            <a:ext cx="217488" cy="503237"/>
          </a:xfrm>
          <a:prstGeom prst="rect">
            <a:avLst/>
          </a:prstGeom>
          <a:solidFill>
            <a:srgbClr val="00B0F0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 marL="457200" eaLnBrk="0" hangingPunct="0"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buFont typeface="Arial" charset="0"/>
              <a:buNone/>
            </a:pPr>
            <a:endParaRPr lang="en-US" altLang="en-US"/>
          </a:p>
        </p:txBody>
      </p:sp>
      <p:sp>
        <p:nvSpPr>
          <p:cNvPr id="32" name="Rectangle 31"/>
          <p:cNvSpPr>
            <a:spLocks noChangeArrowheads="1"/>
          </p:cNvSpPr>
          <p:nvPr/>
        </p:nvSpPr>
        <p:spPr bwMode="auto">
          <a:xfrm>
            <a:off x="3273425" y="2205038"/>
            <a:ext cx="215900" cy="503237"/>
          </a:xfrm>
          <a:prstGeom prst="rect">
            <a:avLst/>
          </a:prstGeom>
          <a:solidFill>
            <a:srgbClr val="00B0F0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 marL="457200" eaLnBrk="0" hangingPunct="0"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buFont typeface="Arial" charset="0"/>
              <a:buNone/>
            </a:pPr>
            <a:endParaRPr lang="en-US" altLang="en-US"/>
          </a:p>
        </p:txBody>
      </p:sp>
      <p:sp>
        <p:nvSpPr>
          <p:cNvPr id="33" name="Rectangle 32"/>
          <p:cNvSpPr>
            <a:spLocks noChangeArrowheads="1"/>
          </p:cNvSpPr>
          <p:nvPr/>
        </p:nvSpPr>
        <p:spPr bwMode="auto">
          <a:xfrm>
            <a:off x="3481388" y="2201863"/>
            <a:ext cx="215900" cy="504825"/>
          </a:xfrm>
          <a:prstGeom prst="rect">
            <a:avLst/>
          </a:prstGeom>
          <a:solidFill>
            <a:srgbClr val="00B0F0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 marL="457200" eaLnBrk="0" hangingPunct="0"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buFont typeface="Arial" charset="0"/>
              <a:buNone/>
            </a:pPr>
            <a:endParaRPr lang="en-US" altLang="en-US"/>
          </a:p>
        </p:txBody>
      </p:sp>
      <p:sp>
        <p:nvSpPr>
          <p:cNvPr id="34" name="Rectangle 33"/>
          <p:cNvSpPr>
            <a:spLocks noChangeArrowheads="1"/>
          </p:cNvSpPr>
          <p:nvPr/>
        </p:nvSpPr>
        <p:spPr bwMode="auto">
          <a:xfrm>
            <a:off x="3913188" y="2201863"/>
            <a:ext cx="215900" cy="504825"/>
          </a:xfrm>
          <a:prstGeom prst="rect">
            <a:avLst/>
          </a:prstGeom>
          <a:solidFill>
            <a:srgbClr val="00B0F0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 marL="457200" eaLnBrk="0" hangingPunct="0"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buFont typeface="Arial" charset="0"/>
              <a:buNone/>
            </a:pPr>
            <a:endParaRPr lang="en-US" altLang="en-US"/>
          </a:p>
        </p:txBody>
      </p:sp>
      <p:sp>
        <p:nvSpPr>
          <p:cNvPr id="35" name="Rectangle 34"/>
          <p:cNvSpPr>
            <a:spLocks noChangeArrowheads="1"/>
          </p:cNvSpPr>
          <p:nvPr/>
        </p:nvSpPr>
        <p:spPr bwMode="auto">
          <a:xfrm>
            <a:off x="4346575" y="2201863"/>
            <a:ext cx="215900" cy="504825"/>
          </a:xfrm>
          <a:prstGeom prst="rect">
            <a:avLst/>
          </a:prstGeom>
          <a:solidFill>
            <a:srgbClr val="00B0F0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 marL="457200" eaLnBrk="0" hangingPunct="0"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buFont typeface="Arial" charset="0"/>
              <a:buNone/>
            </a:pPr>
            <a:endParaRPr lang="en-US" altLang="en-US"/>
          </a:p>
        </p:txBody>
      </p:sp>
      <p:sp>
        <p:nvSpPr>
          <p:cNvPr id="36" name="Rectangle 35"/>
          <p:cNvSpPr>
            <a:spLocks noChangeArrowheads="1"/>
          </p:cNvSpPr>
          <p:nvPr/>
        </p:nvSpPr>
        <p:spPr bwMode="auto">
          <a:xfrm>
            <a:off x="4778375" y="2201863"/>
            <a:ext cx="215900" cy="504825"/>
          </a:xfrm>
          <a:prstGeom prst="rect">
            <a:avLst/>
          </a:prstGeom>
          <a:solidFill>
            <a:srgbClr val="00B0F0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 marL="457200" eaLnBrk="0" hangingPunct="0"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buFont typeface="Arial" charset="0"/>
              <a:buNone/>
            </a:pPr>
            <a:endParaRPr lang="en-US" altLang="en-US"/>
          </a:p>
        </p:txBody>
      </p:sp>
      <p:sp>
        <p:nvSpPr>
          <p:cNvPr id="40" name="Rectangle 39"/>
          <p:cNvSpPr>
            <a:spLocks noChangeArrowheads="1"/>
          </p:cNvSpPr>
          <p:nvPr/>
        </p:nvSpPr>
        <p:spPr bwMode="auto">
          <a:xfrm>
            <a:off x="4994275" y="2203450"/>
            <a:ext cx="215900" cy="504825"/>
          </a:xfrm>
          <a:prstGeom prst="rect">
            <a:avLst/>
          </a:prstGeom>
          <a:solidFill>
            <a:srgbClr val="92D050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 marL="457200" eaLnBrk="0" hangingPunct="0"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buFont typeface="Arial" charset="0"/>
              <a:buNone/>
            </a:pPr>
            <a:endParaRPr lang="en-US" altLang="en-US"/>
          </a:p>
        </p:txBody>
      </p:sp>
      <p:sp>
        <p:nvSpPr>
          <p:cNvPr id="41" name="Rectangle 40"/>
          <p:cNvSpPr>
            <a:spLocks noChangeArrowheads="1"/>
          </p:cNvSpPr>
          <p:nvPr/>
        </p:nvSpPr>
        <p:spPr bwMode="auto">
          <a:xfrm>
            <a:off x="5210175" y="2205038"/>
            <a:ext cx="215900" cy="504825"/>
          </a:xfrm>
          <a:prstGeom prst="rect">
            <a:avLst/>
          </a:prstGeom>
          <a:solidFill>
            <a:srgbClr val="92D050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 marL="457200" eaLnBrk="0" hangingPunct="0"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buFont typeface="Arial" charset="0"/>
              <a:buNone/>
            </a:pPr>
            <a:endParaRPr lang="en-US" altLang="en-US"/>
          </a:p>
        </p:txBody>
      </p:sp>
      <p:sp>
        <p:nvSpPr>
          <p:cNvPr id="44" name="Rectangle 43"/>
          <p:cNvSpPr>
            <a:spLocks noChangeArrowheads="1"/>
          </p:cNvSpPr>
          <p:nvPr/>
        </p:nvSpPr>
        <p:spPr bwMode="auto">
          <a:xfrm>
            <a:off x="1995488" y="2203450"/>
            <a:ext cx="215900" cy="504825"/>
          </a:xfrm>
          <a:prstGeom prst="rect">
            <a:avLst/>
          </a:prstGeom>
          <a:solidFill>
            <a:srgbClr val="00B0F0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45" name="Rectangle 44"/>
          <p:cNvSpPr>
            <a:spLocks noChangeArrowheads="1"/>
          </p:cNvSpPr>
          <p:nvPr/>
        </p:nvSpPr>
        <p:spPr bwMode="auto">
          <a:xfrm>
            <a:off x="5435600" y="2205038"/>
            <a:ext cx="215900" cy="503237"/>
          </a:xfrm>
          <a:prstGeom prst="rect">
            <a:avLst/>
          </a:prstGeom>
          <a:solidFill>
            <a:srgbClr val="92D050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 marL="457200" eaLnBrk="0" hangingPunct="0"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buFont typeface="Arial" charset="0"/>
              <a:buNone/>
            </a:pPr>
            <a:endParaRPr lang="en-US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5253685" y="2717262"/>
                <a:ext cx="325730" cy="45615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2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GB" sz="1200" b="0" i="0" smtClean="0">
                              <a:latin typeface="Comic Sans MS" panose="030F0702030302020204" pitchFamily="66" charset="0"/>
                            </a:rPr>
                            <m:t>1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GB" sz="1200" b="0" i="0" smtClean="0">
                              <a:latin typeface="Comic Sans MS" panose="030F0702030302020204" pitchFamily="66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GB" sz="18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53685" y="2717262"/>
                <a:ext cx="325730" cy="456151"/>
              </a:xfrm>
              <a:prstGeom prst="rect">
                <a:avLst/>
              </a:prstGeom>
              <a:blipFill rotWithShape="1">
                <a:blip r:embed="rId4"/>
                <a:stretch>
                  <a:fillRect b="-1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3593127" y="2719058"/>
                <a:ext cx="325730" cy="45089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2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GB" sz="1200" b="0" i="0" smtClean="0">
                              <a:latin typeface="Comic Sans MS" panose="030F0702030302020204" pitchFamily="66" charset="0"/>
                            </a:rPr>
                            <m:t>3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GB" sz="1200" b="0" i="0" smtClean="0">
                              <a:latin typeface="Comic Sans MS" panose="030F0702030302020204" pitchFamily="66" charset="0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GB" sz="18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93127" y="2719058"/>
                <a:ext cx="325730" cy="450893"/>
              </a:xfrm>
              <a:prstGeom prst="rect">
                <a:avLst/>
              </a:prstGeom>
              <a:blipFill rotWithShape="1">
                <a:blip r:embed="rId5"/>
                <a:stretch>
                  <a:fillRect b="-135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Cloud Callout 26"/>
          <p:cNvSpPr/>
          <p:nvPr/>
        </p:nvSpPr>
        <p:spPr>
          <a:xfrm>
            <a:off x="4932040" y="2765145"/>
            <a:ext cx="3312368" cy="2287815"/>
          </a:xfrm>
          <a:prstGeom prst="cloudCallout">
            <a:avLst>
              <a:gd name="adj1" fmla="val 71489"/>
              <a:gd name="adj2" fmla="val 57053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buNone/>
            </a:pPr>
            <a:endParaRPr lang="en-GB" altLang="en-US" sz="1600" b="1" dirty="0">
              <a:solidFill>
                <a:srgbClr val="FF0000"/>
              </a:solidFill>
            </a:endParaRPr>
          </a:p>
        </p:txBody>
      </p:sp>
      <p:sp>
        <p:nvSpPr>
          <p:cNvPr id="37" name="Arc 36"/>
          <p:cNvSpPr/>
          <p:nvPr/>
        </p:nvSpPr>
        <p:spPr>
          <a:xfrm>
            <a:off x="1872659" y="4179698"/>
            <a:ext cx="457200" cy="609600"/>
          </a:xfrm>
          <a:prstGeom prst="arc">
            <a:avLst>
              <a:gd name="adj1" fmla="val 16200000"/>
              <a:gd name="adj2" fmla="val 5474722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38" name="Arc 37"/>
          <p:cNvSpPr/>
          <p:nvPr/>
        </p:nvSpPr>
        <p:spPr>
          <a:xfrm>
            <a:off x="1921871" y="5301208"/>
            <a:ext cx="457200" cy="609600"/>
          </a:xfrm>
          <a:prstGeom prst="arc">
            <a:avLst>
              <a:gd name="adj1" fmla="val 16200000"/>
              <a:gd name="adj2" fmla="val 5474722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/>
              <p:cNvSpPr txBox="1"/>
              <p:nvPr/>
            </p:nvSpPr>
            <p:spPr>
              <a:xfrm>
                <a:off x="777433" y="3336346"/>
                <a:ext cx="1057725" cy="90178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GB" b="0" i="0" smtClean="0">
                              <a:latin typeface="Cambria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GB" b="0" i="0" smtClean="0">
                              <a:latin typeface="Cambria" panose="02040503050406030204" pitchFamily="18" charset="0"/>
                            </a:rPr>
                            <m:t>4</m:t>
                          </m:r>
                        </m:den>
                      </m:f>
                      <m:r>
                        <m:rPr>
                          <m:nor/>
                        </m:rPr>
                        <a:rPr lang="en-GB" b="0" i="0" smtClean="0">
                          <a:latin typeface="Cambria" panose="02040503050406030204" pitchFamily="18" charset="0"/>
                        </a:rPr>
                        <m:t>+ </m:t>
                      </m:r>
                      <m:f>
                        <m:fPr>
                          <m:ctrlPr>
                            <a:rPr lang="en-GB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GB" b="0" i="0" smtClean="0">
                              <a:latin typeface="Cambria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GB" b="0" i="0" smtClean="0">
                              <a:latin typeface="Cambria" panose="02040503050406030204" pitchFamily="18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GB" sz="4000" dirty="0">
                  <a:latin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39" name="Text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7433" y="3336346"/>
                <a:ext cx="1057725" cy="901785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/>
              <p:cNvSpPr txBox="1"/>
              <p:nvPr/>
            </p:nvSpPr>
            <p:spPr>
              <a:xfrm>
                <a:off x="4860032" y="3417759"/>
                <a:ext cx="3600400" cy="9389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latin typeface="Cambria Math"/>
                            </a:rPr>
                            <m:t>3</m:t>
                          </m:r>
                        </m:num>
                        <m:den>
                          <m:r>
                            <a:rPr lang="en-GB" b="0" i="1" smtClean="0">
                              <a:latin typeface="Cambria Math"/>
                            </a:rPr>
                            <m:t>4</m:t>
                          </m:r>
                        </m:den>
                      </m:f>
                      <m:r>
                        <a:rPr lang="en-GB" b="0" i="1" smtClean="0">
                          <a:latin typeface="Cambria Math"/>
                        </a:rPr>
                        <m:t>= </m:t>
                      </m:r>
                      <m:f>
                        <m:fPr>
                          <m:ctrlPr>
                            <a:rPr lang="en-GB" b="0" i="1" smtClean="0">
                              <a:latin typeface="Cambria Math"/>
                            </a:rPr>
                          </m:ctrlPr>
                        </m:fPr>
                        <m:num/>
                        <m:den>
                          <m:r>
                            <a:rPr lang="en-GB" b="0" i="1" smtClean="0">
                              <a:latin typeface="Cambria Math"/>
                            </a:rPr>
                            <m:t>20</m:t>
                          </m:r>
                        </m:den>
                      </m:f>
                    </m:oMath>
                  </m:oMathPara>
                </a14:m>
                <a:endParaRPr lang="en-GB" sz="4400" dirty="0"/>
              </a:p>
            </p:txBody>
          </p:sp>
        </mc:Choice>
        <mc:Fallback xmlns="">
          <p:sp>
            <p:nvSpPr>
              <p:cNvPr id="42" name="TextBox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60032" y="3417759"/>
                <a:ext cx="3600400" cy="938975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3" name="Group 13"/>
          <p:cNvGrpSpPr>
            <a:grpSpLocks/>
          </p:cNvGrpSpPr>
          <p:nvPr/>
        </p:nvGrpSpPr>
        <p:grpSpPr bwMode="auto">
          <a:xfrm>
            <a:off x="6228184" y="2769220"/>
            <a:ext cx="609313" cy="2047144"/>
            <a:chOff x="84" y="231"/>
            <a:chExt cx="97" cy="1099"/>
          </a:xfrm>
        </p:grpSpPr>
        <p:sp>
          <p:nvSpPr>
            <p:cNvPr id="47" name="Text Box 14"/>
            <p:cNvSpPr txBox="1">
              <a:spLocks noChangeArrowheads="1"/>
            </p:cNvSpPr>
            <p:nvPr/>
          </p:nvSpPr>
          <p:spPr bwMode="auto">
            <a:xfrm>
              <a:off x="84" y="231"/>
              <a:ext cx="91" cy="2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zh-CN" sz="2800" b="1" dirty="0" smtClean="0">
                  <a:solidFill>
                    <a:srgbClr val="0070C0"/>
                  </a:solidFill>
                  <a:latin typeface="Times New Roman" pitchFamily="18" charset="0"/>
                </a:rPr>
                <a:t>×5</a:t>
              </a:r>
              <a:endParaRPr lang="en-US" altLang="zh-CN" sz="2800" b="1" dirty="0">
                <a:solidFill>
                  <a:srgbClr val="0070C0"/>
                </a:solidFill>
                <a:latin typeface="Times New Roman" pitchFamily="18" charset="0"/>
              </a:endParaRPr>
            </a:p>
          </p:txBody>
        </p:sp>
        <p:sp>
          <p:nvSpPr>
            <p:cNvPr id="48" name="Text Box 15"/>
            <p:cNvSpPr txBox="1">
              <a:spLocks noChangeArrowheads="1"/>
            </p:cNvSpPr>
            <p:nvPr/>
          </p:nvSpPr>
          <p:spPr bwMode="auto">
            <a:xfrm>
              <a:off x="90" y="1049"/>
              <a:ext cx="91" cy="2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zh-CN" sz="2800" b="1" dirty="0" smtClean="0">
                  <a:solidFill>
                    <a:srgbClr val="0070C0"/>
                  </a:solidFill>
                  <a:latin typeface="Times New Roman" pitchFamily="18" charset="0"/>
                </a:rPr>
                <a:t>×5</a:t>
              </a:r>
              <a:endParaRPr lang="en-US" altLang="zh-CN" sz="2800" b="1" dirty="0">
                <a:solidFill>
                  <a:srgbClr val="0070C0"/>
                </a:solidFill>
                <a:latin typeface="Times New Roman" pitchFamily="18" charset="0"/>
              </a:endParaRPr>
            </a:p>
          </p:txBody>
        </p:sp>
      </p:grpSp>
      <p:sp>
        <p:nvSpPr>
          <p:cNvPr id="49" name="Arc 8"/>
          <p:cNvSpPr>
            <a:spLocks/>
          </p:cNvSpPr>
          <p:nvPr/>
        </p:nvSpPr>
        <p:spPr bwMode="auto">
          <a:xfrm rot="7217758">
            <a:off x="6306627" y="3703228"/>
            <a:ext cx="783302" cy="621786"/>
          </a:xfrm>
          <a:custGeom>
            <a:avLst/>
            <a:gdLst>
              <a:gd name="T0" fmla="*/ 2147483647 w 21600"/>
              <a:gd name="T1" fmla="*/ 0 h 21517"/>
              <a:gd name="T2" fmla="*/ 2147483647 w 21600"/>
              <a:gd name="T3" fmla="*/ 2147483647 h 21517"/>
              <a:gd name="T4" fmla="*/ 0 w 21600"/>
              <a:gd name="T5" fmla="*/ 2147483647 h 21517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21517" fill="none" extrusionOk="0">
                <a:moveTo>
                  <a:pt x="9509" y="-1"/>
                </a:moveTo>
                <a:cubicBezTo>
                  <a:pt x="16909" y="3628"/>
                  <a:pt x="21600" y="11151"/>
                  <a:pt x="21600" y="19394"/>
                </a:cubicBezTo>
                <a:cubicBezTo>
                  <a:pt x="21600" y="20102"/>
                  <a:pt x="21565" y="20811"/>
                  <a:pt x="21495" y="21517"/>
                </a:cubicBezTo>
              </a:path>
              <a:path w="21600" h="21517" stroke="0" extrusionOk="0">
                <a:moveTo>
                  <a:pt x="9509" y="-1"/>
                </a:moveTo>
                <a:cubicBezTo>
                  <a:pt x="16909" y="3628"/>
                  <a:pt x="21600" y="11151"/>
                  <a:pt x="21600" y="19394"/>
                </a:cubicBezTo>
                <a:cubicBezTo>
                  <a:pt x="21600" y="20102"/>
                  <a:pt x="21565" y="20811"/>
                  <a:pt x="21495" y="21517"/>
                </a:cubicBezTo>
                <a:lnTo>
                  <a:pt x="0" y="19394"/>
                </a:lnTo>
                <a:lnTo>
                  <a:pt x="9509" y="-1"/>
                </a:lnTo>
                <a:close/>
              </a:path>
            </a:pathLst>
          </a:custGeom>
          <a:noFill/>
          <a:ln w="25400">
            <a:solidFill>
              <a:schemeClr val="folHlink"/>
            </a:solidFill>
            <a:round/>
            <a:headEnd type="triangle" w="lg" len="lg"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/>
          <a:p>
            <a:endParaRPr lang="en-GB"/>
          </a:p>
        </p:txBody>
      </p:sp>
      <p:sp>
        <p:nvSpPr>
          <p:cNvPr id="50" name="TextBox 49"/>
          <p:cNvSpPr txBox="1"/>
          <p:nvPr/>
        </p:nvSpPr>
        <p:spPr>
          <a:xfrm>
            <a:off x="6545712" y="3388142"/>
            <a:ext cx="10687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GB" sz="2400" dirty="0" smtClean="0">
                <a:solidFill>
                  <a:srgbClr val="FF0000"/>
                </a:solidFill>
                <a:latin typeface="Cambria" panose="02040503050406030204" pitchFamily="18" charset="0"/>
              </a:rPr>
              <a:t> 15</a:t>
            </a:r>
            <a:endParaRPr lang="en-GB" sz="2400" dirty="0">
              <a:solidFill>
                <a:srgbClr val="FF0000"/>
              </a:solidFill>
              <a:latin typeface="Cambria" panose="020405030504060302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/>
              <p:cNvSpPr txBox="1"/>
              <p:nvPr/>
            </p:nvSpPr>
            <p:spPr>
              <a:xfrm>
                <a:off x="683568" y="4514172"/>
                <a:ext cx="1455270" cy="91057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GB" b="0" i="0" smtClean="0">
                              <a:latin typeface="Cambria" panose="02040503050406030204" pitchFamily="18" charset="0"/>
                            </a:rPr>
                            <m:t>15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GB" b="0" i="0" smtClean="0">
                              <a:latin typeface="Cambria" panose="02040503050406030204" pitchFamily="18" charset="0"/>
                            </a:rPr>
                            <m:t>20</m:t>
                          </m:r>
                        </m:den>
                      </m:f>
                      <m:r>
                        <m:rPr>
                          <m:nor/>
                        </m:rPr>
                        <a:rPr lang="en-GB" b="0" i="0" smtClean="0">
                          <a:latin typeface="Cambria" panose="02040503050406030204" pitchFamily="18" charset="0"/>
                        </a:rPr>
                        <m:t>+ </m:t>
                      </m:r>
                      <m:f>
                        <m:fPr>
                          <m:ctrlPr>
                            <a:rPr lang="en-GB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GB" b="0" i="0" smtClean="0">
                              <a:latin typeface="Cambria" panose="02040503050406030204" pitchFamily="18" charset="0"/>
                            </a:rPr>
                            <m:t>4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GB" b="0" i="0" smtClean="0">
                              <a:latin typeface="Cambria" panose="02040503050406030204" pitchFamily="18" charset="0"/>
                            </a:rPr>
                            <m:t>20</m:t>
                          </m:r>
                        </m:den>
                      </m:f>
                    </m:oMath>
                  </m:oMathPara>
                </a14:m>
                <a:endParaRPr lang="en-GB" sz="4000" dirty="0">
                  <a:latin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51" name="TextBox 5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3568" y="4514172"/>
                <a:ext cx="1455270" cy="910570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/>
              <p:cNvSpPr txBox="1"/>
              <p:nvPr/>
            </p:nvSpPr>
            <p:spPr>
              <a:xfrm>
                <a:off x="1140566" y="5737086"/>
                <a:ext cx="684803" cy="91929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GB" b="0" i="0" smtClean="0">
                              <a:latin typeface="Cambria" panose="02040503050406030204" pitchFamily="18" charset="0"/>
                            </a:rPr>
                            <m:t>19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GB" b="0" i="0" smtClean="0">
                              <a:latin typeface="Cambria" panose="02040503050406030204" pitchFamily="18" charset="0"/>
                            </a:rPr>
                            <m:t>20</m:t>
                          </m:r>
                        </m:den>
                      </m:f>
                    </m:oMath>
                  </m:oMathPara>
                </a14:m>
                <a:endParaRPr lang="en-GB" dirty="0">
                  <a:latin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52" name="TextBox 5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40566" y="5737086"/>
                <a:ext cx="684803" cy="919291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3" name="Arc 9"/>
          <p:cNvSpPr>
            <a:spLocks/>
          </p:cNvSpPr>
          <p:nvPr/>
        </p:nvSpPr>
        <p:spPr bwMode="auto">
          <a:xfrm rot="18404736">
            <a:off x="6104286" y="3174644"/>
            <a:ext cx="783302" cy="621786"/>
          </a:xfrm>
          <a:custGeom>
            <a:avLst/>
            <a:gdLst>
              <a:gd name="T0" fmla="*/ 2147483647 w 21600"/>
              <a:gd name="T1" fmla="*/ 0 h 21517"/>
              <a:gd name="T2" fmla="*/ 2147483647 w 21600"/>
              <a:gd name="T3" fmla="*/ 2147483647 h 21517"/>
              <a:gd name="T4" fmla="*/ 0 w 21600"/>
              <a:gd name="T5" fmla="*/ 2147483647 h 21517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21517" fill="none" extrusionOk="0">
                <a:moveTo>
                  <a:pt x="9509" y="-1"/>
                </a:moveTo>
                <a:cubicBezTo>
                  <a:pt x="16909" y="3628"/>
                  <a:pt x="21600" y="11151"/>
                  <a:pt x="21600" y="19394"/>
                </a:cubicBezTo>
                <a:cubicBezTo>
                  <a:pt x="21600" y="20102"/>
                  <a:pt x="21565" y="20811"/>
                  <a:pt x="21495" y="21517"/>
                </a:cubicBezTo>
              </a:path>
              <a:path w="21600" h="21517" stroke="0" extrusionOk="0">
                <a:moveTo>
                  <a:pt x="9509" y="-1"/>
                </a:moveTo>
                <a:cubicBezTo>
                  <a:pt x="16909" y="3628"/>
                  <a:pt x="21600" y="11151"/>
                  <a:pt x="21600" y="19394"/>
                </a:cubicBezTo>
                <a:cubicBezTo>
                  <a:pt x="21600" y="20102"/>
                  <a:pt x="21565" y="20811"/>
                  <a:pt x="21495" y="21517"/>
                </a:cubicBezTo>
                <a:lnTo>
                  <a:pt x="0" y="19394"/>
                </a:lnTo>
                <a:lnTo>
                  <a:pt x="9509" y="-1"/>
                </a:lnTo>
                <a:close/>
              </a:path>
            </a:pathLst>
          </a:custGeom>
          <a:noFill/>
          <a:ln w="25400">
            <a:solidFill>
              <a:schemeClr val="folHlink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/>
          <a:p>
            <a:endParaRPr lang="en-GB"/>
          </a:p>
        </p:txBody>
      </p:sp>
      <p:sp>
        <p:nvSpPr>
          <p:cNvPr id="54" name="Cloud Callout 53"/>
          <p:cNvSpPr/>
          <p:nvPr/>
        </p:nvSpPr>
        <p:spPr>
          <a:xfrm>
            <a:off x="2596133" y="4404887"/>
            <a:ext cx="3312368" cy="2488057"/>
          </a:xfrm>
          <a:prstGeom prst="cloudCallout">
            <a:avLst>
              <a:gd name="adj1" fmla="val 71489"/>
              <a:gd name="adj2" fmla="val 57053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buNone/>
            </a:pPr>
            <a:endParaRPr lang="en-GB" altLang="en-US" sz="1600" b="1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5" name="TextBox 54"/>
              <p:cNvSpPr txBox="1"/>
              <p:nvPr/>
            </p:nvSpPr>
            <p:spPr>
              <a:xfrm>
                <a:off x="2524125" y="5169223"/>
                <a:ext cx="3600400" cy="9389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GB" b="0" i="1" smtClean="0">
                              <a:latin typeface="Cambria Math"/>
                            </a:rPr>
                            <m:t>5</m:t>
                          </m:r>
                        </m:den>
                      </m:f>
                      <m:r>
                        <a:rPr lang="en-GB" b="0" i="1" smtClean="0">
                          <a:latin typeface="Cambria Math"/>
                        </a:rPr>
                        <m:t>= </m:t>
                      </m:r>
                      <m:f>
                        <m:fPr>
                          <m:ctrlPr>
                            <a:rPr lang="en-GB" b="0" i="1" smtClean="0">
                              <a:latin typeface="Cambria Math"/>
                            </a:rPr>
                          </m:ctrlPr>
                        </m:fPr>
                        <m:num/>
                        <m:den>
                          <m:r>
                            <a:rPr lang="en-GB" b="0" i="1" smtClean="0">
                              <a:latin typeface="Cambria Math"/>
                            </a:rPr>
                            <m:t>20</m:t>
                          </m:r>
                        </m:den>
                      </m:f>
                    </m:oMath>
                  </m:oMathPara>
                </a14:m>
                <a:endParaRPr lang="en-GB" sz="4400" dirty="0"/>
              </a:p>
            </p:txBody>
          </p:sp>
        </mc:Choice>
        <mc:Fallback xmlns="">
          <p:sp>
            <p:nvSpPr>
              <p:cNvPr id="55" name="TextBox 5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24125" y="5169223"/>
                <a:ext cx="3600400" cy="938975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6" name="Group 13"/>
          <p:cNvGrpSpPr>
            <a:grpSpLocks/>
          </p:cNvGrpSpPr>
          <p:nvPr/>
        </p:nvGrpSpPr>
        <p:grpSpPr bwMode="auto">
          <a:xfrm>
            <a:off x="3999975" y="4484429"/>
            <a:ext cx="609313" cy="2171948"/>
            <a:chOff x="84" y="231"/>
            <a:chExt cx="97" cy="1166"/>
          </a:xfrm>
        </p:grpSpPr>
        <p:sp>
          <p:nvSpPr>
            <p:cNvPr id="57" name="Text Box 14"/>
            <p:cNvSpPr txBox="1">
              <a:spLocks noChangeArrowheads="1"/>
            </p:cNvSpPr>
            <p:nvPr/>
          </p:nvSpPr>
          <p:spPr bwMode="auto">
            <a:xfrm>
              <a:off x="84" y="231"/>
              <a:ext cx="91" cy="2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zh-CN" sz="2800" b="1" dirty="0" smtClean="0">
                  <a:solidFill>
                    <a:srgbClr val="0070C0"/>
                  </a:solidFill>
                  <a:latin typeface="Times New Roman" pitchFamily="18" charset="0"/>
                </a:rPr>
                <a:t>×4</a:t>
              </a:r>
              <a:endParaRPr lang="en-US" altLang="zh-CN" sz="2800" b="1" dirty="0">
                <a:solidFill>
                  <a:srgbClr val="0070C0"/>
                </a:solidFill>
                <a:latin typeface="Times New Roman" pitchFamily="18" charset="0"/>
              </a:endParaRPr>
            </a:p>
          </p:txBody>
        </p:sp>
        <p:sp>
          <p:nvSpPr>
            <p:cNvPr id="58" name="Text Box 15"/>
            <p:cNvSpPr txBox="1">
              <a:spLocks noChangeArrowheads="1"/>
            </p:cNvSpPr>
            <p:nvPr/>
          </p:nvSpPr>
          <p:spPr bwMode="auto">
            <a:xfrm>
              <a:off x="90" y="1116"/>
              <a:ext cx="91" cy="2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zh-CN" sz="2800" b="1" dirty="0" smtClean="0">
                  <a:solidFill>
                    <a:srgbClr val="0070C0"/>
                  </a:solidFill>
                  <a:latin typeface="Times New Roman" pitchFamily="18" charset="0"/>
                </a:rPr>
                <a:t>×4</a:t>
              </a:r>
              <a:endParaRPr lang="en-US" altLang="zh-CN" sz="2800" b="1" dirty="0">
                <a:solidFill>
                  <a:srgbClr val="0070C0"/>
                </a:solidFill>
                <a:latin typeface="Times New Roman" pitchFamily="18" charset="0"/>
              </a:endParaRPr>
            </a:p>
          </p:txBody>
        </p:sp>
      </p:grpSp>
      <p:sp>
        <p:nvSpPr>
          <p:cNvPr id="59" name="Arc 8"/>
          <p:cNvSpPr>
            <a:spLocks/>
          </p:cNvSpPr>
          <p:nvPr/>
        </p:nvSpPr>
        <p:spPr bwMode="auto">
          <a:xfrm rot="7507766">
            <a:off x="4037388" y="5495491"/>
            <a:ext cx="745857" cy="574974"/>
          </a:xfrm>
          <a:custGeom>
            <a:avLst/>
            <a:gdLst>
              <a:gd name="T0" fmla="*/ 2147483647 w 21600"/>
              <a:gd name="T1" fmla="*/ 0 h 21517"/>
              <a:gd name="T2" fmla="*/ 2147483647 w 21600"/>
              <a:gd name="T3" fmla="*/ 2147483647 h 21517"/>
              <a:gd name="T4" fmla="*/ 0 w 21600"/>
              <a:gd name="T5" fmla="*/ 2147483647 h 21517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21517" fill="none" extrusionOk="0">
                <a:moveTo>
                  <a:pt x="9509" y="-1"/>
                </a:moveTo>
                <a:cubicBezTo>
                  <a:pt x="16909" y="3628"/>
                  <a:pt x="21600" y="11151"/>
                  <a:pt x="21600" y="19394"/>
                </a:cubicBezTo>
                <a:cubicBezTo>
                  <a:pt x="21600" y="20102"/>
                  <a:pt x="21565" y="20811"/>
                  <a:pt x="21495" y="21517"/>
                </a:cubicBezTo>
              </a:path>
              <a:path w="21600" h="21517" stroke="0" extrusionOk="0">
                <a:moveTo>
                  <a:pt x="9509" y="-1"/>
                </a:moveTo>
                <a:cubicBezTo>
                  <a:pt x="16909" y="3628"/>
                  <a:pt x="21600" y="11151"/>
                  <a:pt x="21600" y="19394"/>
                </a:cubicBezTo>
                <a:cubicBezTo>
                  <a:pt x="21600" y="20102"/>
                  <a:pt x="21565" y="20811"/>
                  <a:pt x="21495" y="21517"/>
                </a:cubicBezTo>
                <a:lnTo>
                  <a:pt x="0" y="19394"/>
                </a:lnTo>
                <a:lnTo>
                  <a:pt x="9509" y="-1"/>
                </a:lnTo>
                <a:close/>
              </a:path>
            </a:pathLst>
          </a:custGeom>
          <a:noFill/>
          <a:ln w="25400">
            <a:solidFill>
              <a:schemeClr val="folHlink"/>
            </a:solidFill>
            <a:round/>
            <a:headEnd type="triangle" w="lg" len="lg"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/>
          <a:p>
            <a:endParaRPr lang="en-GB"/>
          </a:p>
        </p:txBody>
      </p:sp>
      <p:sp>
        <p:nvSpPr>
          <p:cNvPr id="60" name="TextBox 59"/>
          <p:cNvSpPr txBox="1"/>
          <p:nvPr/>
        </p:nvSpPr>
        <p:spPr>
          <a:xfrm>
            <a:off x="4295311" y="5057431"/>
            <a:ext cx="10687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GB" sz="2800" dirty="0" smtClean="0">
                <a:solidFill>
                  <a:srgbClr val="FF0000"/>
                </a:solidFill>
                <a:latin typeface="Cambria" panose="02040503050406030204" pitchFamily="18" charset="0"/>
              </a:rPr>
              <a:t> 4</a:t>
            </a:r>
            <a:endParaRPr lang="en-GB" sz="2800" dirty="0">
              <a:solidFill>
                <a:srgbClr val="FF0000"/>
              </a:solidFill>
              <a:latin typeface="Cambria" panose="02040503050406030204" pitchFamily="18" charset="0"/>
            </a:endParaRPr>
          </a:p>
        </p:txBody>
      </p:sp>
      <p:sp>
        <p:nvSpPr>
          <p:cNvPr id="61" name="Arc 9"/>
          <p:cNvSpPr>
            <a:spLocks/>
          </p:cNvSpPr>
          <p:nvPr/>
        </p:nvSpPr>
        <p:spPr bwMode="auto">
          <a:xfrm rot="18802362">
            <a:off x="3911936" y="4887303"/>
            <a:ext cx="699787" cy="588523"/>
          </a:xfrm>
          <a:custGeom>
            <a:avLst/>
            <a:gdLst>
              <a:gd name="T0" fmla="*/ 2147483647 w 21600"/>
              <a:gd name="T1" fmla="*/ 0 h 21517"/>
              <a:gd name="T2" fmla="*/ 2147483647 w 21600"/>
              <a:gd name="T3" fmla="*/ 2147483647 h 21517"/>
              <a:gd name="T4" fmla="*/ 0 w 21600"/>
              <a:gd name="T5" fmla="*/ 2147483647 h 21517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21517" fill="none" extrusionOk="0">
                <a:moveTo>
                  <a:pt x="9509" y="-1"/>
                </a:moveTo>
                <a:cubicBezTo>
                  <a:pt x="16909" y="3628"/>
                  <a:pt x="21600" y="11151"/>
                  <a:pt x="21600" y="19394"/>
                </a:cubicBezTo>
                <a:cubicBezTo>
                  <a:pt x="21600" y="20102"/>
                  <a:pt x="21565" y="20811"/>
                  <a:pt x="21495" y="21517"/>
                </a:cubicBezTo>
              </a:path>
              <a:path w="21600" h="21517" stroke="0" extrusionOk="0">
                <a:moveTo>
                  <a:pt x="9509" y="-1"/>
                </a:moveTo>
                <a:cubicBezTo>
                  <a:pt x="16909" y="3628"/>
                  <a:pt x="21600" y="11151"/>
                  <a:pt x="21600" y="19394"/>
                </a:cubicBezTo>
                <a:cubicBezTo>
                  <a:pt x="21600" y="20102"/>
                  <a:pt x="21565" y="20811"/>
                  <a:pt x="21495" y="21517"/>
                </a:cubicBezTo>
                <a:lnTo>
                  <a:pt x="0" y="19394"/>
                </a:lnTo>
                <a:lnTo>
                  <a:pt x="9509" y="-1"/>
                </a:lnTo>
                <a:close/>
              </a:path>
            </a:pathLst>
          </a:custGeom>
          <a:noFill/>
          <a:ln w="25400">
            <a:solidFill>
              <a:schemeClr val="folHlink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/>
          <a:p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2" name="TextBox 61"/>
              <p:cNvSpPr txBox="1"/>
              <p:nvPr/>
            </p:nvSpPr>
            <p:spPr>
              <a:xfrm>
                <a:off x="3601577" y="260648"/>
                <a:ext cx="1057725" cy="90178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GB" b="0" i="0" smtClean="0">
                              <a:latin typeface="Cambria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GB" b="0" i="0" smtClean="0">
                              <a:latin typeface="Cambria" panose="02040503050406030204" pitchFamily="18" charset="0"/>
                            </a:rPr>
                            <m:t>4</m:t>
                          </m:r>
                        </m:den>
                      </m:f>
                      <m:r>
                        <m:rPr>
                          <m:nor/>
                        </m:rPr>
                        <a:rPr lang="en-GB" b="0" i="0" smtClean="0">
                          <a:latin typeface="Cambria" panose="02040503050406030204" pitchFamily="18" charset="0"/>
                        </a:rPr>
                        <m:t>+ </m:t>
                      </m:r>
                      <m:f>
                        <m:fPr>
                          <m:ctrlPr>
                            <a:rPr lang="en-GB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GB" b="0" i="0" smtClean="0">
                              <a:latin typeface="Cambria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GB" b="0" i="0" smtClean="0">
                              <a:latin typeface="Cambria" panose="02040503050406030204" pitchFamily="18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GB" sz="4000" dirty="0">
                  <a:latin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62" name="TextBox 6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01577" y="260648"/>
                <a:ext cx="1057725" cy="901785"/>
              </a:xfrm>
              <a:prstGeom prst="rect">
                <a:avLst/>
              </a:prstGeom>
              <a:blipFill rotWithShape="1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499759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37" grpId="0" animBg="1"/>
      <p:bldP spid="38" grpId="0" animBg="1"/>
      <p:bldP spid="39" grpId="0"/>
      <p:bldP spid="42" grpId="0"/>
      <p:bldP spid="49" grpId="0" animBg="1"/>
      <p:bldP spid="50" grpId="0"/>
      <p:bldP spid="51" grpId="0"/>
      <p:bldP spid="52" grpId="0"/>
      <p:bldP spid="53" grpId="0" animBg="1"/>
      <p:bldP spid="54" grpId="0" animBg="1"/>
      <p:bldP spid="55" grpId="0"/>
      <p:bldP spid="59" grpId="0" animBg="1"/>
      <p:bldP spid="60" grpId="0"/>
      <p:bldP spid="6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362" b="35536"/>
          <a:stretch>
            <a:fillRect/>
          </a:stretch>
        </p:blipFill>
        <p:spPr bwMode="auto">
          <a:xfrm>
            <a:off x="971550" y="1268413"/>
            <a:ext cx="6048375" cy="725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1835150" y="2205038"/>
            <a:ext cx="4176713" cy="503237"/>
          </a:xfrm>
          <a:prstGeom prst="rect">
            <a:avLst/>
          </a:prstGeom>
          <a:noFill/>
          <a:ln w="28575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773238" y="2205038"/>
            <a:ext cx="1074737" cy="503237"/>
          </a:xfrm>
          <a:prstGeom prst="rect">
            <a:avLst/>
          </a:prstGeom>
          <a:solidFill>
            <a:srgbClr val="00B0F0"/>
          </a:solidFill>
          <a:ln w="2857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5" name="Rectangle 24"/>
          <p:cNvSpPr>
            <a:spLocks noChangeArrowheads="1"/>
          </p:cNvSpPr>
          <p:nvPr/>
        </p:nvSpPr>
        <p:spPr bwMode="auto">
          <a:xfrm>
            <a:off x="1825625" y="3173413"/>
            <a:ext cx="863600" cy="504825"/>
          </a:xfrm>
          <a:prstGeom prst="rect">
            <a:avLst/>
          </a:prstGeom>
          <a:solidFill>
            <a:srgbClr val="92D050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cxnSp>
        <p:nvCxnSpPr>
          <p:cNvPr id="5129" name="Straight Connector 4"/>
          <p:cNvCxnSpPr>
            <a:cxnSpLocks noChangeShapeType="1"/>
            <a:stCxn id="6" idx="0"/>
            <a:endCxn id="6" idx="2"/>
          </p:cNvCxnSpPr>
          <p:nvPr/>
        </p:nvCxnSpPr>
        <p:spPr bwMode="auto">
          <a:xfrm>
            <a:off x="2311400" y="2205038"/>
            <a:ext cx="0" cy="503237"/>
          </a:xfrm>
          <a:prstGeom prst="lin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7" name="Rectangle 36"/>
          <p:cNvSpPr>
            <a:spLocks noChangeArrowheads="1"/>
          </p:cNvSpPr>
          <p:nvPr/>
        </p:nvSpPr>
        <p:spPr bwMode="auto">
          <a:xfrm>
            <a:off x="2843213" y="2205038"/>
            <a:ext cx="1076325" cy="503237"/>
          </a:xfrm>
          <a:prstGeom prst="rect">
            <a:avLst/>
          </a:prstGeom>
          <a:solidFill>
            <a:srgbClr val="00B0F0"/>
          </a:solidFill>
          <a:ln w="2857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38" name="Rectangle 37"/>
          <p:cNvSpPr>
            <a:spLocks noChangeArrowheads="1"/>
          </p:cNvSpPr>
          <p:nvPr/>
        </p:nvSpPr>
        <p:spPr bwMode="auto">
          <a:xfrm>
            <a:off x="3914775" y="2205038"/>
            <a:ext cx="1074738" cy="503237"/>
          </a:xfrm>
          <a:prstGeom prst="rect">
            <a:avLst/>
          </a:prstGeom>
          <a:solidFill>
            <a:srgbClr val="00B0F0"/>
          </a:solidFill>
          <a:ln w="2857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39" name="Rectangle 38"/>
          <p:cNvSpPr>
            <a:spLocks noChangeArrowheads="1"/>
          </p:cNvSpPr>
          <p:nvPr/>
        </p:nvSpPr>
        <p:spPr bwMode="auto">
          <a:xfrm>
            <a:off x="1825625" y="3170238"/>
            <a:ext cx="4176713" cy="503237"/>
          </a:xfrm>
          <a:prstGeom prst="rect">
            <a:avLst/>
          </a:prstGeom>
          <a:noFill/>
          <a:ln w="28575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3593127" y="2719058"/>
                <a:ext cx="325730" cy="45089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2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GB" sz="1200" b="0" i="0" smtClean="0">
                              <a:latin typeface="Comic Sans MS" panose="030F0702030302020204" pitchFamily="66" charset="0"/>
                            </a:rPr>
                            <m:t>3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GB" sz="1200" b="0" i="0" smtClean="0">
                              <a:latin typeface="Comic Sans MS" panose="030F0702030302020204" pitchFamily="66" charset="0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GB" sz="18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93127" y="2719058"/>
                <a:ext cx="325730" cy="450893"/>
              </a:xfrm>
              <a:prstGeom prst="rect">
                <a:avLst/>
              </a:prstGeom>
              <a:blipFill rotWithShape="1">
                <a:blip r:embed="rId4"/>
                <a:stretch>
                  <a:fillRect b="-135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2522245" y="3678238"/>
                <a:ext cx="325730" cy="44275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2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GB" sz="1200" b="0" i="0" smtClean="0">
                              <a:latin typeface="Cambria Math"/>
                            </a:rPr>
                            <m:t>2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GB" sz="1200" b="0" i="0" smtClean="0">
                              <a:latin typeface="Comic Sans MS" panose="030F0702030302020204" pitchFamily="66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GB" sz="18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22245" y="3678238"/>
                <a:ext cx="325730" cy="442750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3444399" y="116632"/>
                <a:ext cx="1057725" cy="90178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GB" b="0" i="0" smtClean="0">
                              <a:latin typeface="Cambria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GB" b="0" i="0" smtClean="0">
                              <a:latin typeface="Cambria" panose="02040503050406030204" pitchFamily="18" charset="0"/>
                            </a:rPr>
                            <m:t>4</m:t>
                          </m:r>
                        </m:den>
                      </m:f>
                      <m:r>
                        <m:rPr>
                          <m:nor/>
                        </m:rPr>
                        <a:rPr lang="en-GB" b="0" i="0" smtClean="0">
                          <a:latin typeface="Cambria" panose="02040503050406030204" pitchFamily="18" charset="0"/>
                        </a:rPr>
                        <m:t>+ </m:t>
                      </m:r>
                      <m:f>
                        <m:fPr>
                          <m:ctrlPr>
                            <a:rPr lang="en-GB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GB" b="0" i="0" smtClean="0">
                              <a:latin typeface="Cambria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GB" b="0" i="0" smtClean="0">
                              <a:latin typeface="Cambria" panose="02040503050406030204" pitchFamily="18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GB" sz="4000" dirty="0">
                  <a:latin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44399" y="116632"/>
                <a:ext cx="1057725" cy="901785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Rectangle 15"/>
          <p:cNvSpPr>
            <a:spLocks noChangeArrowheads="1"/>
          </p:cNvSpPr>
          <p:nvPr/>
        </p:nvSpPr>
        <p:spPr bwMode="auto">
          <a:xfrm>
            <a:off x="2691130" y="3173413"/>
            <a:ext cx="863600" cy="504825"/>
          </a:xfrm>
          <a:prstGeom prst="rect">
            <a:avLst/>
          </a:prstGeom>
          <a:solidFill>
            <a:srgbClr val="92D050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050128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  <p:bldP spid="25" grpId="0" animBg="1"/>
      <p:bldP spid="37" grpId="0" animBg="1"/>
      <p:bldP spid="38" grpId="0" animBg="1"/>
      <p:bldP spid="39" grpId="0" animBg="1"/>
      <p:bldP spid="13" grpId="0"/>
      <p:bldP spid="14" grpId="0"/>
      <p:bldP spid="1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362" b="35536"/>
          <a:stretch>
            <a:fillRect/>
          </a:stretch>
        </p:blipFill>
        <p:spPr bwMode="auto">
          <a:xfrm>
            <a:off x="971550" y="1268413"/>
            <a:ext cx="6048375" cy="725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1835150" y="2205038"/>
            <a:ext cx="4176713" cy="503237"/>
          </a:xfrm>
          <a:prstGeom prst="rect">
            <a:avLst/>
          </a:prstGeom>
          <a:noFill/>
          <a:ln w="28575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773238" y="2205038"/>
            <a:ext cx="1074737" cy="503237"/>
          </a:xfrm>
          <a:prstGeom prst="rect">
            <a:avLst/>
          </a:prstGeom>
          <a:solidFill>
            <a:srgbClr val="00B0F0"/>
          </a:solidFill>
          <a:ln w="2857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5" name="Rectangle 24"/>
          <p:cNvSpPr>
            <a:spLocks noChangeArrowheads="1"/>
          </p:cNvSpPr>
          <p:nvPr/>
        </p:nvSpPr>
        <p:spPr bwMode="auto">
          <a:xfrm>
            <a:off x="1825625" y="3173413"/>
            <a:ext cx="863600" cy="504825"/>
          </a:xfrm>
          <a:prstGeom prst="rect">
            <a:avLst/>
          </a:prstGeom>
          <a:solidFill>
            <a:srgbClr val="92D050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cxnSp>
        <p:nvCxnSpPr>
          <p:cNvPr id="5129" name="Straight Connector 4"/>
          <p:cNvCxnSpPr>
            <a:cxnSpLocks noChangeShapeType="1"/>
            <a:stCxn id="6" idx="0"/>
            <a:endCxn id="6" idx="2"/>
          </p:cNvCxnSpPr>
          <p:nvPr/>
        </p:nvCxnSpPr>
        <p:spPr bwMode="auto">
          <a:xfrm>
            <a:off x="2311400" y="2205038"/>
            <a:ext cx="0" cy="503237"/>
          </a:xfrm>
          <a:prstGeom prst="lin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7" name="Rectangle 36"/>
          <p:cNvSpPr>
            <a:spLocks noChangeArrowheads="1"/>
          </p:cNvSpPr>
          <p:nvPr/>
        </p:nvSpPr>
        <p:spPr bwMode="auto">
          <a:xfrm>
            <a:off x="2843213" y="2205038"/>
            <a:ext cx="1076325" cy="503237"/>
          </a:xfrm>
          <a:prstGeom prst="rect">
            <a:avLst/>
          </a:prstGeom>
          <a:solidFill>
            <a:srgbClr val="00B0F0"/>
          </a:solidFill>
          <a:ln w="2857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38" name="Rectangle 37"/>
          <p:cNvSpPr>
            <a:spLocks noChangeArrowheads="1"/>
          </p:cNvSpPr>
          <p:nvPr/>
        </p:nvSpPr>
        <p:spPr bwMode="auto">
          <a:xfrm>
            <a:off x="3914775" y="2205038"/>
            <a:ext cx="1074738" cy="503237"/>
          </a:xfrm>
          <a:prstGeom prst="rect">
            <a:avLst/>
          </a:prstGeom>
          <a:solidFill>
            <a:srgbClr val="00B0F0"/>
          </a:solidFill>
          <a:ln w="2857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39" name="Rectangle 38"/>
          <p:cNvSpPr>
            <a:spLocks noChangeArrowheads="1"/>
          </p:cNvSpPr>
          <p:nvPr/>
        </p:nvSpPr>
        <p:spPr bwMode="auto">
          <a:xfrm>
            <a:off x="1825625" y="3170238"/>
            <a:ext cx="4176713" cy="503237"/>
          </a:xfrm>
          <a:prstGeom prst="rect">
            <a:avLst/>
          </a:prstGeom>
          <a:noFill/>
          <a:ln w="28575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3593127" y="2719058"/>
                <a:ext cx="325730" cy="45089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2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GB" sz="1200" b="0" i="0" smtClean="0">
                              <a:latin typeface="Comic Sans MS" panose="030F0702030302020204" pitchFamily="66" charset="0"/>
                            </a:rPr>
                            <m:t>3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GB" sz="1200" b="0" i="0" smtClean="0">
                              <a:latin typeface="Comic Sans MS" panose="030F0702030302020204" pitchFamily="66" charset="0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GB" sz="18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93127" y="2719058"/>
                <a:ext cx="325730" cy="450893"/>
              </a:xfrm>
              <a:prstGeom prst="rect">
                <a:avLst/>
              </a:prstGeom>
              <a:blipFill rotWithShape="1">
                <a:blip r:embed="rId4"/>
                <a:stretch>
                  <a:fillRect b="-135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2522245" y="3678238"/>
                <a:ext cx="325730" cy="44275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2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GB" sz="1200" b="0" i="0" smtClean="0">
                              <a:latin typeface="Cambria Math"/>
                            </a:rPr>
                            <m:t>2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GB" sz="1200" b="0" i="0" smtClean="0">
                              <a:latin typeface="Comic Sans MS" panose="030F0702030302020204" pitchFamily="66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GB" sz="18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22245" y="3678238"/>
                <a:ext cx="325730" cy="442750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3444399" y="116632"/>
                <a:ext cx="1057725" cy="90178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GB" b="0" i="0" smtClean="0">
                              <a:latin typeface="Cambria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GB" b="0" i="0" smtClean="0">
                              <a:latin typeface="Cambria" panose="02040503050406030204" pitchFamily="18" charset="0"/>
                            </a:rPr>
                            <m:t>4</m:t>
                          </m:r>
                        </m:den>
                      </m:f>
                      <m:r>
                        <m:rPr>
                          <m:nor/>
                        </m:rPr>
                        <a:rPr lang="en-GB" b="0" i="0" smtClean="0">
                          <a:latin typeface="Cambria" panose="02040503050406030204" pitchFamily="18" charset="0"/>
                        </a:rPr>
                        <m:t>+ </m:t>
                      </m:r>
                      <m:f>
                        <m:fPr>
                          <m:ctrlPr>
                            <a:rPr lang="en-GB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GB" b="0" i="0" smtClean="0">
                              <a:latin typeface="Cambria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GB" b="0" i="0" smtClean="0">
                              <a:latin typeface="Cambria" panose="02040503050406030204" pitchFamily="18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GB" sz="4000" dirty="0">
                  <a:latin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44399" y="116632"/>
                <a:ext cx="1057725" cy="901785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Rectangle 15"/>
          <p:cNvSpPr>
            <a:spLocks noChangeArrowheads="1"/>
          </p:cNvSpPr>
          <p:nvPr/>
        </p:nvSpPr>
        <p:spPr bwMode="auto">
          <a:xfrm>
            <a:off x="2691130" y="3173413"/>
            <a:ext cx="863600" cy="504825"/>
          </a:xfrm>
          <a:prstGeom prst="rect">
            <a:avLst/>
          </a:prstGeom>
          <a:solidFill>
            <a:srgbClr val="92D050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457200" indent="0" eaLnBrk="1" hangingPunct="1">
              <a:buNone/>
            </a:pPr>
            <a:endParaRPr lang="en-US" altLang="en-US" dirty="0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auto">
          <a:xfrm>
            <a:off x="4992078" y="2204073"/>
            <a:ext cx="863600" cy="504825"/>
          </a:xfrm>
          <a:prstGeom prst="rect">
            <a:avLst/>
          </a:prstGeom>
          <a:solidFill>
            <a:srgbClr val="92D050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5853773" y="2203450"/>
            <a:ext cx="863600" cy="504825"/>
          </a:xfrm>
          <a:prstGeom prst="rect">
            <a:avLst/>
          </a:prstGeom>
          <a:solidFill>
            <a:srgbClr val="92D050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457200" indent="0" eaLnBrk="1" hangingPunct="1">
              <a:buNone/>
            </a:pPr>
            <a:endParaRPr lang="en-US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5676608" y="2723129"/>
                <a:ext cx="325730" cy="4544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2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GB" sz="1200" b="0" i="0" smtClean="0">
                              <a:latin typeface="Comic Sans MS" panose="030F0702030302020204" pitchFamily="66" charset="0"/>
                            </a:rPr>
                            <m:t>2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GB" sz="1200" b="0" i="0" smtClean="0">
                              <a:latin typeface="Comic Sans MS" panose="030F0702030302020204" pitchFamily="66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GB" sz="18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76608" y="2723129"/>
                <a:ext cx="325730" cy="454420"/>
              </a:xfrm>
              <a:prstGeom prst="rect">
                <a:avLst/>
              </a:prstGeom>
              <a:blipFill rotWithShape="1">
                <a:blip r:embed="rId7"/>
                <a:stretch>
                  <a:fillRect b="-135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TextBox 19"/>
          <p:cNvSpPr txBox="1"/>
          <p:nvPr/>
        </p:nvSpPr>
        <p:spPr>
          <a:xfrm>
            <a:off x="1691680" y="4146884"/>
            <a:ext cx="439896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en-GB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What can you say about the answer?</a:t>
            </a:r>
            <a:endParaRPr lang="en-GB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07513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39" grpId="0" animBg="1"/>
      <p:bldP spid="14" grpId="0"/>
      <p:bldP spid="16" grpId="0" animBg="1"/>
      <p:bldP spid="17" grpId="0" animBg="1"/>
      <p:bldP spid="18" grpId="0" animBg="1"/>
      <p:bldP spid="1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362" b="35536"/>
          <a:stretch>
            <a:fillRect/>
          </a:stretch>
        </p:blipFill>
        <p:spPr bwMode="auto">
          <a:xfrm>
            <a:off x="971550" y="1268413"/>
            <a:ext cx="6048375" cy="725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1835150" y="2205038"/>
            <a:ext cx="4176713" cy="503237"/>
          </a:xfrm>
          <a:prstGeom prst="rect">
            <a:avLst/>
          </a:prstGeom>
          <a:noFill/>
          <a:ln w="28575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773238" y="2205038"/>
            <a:ext cx="1074737" cy="503237"/>
          </a:xfrm>
          <a:prstGeom prst="rect">
            <a:avLst/>
          </a:prstGeom>
          <a:solidFill>
            <a:srgbClr val="00B0F0"/>
          </a:solidFill>
          <a:ln w="2857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cxnSp>
        <p:nvCxnSpPr>
          <p:cNvPr id="5129" name="Straight Connector 4"/>
          <p:cNvCxnSpPr>
            <a:cxnSpLocks noChangeShapeType="1"/>
            <a:stCxn id="6" idx="0"/>
            <a:endCxn id="6" idx="2"/>
          </p:cNvCxnSpPr>
          <p:nvPr/>
        </p:nvCxnSpPr>
        <p:spPr bwMode="auto">
          <a:xfrm>
            <a:off x="2311400" y="2205038"/>
            <a:ext cx="0" cy="503237"/>
          </a:xfrm>
          <a:prstGeom prst="lin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7" name="Rectangle 36"/>
          <p:cNvSpPr>
            <a:spLocks noChangeArrowheads="1"/>
          </p:cNvSpPr>
          <p:nvPr/>
        </p:nvSpPr>
        <p:spPr bwMode="auto">
          <a:xfrm>
            <a:off x="2843213" y="2205038"/>
            <a:ext cx="1076325" cy="503237"/>
          </a:xfrm>
          <a:prstGeom prst="rect">
            <a:avLst/>
          </a:prstGeom>
          <a:solidFill>
            <a:srgbClr val="00B0F0"/>
          </a:solidFill>
          <a:ln w="2857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38" name="Rectangle 37"/>
          <p:cNvSpPr>
            <a:spLocks noChangeArrowheads="1"/>
          </p:cNvSpPr>
          <p:nvPr/>
        </p:nvSpPr>
        <p:spPr bwMode="auto">
          <a:xfrm>
            <a:off x="3914775" y="2205038"/>
            <a:ext cx="1074738" cy="503237"/>
          </a:xfrm>
          <a:prstGeom prst="rect">
            <a:avLst/>
          </a:prstGeom>
          <a:solidFill>
            <a:srgbClr val="00B0F0"/>
          </a:solidFill>
          <a:ln w="2857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3444399" y="116632"/>
                <a:ext cx="1057725" cy="90178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GB" b="0" i="0" smtClean="0">
                              <a:latin typeface="Cambria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GB" b="0" i="0" smtClean="0">
                              <a:latin typeface="Cambria" panose="02040503050406030204" pitchFamily="18" charset="0"/>
                            </a:rPr>
                            <m:t>4</m:t>
                          </m:r>
                        </m:den>
                      </m:f>
                      <m:r>
                        <m:rPr>
                          <m:nor/>
                        </m:rPr>
                        <a:rPr lang="en-GB" b="0" i="0" smtClean="0">
                          <a:latin typeface="Cambria" panose="02040503050406030204" pitchFamily="18" charset="0"/>
                        </a:rPr>
                        <m:t>+ </m:t>
                      </m:r>
                      <m:f>
                        <m:fPr>
                          <m:ctrlPr>
                            <a:rPr lang="en-GB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GB" b="0" i="0" smtClean="0">
                              <a:latin typeface="Cambria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GB" b="0" i="0" smtClean="0">
                              <a:latin typeface="Cambria" panose="02040503050406030204" pitchFamily="18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GB" sz="4000" dirty="0">
                  <a:latin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44399" y="116632"/>
                <a:ext cx="1057725" cy="901785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Rectangle 16"/>
          <p:cNvSpPr>
            <a:spLocks noChangeArrowheads="1"/>
          </p:cNvSpPr>
          <p:nvPr/>
        </p:nvSpPr>
        <p:spPr bwMode="auto">
          <a:xfrm>
            <a:off x="4992078" y="2204073"/>
            <a:ext cx="863600" cy="504825"/>
          </a:xfrm>
          <a:prstGeom prst="rect">
            <a:avLst/>
          </a:prstGeom>
          <a:solidFill>
            <a:srgbClr val="92D050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5853773" y="2203450"/>
            <a:ext cx="863600" cy="504825"/>
          </a:xfrm>
          <a:prstGeom prst="rect">
            <a:avLst/>
          </a:prstGeom>
          <a:solidFill>
            <a:srgbClr val="92D050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457200" indent="0" eaLnBrk="1" hangingPunct="1">
              <a:buNone/>
            </a:pPr>
            <a:endParaRPr lang="en-US" altLang="en-US" dirty="0"/>
          </a:p>
        </p:txBody>
      </p:sp>
      <p:sp>
        <p:nvSpPr>
          <p:cNvPr id="21" name="Arc 20"/>
          <p:cNvSpPr/>
          <p:nvPr/>
        </p:nvSpPr>
        <p:spPr>
          <a:xfrm>
            <a:off x="2741613" y="3471863"/>
            <a:ext cx="457200" cy="609600"/>
          </a:xfrm>
          <a:prstGeom prst="arc">
            <a:avLst>
              <a:gd name="adj1" fmla="val 16200000"/>
              <a:gd name="adj2" fmla="val 5474722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22" name="TextBox 21"/>
          <p:cNvSpPr txBox="1">
            <a:spLocks noChangeArrowheads="1"/>
          </p:cNvSpPr>
          <p:nvPr/>
        </p:nvSpPr>
        <p:spPr bwMode="auto">
          <a:xfrm>
            <a:off x="3257550" y="3493626"/>
            <a:ext cx="4698826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buFont typeface="Arial" charset="0"/>
              <a:buNone/>
            </a:pPr>
            <a:r>
              <a:rPr lang="en-GB" alt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We already know that the </a:t>
            </a:r>
            <a:r>
              <a:rPr lang="en-GB" altLang="en-US" sz="20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lowest common multiple</a:t>
            </a:r>
            <a:r>
              <a:rPr lang="en-GB" alt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of 4 and 5 is 20.</a:t>
            </a:r>
            <a:endParaRPr lang="en-GB" altLang="en-US" sz="20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Arc 22"/>
          <p:cNvSpPr/>
          <p:nvPr/>
        </p:nvSpPr>
        <p:spPr>
          <a:xfrm>
            <a:off x="2778125" y="4241800"/>
            <a:ext cx="457200" cy="609600"/>
          </a:xfrm>
          <a:prstGeom prst="arc">
            <a:avLst>
              <a:gd name="adj1" fmla="val 16200000"/>
              <a:gd name="adj2" fmla="val 5474722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26" name="Arc 25"/>
          <p:cNvSpPr/>
          <p:nvPr/>
        </p:nvSpPr>
        <p:spPr>
          <a:xfrm>
            <a:off x="2778125" y="5010128"/>
            <a:ext cx="457200" cy="609600"/>
          </a:xfrm>
          <a:prstGeom prst="arc">
            <a:avLst>
              <a:gd name="adj1" fmla="val 16200000"/>
              <a:gd name="adj2" fmla="val 5474722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27" name="TextBox 26"/>
          <p:cNvSpPr txBox="1">
            <a:spLocks noChangeArrowheads="1"/>
          </p:cNvSpPr>
          <p:nvPr/>
        </p:nvSpPr>
        <p:spPr bwMode="auto">
          <a:xfrm>
            <a:off x="3294063" y="4990525"/>
            <a:ext cx="437356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buFont typeface="Arial" charset="0"/>
              <a:buNone/>
            </a:pPr>
            <a:r>
              <a:rPr lang="en-GB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It is now possible to add the </a:t>
            </a:r>
            <a:r>
              <a:rPr lang="en-GB" alt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fractions</a:t>
            </a:r>
            <a:endParaRPr lang="en-GB" altLang="en-US" sz="20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TextBox 27"/>
          <p:cNvSpPr txBox="1">
            <a:spLocks noChangeArrowheads="1"/>
          </p:cNvSpPr>
          <p:nvPr/>
        </p:nvSpPr>
        <p:spPr bwMode="auto">
          <a:xfrm>
            <a:off x="3295650" y="5792213"/>
            <a:ext cx="4948758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buFont typeface="Arial" charset="0"/>
              <a:buNone/>
            </a:pPr>
            <a:r>
              <a:rPr lang="en-GB" alt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How many whole baguettes is this, and how much is left over?</a:t>
            </a:r>
            <a:endParaRPr lang="en-GB" altLang="en-US" sz="20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1989138" y="3151054"/>
                <a:ext cx="810415" cy="67050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0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GB" sz="2000" b="0" i="0" smtClean="0">
                              <a:latin typeface="Cambria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GB" sz="2000" b="0" i="0" smtClean="0">
                              <a:latin typeface="Cambria" panose="02040503050406030204" pitchFamily="18" charset="0"/>
                            </a:rPr>
                            <m:t>4</m:t>
                          </m:r>
                        </m:den>
                      </m:f>
                      <m:r>
                        <m:rPr>
                          <m:nor/>
                        </m:rPr>
                        <a:rPr lang="en-GB" sz="2000" b="0" i="0" smtClean="0">
                          <a:latin typeface="Cambria" panose="02040503050406030204" pitchFamily="18" charset="0"/>
                        </a:rPr>
                        <m:t>+ </m:t>
                      </m:r>
                      <m:f>
                        <m:fPr>
                          <m:ctrlPr>
                            <a:rPr lang="en-GB" sz="20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GB" sz="2000" b="0" i="0" smtClean="0">
                              <a:latin typeface="Cambria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GB" sz="2000" b="0" i="0" smtClean="0">
                              <a:latin typeface="Cambria" panose="02040503050406030204" pitchFamily="18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GB" sz="3200" dirty="0">
                  <a:latin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89138" y="3151054"/>
                <a:ext cx="810415" cy="670505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2007871" y="3911233"/>
                <a:ext cx="1131014" cy="68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0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GB" sz="2000" b="0" i="0" smtClean="0">
                              <a:latin typeface="Cambria" panose="02040503050406030204" pitchFamily="18" charset="0"/>
                            </a:rPr>
                            <m:t>?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GB" sz="2000" b="0" i="0" smtClean="0">
                              <a:latin typeface="Cambria" panose="02040503050406030204" pitchFamily="18" charset="0"/>
                            </a:rPr>
                            <m:t>20</m:t>
                          </m:r>
                        </m:den>
                      </m:f>
                      <m:r>
                        <m:rPr>
                          <m:nor/>
                        </m:rPr>
                        <a:rPr lang="en-GB" sz="2000" b="0" i="0" smtClean="0">
                          <a:latin typeface="Cambria" panose="02040503050406030204" pitchFamily="18" charset="0"/>
                        </a:rPr>
                        <m:t>+ </m:t>
                      </m:r>
                      <m:f>
                        <m:fPr>
                          <m:ctrlPr>
                            <a:rPr lang="en-GB" sz="20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GB" sz="2000" b="0" i="0" smtClean="0">
                              <a:latin typeface="Cambria" panose="02040503050406030204" pitchFamily="18" charset="0"/>
                            </a:rPr>
                            <m:t>?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GB" sz="2000" b="0" i="0" smtClean="0">
                              <a:latin typeface="Cambria" panose="02040503050406030204" pitchFamily="18" charset="0"/>
                            </a:rPr>
                            <m:t>20</m:t>
                          </m:r>
                        </m:den>
                      </m:f>
                    </m:oMath>
                  </m:oMathPara>
                </a14:m>
                <a:endParaRPr lang="en-GB" sz="3200" dirty="0">
                  <a:latin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07871" y="3911233"/>
                <a:ext cx="1131014" cy="685444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2038087" y="4648016"/>
                <a:ext cx="1131014" cy="68307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0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GB" sz="2000" b="0" i="0" smtClean="0">
                              <a:latin typeface="Cambria" panose="02040503050406030204" pitchFamily="18" charset="0"/>
                            </a:rPr>
                            <m:t>15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GB" sz="2000" b="0" i="0" smtClean="0">
                              <a:latin typeface="Cambria" panose="02040503050406030204" pitchFamily="18" charset="0"/>
                            </a:rPr>
                            <m:t>20</m:t>
                          </m:r>
                        </m:den>
                      </m:f>
                      <m:r>
                        <m:rPr>
                          <m:nor/>
                        </m:rPr>
                        <a:rPr lang="en-GB" sz="2000" b="0" i="0" smtClean="0">
                          <a:latin typeface="Cambria" panose="02040503050406030204" pitchFamily="18" charset="0"/>
                        </a:rPr>
                        <m:t>+ </m:t>
                      </m:r>
                      <m:f>
                        <m:fPr>
                          <m:ctrlPr>
                            <a:rPr lang="en-GB" sz="20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GB" sz="2000" b="0" i="0" smtClean="0">
                              <a:latin typeface="Cambria" panose="02040503050406030204" pitchFamily="18" charset="0"/>
                            </a:rPr>
                            <m:t>8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GB" sz="2000" b="0" i="0" smtClean="0">
                              <a:latin typeface="Cambria" panose="02040503050406030204" pitchFamily="18" charset="0"/>
                            </a:rPr>
                            <m:t>20</m:t>
                          </m:r>
                        </m:den>
                      </m:f>
                    </m:oMath>
                  </m:oMathPara>
                </a14:m>
                <a:endParaRPr lang="en-GB" sz="3200" dirty="0">
                  <a:latin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38087" y="4648016"/>
                <a:ext cx="1131014" cy="683072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2437337" y="5376816"/>
                <a:ext cx="540533" cy="68307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0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GB" sz="2000" b="0" i="0" smtClean="0">
                              <a:latin typeface="Cambria" panose="02040503050406030204" pitchFamily="18" charset="0"/>
                            </a:rPr>
                            <m:t>23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GB" sz="2000" b="0" i="0" smtClean="0">
                              <a:latin typeface="Cambria" panose="02040503050406030204" pitchFamily="18" charset="0"/>
                            </a:rPr>
                            <m:t>20</m:t>
                          </m:r>
                        </m:den>
                      </m:f>
                    </m:oMath>
                  </m:oMathPara>
                </a14:m>
                <a:endParaRPr lang="en-GB" sz="3200" dirty="0">
                  <a:latin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37337" y="5376816"/>
                <a:ext cx="540533" cy="683072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3" name="Arc 32"/>
          <p:cNvSpPr/>
          <p:nvPr/>
        </p:nvSpPr>
        <p:spPr>
          <a:xfrm>
            <a:off x="2808605" y="5767388"/>
            <a:ext cx="457200" cy="609600"/>
          </a:xfrm>
          <a:prstGeom prst="arc">
            <a:avLst>
              <a:gd name="adj1" fmla="val 16200000"/>
              <a:gd name="adj2" fmla="val 5474722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2445910" y="6060587"/>
                <a:ext cx="668773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buNone/>
                </a:pPr>
                <a:r>
                  <a:rPr lang="en-GB" sz="3200" dirty="0" smtClean="0">
                    <a:latin typeface="Cambria" panose="02040503050406030204" pitchFamily="18" charset="0"/>
                  </a:rPr>
                  <a:t>1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1800" i="1" smtClean="0">
                            <a:latin typeface="Cambria Math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GB" sz="1800" b="0" i="0" smtClean="0">
                            <a:latin typeface="Cambria" panose="02040503050406030204" pitchFamily="18" charset="0"/>
                          </a:rPr>
                          <m:t>3</m:t>
                        </m:r>
                      </m:num>
                      <m:den>
                        <m:r>
                          <m:rPr>
                            <m:nor/>
                          </m:rPr>
                          <a:rPr lang="en-GB" sz="1800" b="0" i="0" smtClean="0">
                            <a:latin typeface="Cambria" panose="02040503050406030204" pitchFamily="18" charset="0"/>
                          </a:rPr>
                          <m:t>20</m:t>
                        </m:r>
                      </m:den>
                    </m:f>
                  </m:oMath>
                </a14:m>
                <a:endParaRPr lang="en-GB" sz="3200" dirty="0">
                  <a:latin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45910" y="6060587"/>
                <a:ext cx="668773" cy="584775"/>
              </a:xfrm>
              <a:prstGeom prst="rect">
                <a:avLst/>
              </a:prstGeom>
              <a:blipFill rotWithShape="1">
                <a:blip r:embed="rId8"/>
                <a:stretch>
                  <a:fillRect l="-22727" t="-16667" b="-3020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780272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7" grpId="0"/>
      <p:bldP spid="28" grpId="0"/>
      <p:bldP spid="30" grpId="0"/>
      <p:bldP spid="31" grpId="0"/>
      <p:bldP spid="32" grpId="0"/>
      <p:bldP spid="33" grpId="0" animBg="1"/>
      <p:bldP spid="3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EAF6FD"/>
              </a:clrFrom>
              <a:clrTo>
                <a:srgbClr val="EAF6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844824"/>
            <a:ext cx="8330241" cy="10801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5"/>
          <p:cNvSpPr>
            <a:spLocks noChangeArrowheads="1"/>
          </p:cNvSpPr>
          <p:nvPr/>
        </p:nvSpPr>
        <p:spPr bwMode="auto">
          <a:xfrm>
            <a:off x="266267" y="286677"/>
            <a:ext cx="860462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zh-CN" sz="2800" b="0" dirty="0" smtClean="0">
                <a:latin typeface="Cambria" panose="02040503050406030204" pitchFamily="18" charset="0"/>
              </a:rPr>
              <a:t>In your books:</a:t>
            </a:r>
            <a:endParaRPr lang="zh-CN" altLang="en-US" sz="2800" b="0" dirty="0">
              <a:latin typeface="Cambria" panose="02040503050406030204" pitchFamily="18" charset="0"/>
            </a:endParaRPr>
          </a:p>
        </p:txBody>
      </p:sp>
      <p:sp>
        <p:nvSpPr>
          <p:cNvPr id="4" name="TextBox 5"/>
          <p:cNvSpPr>
            <a:spLocks noChangeArrowheads="1"/>
          </p:cNvSpPr>
          <p:nvPr/>
        </p:nvSpPr>
        <p:spPr bwMode="auto">
          <a:xfrm>
            <a:off x="266267" y="1184542"/>
            <a:ext cx="860462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zh-CN" sz="2800" b="0" dirty="0" smtClean="0">
                <a:latin typeface="Cambria" panose="02040503050406030204" pitchFamily="18" charset="0"/>
              </a:rPr>
              <a:t>Section 1:</a:t>
            </a:r>
            <a:endParaRPr lang="zh-CN" altLang="en-US" sz="2800" b="0" dirty="0">
              <a:latin typeface="Cambria" panose="02040503050406030204" pitchFamily="18" charset="0"/>
            </a:endParaRP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EAF6FD"/>
              </a:clrFrom>
              <a:clrTo>
                <a:srgbClr val="EAF6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5" y="3645024"/>
            <a:ext cx="8247944" cy="11521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>
            <a:spLocks noChangeArrowheads="1"/>
          </p:cNvSpPr>
          <p:nvPr/>
        </p:nvSpPr>
        <p:spPr bwMode="auto">
          <a:xfrm>
            <a:off x="377331" y="3284984"/>
            <a:ext cx="860462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zh-CN" sz="2800" b="0" dirty="0" smtClean="0">
                <a:latin typeface="Cambria" panose="02040503050406030204" pitchFamily="18" charset="0"/>
              </a:rPr>
              <a:t>Section 2:</a:t>
            </a:r>
            <a:endParaRPr lang="zh-CN" altLang="en-US" sz="2800" b="0" dirty="0">
              <a:latin typeface="Cambria" panose="02040503050406030204" pitchFamily="18" charset="0"/>
            </a:endParaRPr>
          </a:p>
        </p:txBody>
      </p:sp>
      <p:sp>
        <p:nvSpPr>
          <p:cNvPr id="7" name="Cloud Callout 6"/>
          <p:cNvSpPr/>
          <p:nvPr/>
        </p:nvSpPr>
        <p:spPr>
          <a:xfrm>
            <a:off x="5364088" y="188641"/>
            <a:ext cx="3096344" cy="1656184"/>
          </a:xfrm>
          <a:prstGeom prst="cloudCallout">
            <a:avLst>
              <a:gd name="adj1" fmla="val -42200"/>
              <a:gd name="adj2" fmla="val 62537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buNone/>
            </a:pPr>
            <a:r>
              <a:rPr lang="en-GB" altLang="en-US" sz="1800" dirty="0" smtClean="0">
                <a:solidFill>
                  <a:schemeClr val="tx1"/>
                </a:solidFill>
                <a:latin typeface="Cambria" panose="02040503050406030204" pitchFamily="18" charset="0"/>
              </a:rPr>
              <a:t>Changing to a </a:t>
            </a:r>
            <a:r>
              <a:rPr lang="en-GB" altLang="en-US" sz="1800" dirty="0" smtClean="0">
                <a:solidFill>
                  <a:srgbClr val="FF0000"/>
                </a:solidFill>
                <a:latin typeface="Cambria" panose="02040503050406030204" pitchFamily="18" charset="0"/>
              </a:rPr>
              <a:t>mixed number </a:t>
            </a:r>
            <a:r>
              <a:rPr lang="en-GB" altLang="en-US" sz="1800" dirty="0" smtClean="0">
                <a:solidFill>
                  <a:schemeClr val="tx1"/>
                </a:solidFill>
                <a:latin typeface="Cambria" panose="02040503050406030204" pitchFamily="18" charset="0"/>
              </a:rPr>
              <a:t>here would give a better idea of size</a:t>
            </a:r>
            <a:endParaRPr lang="en-GB" altLang="en-US" sz="1800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8" name="TextBox 5"/>
          <p:cNvSpPr>
            <a:spLocks noChangeArrowheads="1"/>
          </p:cNvSpPr>
          <p:nvPr/>
        </p:nvSpPr>
        <p:spPr bwMode="auto">
          <a:xfrm>
            <a:off x="359859" y="5066020"/>
            <a:ext cx="860462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zh-CN" sz="2800" b="0" dirty="0" smtClean="0">
                <a:latin typeface="Cambria" panose="02040503050406030204" pitchFamily="18" charset="0"/>
              </a:rPr>
              <a:t>Section 3:</a:t>
            </a:r>
            <a:endParaRPr lang="zh-CN" altLang="en-US" sz="2800" b="0" dirty="0">
              <a:latin typeface="Cambria" panose="02040503050406030204" pitchFamily="18" charset="0"/>
            </a:endParaRPr>
          </a:p>
        </p:txBody>
      </p:sp>
      <p:pic>
        <p:nvPicPr>
          <p:cNvPr id="5124" name="Picture 4"/>
          <p:cNvPicPr>
            <a:picLocks noChangeAspect="1" noChangeArrowheads="1"/>
          </p:cNvPicPr>
          <p:nvPr/>
        </p:nvPicPr>
        <p:blipFill rotWithShape="1">
          <a:blip r:embed="rId4">
            <a:clrChange>
              <a:clrFrom>
                <a:srgbClr val="EAF6FD"/>
              </a:clrFrom>
              <a:clrTo>
                <a:srgbClr val="EAF6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535"/>
          <a:stretch/>
        </p:blipFill>
        <p:spPr bwMode="auto">
          <a:xfrm>
            <a:off x="469064" y="5805264"/>
            <a:ext cx="8457571" cy="8859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466240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EAF6FD"/>
              </a:clrFrom>
              <a:clrTo>
                <a:srgbClr val="EAF6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844824"/>
            <a:ext cx="8330241" cy="10801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5"/>
          <p:cNvSpPr>
            <a:spLocks noChangeArrowheads="1"/>
          </p:cNvSpPr>
          <p:nvPr/>
        </p:nvSpPr>
        <p:spPr bwMode="auto">
          <a:xfrm>
            <a:off x="266267" y="286677"/>
            <a:ext cx="860462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zh-CN" sz="2800" dirty="0" smtClean="0">
                <a:solidFill>
                  <a:prstClr val="black"/>
                </a:solidFill>
                <a:latin typeface="Cambria" panose="02040503050406030204" pitchFamily="18" charset="0"/>
              </a:rPr>
              <a:t>Mark your work</a:t>
            </a:r>
            <a:endParaRPr lang="zh-CN" altLang="en-US" sz="2800" dirty="0">
              <a:solidFill>
                <a:prstClr val="black"/>
              </a:solidFill>
              <a:latin typeface="Cambria" panose="02040503050406030204" pitchFamily="18" charset="0"/>
            </a:endParaRPr>
          </a:p>
        </p:txBody>
      </p:sp>
      <p:sp>
        <p:nvSpPr>
          <p:cNvPr id="4" name="TextBox 5"/>
          <p:cNvSpPr>
            <a:spLocks noChangeArrowheads="1"/>
          </p:cNvSpPr>
          <p:nvPr/>
        </p:nvSpPr>
        <p:spPr bwMode="auto">
          <a:xfrm>
            <a:off x="266267" y="1184542"/>
            <a:ext cx="860462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zh-CN" sz="2800" dirty="0" smtClean="0">
                <a:solidFill>
                  <a:prstClr val="black"/>
                </a:solidFill>
                <a:latin typeface="Cambria" panose="02040503050406030204" pitchFamily="18" charset="0"/>
              </a:rPr>
              <a:t>Section 1:</a:t>
            </a:r>
            <a:endParaRPr lang="zh-CN" altLang="en-US" sz="2800" dirty="0">
              <a:solidFill>
                <a:prstClr val="black"/>
              </a:solidFill>
              <a:latin typeface="Cambria" panose="02040503050406030204" pitchFamily="18" charset="0"/>
            </a:endParaRP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EAF6FD"/>
              </a:clrFrom>
              <a:clrTo>
                <a:srgbClr val="EAF6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5" y="3645024"/>
            <a:ext cx="8247944" cy="11521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>
            <a:spLocks noChangeArrowheads="1"/>
          </p:cNvSpPr>
          <p:nvPr/>
        </p:nvSpPr>
        <p:spPr bwMode="auto">
          <a:xfrm>
            <a:off x="377331" y="3284984"/>
            <a:ext cx="860462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zh-CN" sz="2800" dirty="0" smtClean="0">
                <a:solidFill>
                  <a:prstClr val="black"/>
                </a:solidFill>
                <a:latin typeface="Cambria" panose="02040503050406030204" pitchFamily="18" charset="0"/>
              </a:rPr>
              <a:t>Section 2:</a:t>
            </a:r>
            <a:endParaRPr lang="zh-CN" altLang="en-US" sz="2800" dirty="0">
              <a:solidFill>
                <a:prstClr val="black"/>
              </a:solidFill>
              <a:latin typeface="Cambria" panose="02040503050406030204" pitchFamily="18" charset="0"/>
            </a:endParaRPr>
          </a:p>
        </p:txBody>
      </p:sp>
      <p:sp>
        <p:nvSpPr>
          <p:cNvPr id="8" name="TextBox 5"/>
          <p:cNvSpPr>
            <a:spLocks noChangeArrowheads="1"/>
          </p:cNvSpPr>
          <p:nvPr/>
        </p:nvSpPr>
        <p:spPr bwMode="auto">
          <a:xfrm>
            <a:off x="359859" y="5066020"/>
            <a:ext cx="860462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zh-CN" sz="2800" dirty="0" smtClean="0">
                <a:solidFill>
                  <a:prstClr val="black"/>
                </a:solidFill>
                <a:latin typeface="Cambria" panose="02040503050406030204" pitchFamily="18" charset="0"/>
              </a:rPr>
              <a:t>Section 3:</a:t>
            </a:r>
            <a:endParaRPr lang="zh-CN" altLang="en-US" sz="2800" dirty="0">
              <a:solidFill>
                <a:prstClr val="black"/>
              </a:solidFill>
              <a:latin typeface="Cambria" panose="02040503050406030204" pitchFamily="18" charset="0"/>
            </a:endParaRPr>
          </a:p>
        </p:txBody>
      </p:sp>
      <p:pic>
        <p:nvPicPr>
          <p:cNvPr id="5124" name="Picture 4"/>
          <p:cNvPicPr>
            <a:picLocks noChangeAspect="1" noChangeArrowheads="1"/>
          </p:cNvPicPr>
          <p:nvPr/>
        </p:nvPicPr>
        <p:blipFill rotWithShape="1">
          <a:blip r:embed="rId4">
            <a:clrChange>
              <a:clrFrom>
                <a:srgbClr val="EAF6FD"/>
              </a:clrFrom>
              <a:clrTo>
                <a:srgbClr val="EAF6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535"/>
          <a:stretch/>
        </p:blipFill>
        <p:spPr bwMode="auto">
          <a:xfrm>
            <a:off x="185908" y="5653741"/>
            <a:ext cx="8457571" cy="8859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2" name="TextBox 1"/>
              <p:cNvSpPr txBox="1"/>
              <p:nvPr/>
            </p:nvSpPr>
            <p:spPr>
              <a:xfrm>
                <a:off x="1115616" y="2780928"/>
                <a:ext cx="494045" cy="61093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11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12</m:t>
                          </m:r>
                        </m:den>
                      </m:f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5616" y="2780928"/>
                <a:ext cx="494045" cy="610936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/>
              <p:cNvSpPr txBox="1"/>
              <p:nvPr/>
            </p:nvSpPr>
            <p:spPr>
              <a:xfrm>
                <a:off x="3347864" y="2790164"/>
                <a:ext cx="494045" cy="61093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13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14</m:t>
                          </m:r>
                        </m:den>
                      </m:f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47864" y="2790164"/>
                <a:ext cx="494045" cy="610936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/>
              <p:cNvSpPr txBox="1"/>
              <p:nvPr/>
            </p:nvSpPr>
            <p:spPr>
              <a:xfrm>
                <a:off x="5508104" y="2799400"/>
                <a:ext cx="494045" cy="61093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31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15</m:t>
                          </m:r>
                        </m:den>
                      </m:f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08104" y="2799400"/>
                <a:ext cx="494045" cy="610936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/>
              <p:cNvSpPr txBox="1"/>
              <p:nvPr/>
            </p:nvSpPr>
            <p:spPr>
              <a:xfrm>
                <a:off x="7740352" y="2799400"/>
                <a:ext cx="494045" cy="61093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38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15</m:t>
                          </m:r>
                        </m:den>
                      </m:f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40352" y="2799400"/>
                <a:ext cx="494045" cy="610936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/>
              <p:cNvSpPr txBox="1"/>
              <p:nvPr/>
            </p:nvSpPr>
            <p:spPr>
              <a:xfrm>
                <a:off x="1115615" y="4581128"/>
                <a:ext cx="494046" cy="61279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2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15</m:t>
                          </m:r>
                        </m:den>
                      </m:f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5615" y="4581128"/>
                <a:ext cx="494046" cy="612796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/>
              <p:cNvSpPr txBox="1"/>
              <p:nvPr/>
            </p:nvSpPr>
            <p:spPr>
              <a:xfrm>
                <a:off x="3360026" y="4581128"/>
                <a:ext cx="494045" cy="61093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11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40</m:t>
                          </m:r>
                        </m:den>
                      </m:f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60026" y="4581128"/>
                <a:ext cx="494045" cy="610936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3" name="TextBox 12"/>
              <p:cNvSpPr txBox="1"/>
              <p:nvPr/>
            </p:nvSpPr>
            <p:spPr>
              <a:xfrm>
                <a:off x="5652120" y="4582988"/>
                <a:ext cx="494046" cy="61093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9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14</m:t>
                          </m:r>
                        </m:den>
                      </m:f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52120" y="4582988"/>
                <a:ext cx="494046" cy="610936"/>
              </a:xfrm>
              <a:prstGeom prst="rect">
                <a:avLst/>
              </a:prstGeom>
              <a:blipFill rotWithShape="1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4" name="TextBox 13"/>
              <p:cNvSpPr txBox="1"/>
              <p:nvPr/>
            </p:nvSpPr>
            <p:spPr>
              <a:xfrm>
                <a:off x="7884368" y="4592224"/>
                <a:ext cx="494046" cy="61093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8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21</m:t>
                          </m:r>
                        </m:den>
                      </m:f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84368" y="4592224"/>
                <a:ext cx="494046" cy="610936"/>
              </a:xfrm>
              <a:prstGeom prst="rect">
                <a:avLst/>
              </a:prstGeom>
              <a:blipFill rotWithShape="1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5" name="TextBox 14"/>
              <p:cNvSpPr txBox="1"/>
              <p:nvPr/>
            </p:nvSpPr>
            <p:spPr>
              <a:xfrm>
                <a:off x="2000841" y="5653741"/>
                <a:ext cx="365805" cy="61093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00841" y="5653741"/>
                <a:ext cx="365805" cy="610936"/>
              </a:xfrm>
              <a:prstGeom prst="rect">
                <a:avLst/>
              </a:prstGeom>
              <a:blipFill rotWithShape="1"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6" name="TextBox 15"/>
              <p:cNvSpPr txBox="1"/>
              <p:nvPr/>
            </p:nvSpPr>
            <p:spPr>
              <a:xfrm>
                <a:off x="4272484" y="5727692"/>
                <a:ext cx="494045" cy="61093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23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12</m:t>
                          </m:r>
                        </m:den>
                      </m:f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72484" y="5727692"/>
                <a:ext cx="494045" cy="610936"/>
              </a:xfrm>
              <a:prstGeom prst="rect">
                <a:avLst/>
              </a:prstGeom>
              <a:blipFill rotWithShape="1"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0" name="TextBox 19"/>
              <p:cNvSpPr txBox="1"/>
              <p:nvPr/>
            </p:nvSpPr>
            <p:spPr>
              <a:xfrm>
                <a:off x="6477329" y="5653741"/>
                <a:ext cx="365805" cy="61093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77329" y="5653741"/>
                <a:ext cx="365805" cy="610936"/>
              </a:xfrm>
              <a:prstGeom prst="rect">
                <a:avLst/>
              </a:prstGeom>
              <a:blipFill rotWithShape="1"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7" name="TextBox 16"/>
              <p:cNvSpPr txBox="1"/>
              <p:nvPr/>
            </p:nvSpPr>
            <p:spPr>
              <a:xfrm>
                <a:off x="8649954" y="5676177"/>
                <a:ext cx="494046" cy="60907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7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24</m:t>
                          </m:r>
                        </m:den>
                      </m:f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49954" y="5676177"/>
                <a:ext cx="494046" cy="609077"/>
              </a:xfrm>
              <a:prstGeom prst="rect">
                <a:avLst/>
              </a:prstGeom>
              <a:blipFill rotWithShape="1"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86109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19" y="476672"/>
            <a:ext cx="6833005" cy="864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586" y="1340768"/>
            <a:ext cx="8124825" cy="348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1232336" y="1484784"/>
            <a:ext cx="1224136" cy="3600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GB" sz="1600" b="1" dirty="0" smtClean="0">
                <a:solidFill>
                  <a:schemeClr val="tx1"/>
                </a:solidFill>
              </a:rPr>
              <a:t>Student 1</a:t>
            </a:r>
            <a:endParaRPr lang="en-GB" sz="1600" b="1" dirty="0">
              <a:solidFill>
                <a:schemeClr val="tx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062408" y="1495082"/>
            <a:ext cx="1224136" cy="3600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GB" sz="1600" b="1" dirty="0" smtClean="0">
                <a:solidFill>
                  <a:schemeClr val="tx1"/>
                </a:solidFill>
              </a:rPr>
              <a:t>Student 2</a:t>
            </a:r>
            <a:endParaRPr lang="en-GB" sz="1600" b="1" dirty="0">
              <a:solidFill>
                <a:schemeClr val="tx1"/>
              </a:solidFill>
            </a:endParaRPr>
          </a:p>
        </p:txBody>
      </p:sp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5348864"/>
            <a:ext cx="7362825" cy="71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5"/>
          <p:cNvSpPr>
            <a:spLocks noChangeArrowheads="1"/>
          </p:cNvSpPr>
          <p:nvPr/>
        </p:nvSpPr>
        <p:spPr bwMode="auto">
          <a:xfrm>
            <a:off x="269685" y="4797152"/>
            <a:ext cx="860462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zh-CN" sz="2800" b="0" dirty="0" smtClean="0">
                <a:latin typeface="Cambria" panose="02040503050406030204" pitchFamily="18" charset="0"/>
              </a:rPr>
              <a:t>In your books:</a:t>
            </a:r>
            <a:endParaRPr lang="zh-CN" altLang="en-US" sz="2800" b="0" dirty="0">
              <a:latin typeface="Cambria" panose="02040503050406030204" pitchFamily="18" charset="0"/>
            </a:endParaRPr>
          </a:p>
        </p:txBody>
      </p:sp>
      <p:sp>
        <p:nvSpPr>
          <p:cNvPr id="8" name="TextBox 5"/>
          <p:cNvSpPr>
            <a:spLocks noChangeArrowheads="1"/>
          </p:cNvSpPr>
          <p:nvPr/>
        </p:nvSpPr>
        <p:spPr bwMode="auto">
          <a:xfrm>
            <a:off x="282173" y="6104202"/>
            <a:ext cx="8604629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zh-CN" sz="2000" b="0" dirty="0" smtClean="0">
                <a:solidFill>
                  <a:srgbClr val="FF0000"/>
                </a:solidFill>
                <a:latin typeface="Cambria" panose="02040503050406030204" pitchFamily="18" charset="0"/>
              </a:rPr>
              <a:t>Extra questions: section A</a:t>
            </a:r>
            <a:endParaRPr lang="zh-CN" altLang="en-US" sz="2000" b="0" dirty="0">
              <a:solidFill>
                <a:srgbClr val="FF0000"/>
              </a:solidFill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58411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7" grpId="0"/>
      <p:bldP spid="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32656"/>
            <a:ext cx="4824536" cy="5536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275" y="1340768"/>
            <a:ext cx="7791450" cy="297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1331640" y="1484784"/>
            <a:ext cx="1224136" cy="3600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GB" sz="1600" b="1" dirty="0" smtClean="0">
                <a:solidFill>
                  <a:schemeClr val="tx1"/>
                </a:solidFill>
              </a:rPr>
              <a:t>Student 1</a:t>
            </a:r>
            <a:endParaRPr lang="en-GB" sz="1600" b="1" dirty="0">
              <a:solidFill>
                <a:schemeClr val="tx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364088" y="1495082"/>
            <a:ext cx="1224136" cy="3600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GB" sz="1600" b="1" dirty="0" smtClean="0">
                <a:solidFill>
                  <a:schemeClr val="tx1"/>
                </a:solidFill>
              </a:rPr>
              <a:t>Student 2</a:t>
            </a:r>
            <a:endParaRPr lang="en-GB" sz="1600" b="1" dirty="0">
              <a:solidFill>
                <a:schemeClr val="tx1"/>
              </a:solidFill>
            </a:endParaRPr>
          </a:p>
        </p:txBody>
      </p:sp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EAF6FD"/>
              </a:clrFrom>
              <a:clrTo>
                <a:srgbClr val="EAF6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4869160"/>
            <a:ext cx="8658562" cy="1008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5"/>
          <p:cNvSpPr>
            <a:spLocks noChangeArrowheads="1"/>
          </p:cNvSpPr>
          <p:nvPr/>
        </p:nvSpPr>
        <p:spPr bwMode="auto">
          <a:xfrm>
            <a:off x="269685" y="4437112"/>
            <a:ext cx="860462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zh-CN" sz="2800" b="0" dirty="0" smtClean="0">
                <a:latin typeface="Cambria" panose="02040503050406030204" pitchFamily="18" charset="0"/>
              </a:rPr>
              <a:t>In your books:</a:t>
            </a:r>
            <a:endParaRPr lang="zh-CN" altLang="en-US" sz="2800" b="0" dirty="0">
              <a:latin typeface="Cambria" panose="02040503050406030204" pitchFamily="18" charset="0"/>
            </a:endParaRPr>
          </a:p>
        </p:txBody>
      </p:sp>
      <p:sp>
        <p:nvSpPr>
          <p:cNvPr id="8" name="TextBox 5"/>
          <p:cNvSpPr>
            <a:spLocks noChangeArrowheads="1"/>
          </p:cNvSpPr>
          <p:nvPr/>
        </p:nvSpPr>
        <p:spPr bwMode="auto">
          <a:xfrm>
            <a:off x="282173" y="6104202"/>
            <a:ext cx="8604629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zh-CN" sz="2000" b="0" dirty="0" smtClean="0">
                <a:solidFill>
                  <a:srgbClr val="FF0000"/>
                </a:solidFill>
                <a:latin typeface="Cambria" panose="02040503050406030204" pitchFamily="18" charset="0"/>
              </a:rPr>
              <a:t>Extra questions: section </a:t>
            </a:r>
            <a:r>
              <a:rPr lang="en-GB" altLang="zh-CN" sz="2000" dirty="0" smtClean="0">
                <a:solidFill>
                  <a:srgbClr val="FF0000"/>
                </a:solidFill>
                <a:latin typeface="Cambria" panose="02040503050406030204" pitchFamily="18" charset="0"/>
              </a:rPr>
              <a:t>B</a:t>
            </a:r>
            <a:endParaRPr lang="zh-CN" altLang="en-US" sz="2000" dirty="0">
              <a:solidFill>
                <a:srgbClr val="FF0000"/>
              </a:solidFill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60035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7" grpId="0"/>
      <p:bldP spid="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3" y="404664"/>
            <a:ext cx="5544616" cy="600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25"/>
          <a:stretch/>
        </p:blipFill>
        <p:spPr bwMode="auto">
          <a:xfrm>
            <a:off x="300643" y="1556792"/>
            <a:ext cx="8159789" cy="2459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1043608" y="1690510"/>
            <a:ext cx="1224136" cy="3600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GB" sz="1600" b="1" dirty="0" smtClean="0">
                <a:solidFill>
                  <a:schemeClr val="tx1"/>
                </a:solidFill>
              </a:rPr>
              <a:t>Student 1</a:t>
            </a:r>
            <a:endParaRPr lang="en-GB" sz="1600" b="1" dirty="0">
              <a:solidFill>
                <a:schemeClr val="tx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580112" y="1700808"/>
            <a:ext cx="1224136" cy="3600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GB" sz="1600" b="1" dirty="0" smtClean="0">
                <a:solidFill>
                  <a:schemeClr val="tx1"/>
                </a:solidFill>
              </a:rPr>
              <a:t>Student 2</a:t>
            </a:r>
            <a:endParaRPr lang="en-GB" sz="1600" b="1" dirty="0">
              <a:solidFill>
                <a:schemeClr val="tx1"/>
              </a:solidFill>
            </a:endParaRPr>
          </a:p>
        </p:txBody>
      </p:sp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EAF6FD"/>
              </a:clrFrom>
              <a:clrTo>
                <a:srgbClr val="EAF6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749" y="4714477"/>
            <a:ext cx="8344852" cy="11521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5"/>
          <p:cNvSpPr>
            <a:spLocks noChangeArrowheads="1"/>
          </p:cNvSpPr>
          <p:nvPr/>
        </p:nvSpPr>
        <p:spPr bwMode="auto">
          <a:xfrm>
            <a:off x="269685" y="4437112"/>
            <a:ext cx="860462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zh-CN" sz="2800" b="0" dirty="0" smtClean="0">
                <a:latin typeface="Cambria" panose="02040503050406030204" pitchFamily="18" charset="0"/>
              </a:rPr>
              <a:t>In your books:</a:t>
            </a:r>
            <a:endParaRPr lang="zh-CN" altLang="en-US" sz="2800" b="0" dirty="0">
              <a:latin typeface="Cambria" panose="02040503050406030204" pitchFamily="18" charset="0"/>
            </a:endParaRPr>
          </a:p>
        </p:txBody>
      </p:sp>
      <p:sp>
        <p:nvSpPr>
          <p:cNvPr id="9" name="TextBox 5"/>
          <p:cNvSpPr>
            <a:spLocks noChangeArrowheads="1"/>
          </p:cNvSpPr>
          <p:nvPr/>
        </p:nvSpPr>
        <p:spPr bwMode="auto">
          <a:xfrm>
            <a:off x="282173" y="6104202"/>
            <a:ext cx="8604629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zh-CN" sz="2000" b="0" dirty="0" smtClean="0">
                <a:solidFill>
                  <a:srgbClr val="FF0000"/>
                </a:solidFill>
                <a:latin typeface="Cambria" panose="02040503050406030204" pitchFamily="18" charset="0"/>
              </a:rPr>
              <a:t>Extra questions: section C</a:t>
            </a:r>
            <a:endParaRPr lang="zh-CN" altLang="en-US" sz="2000" b="0" dirty="0">
              <a:solidFill>
                <a:srgbClr val="FF0000"/>
              </a:solidFill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00674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7" grpId="0"/>
      <p:bldP spid="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786107"/>
            <a:ext cx="8733025" cy="23042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5"/>
          <p:cNvSpPr>
            <a:spLocks noChangeArrowheads="1"/>
          </p:cNvSpPr>
          <p:nvPr/>
        </p:nvSpPr>
        <p:spPr bwMode="auto">
          <a:xfrm>
            <a:off x="239925" y="620688"/>
            <a:ext cx="860462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zh-CN" sz="2800" b="0" dirty="0" smtClean="0">
                <a:latin typeface="Cambria" panose="02040503050406030204" pitchFamily="18" charset="0"/>
              </a:rPr>
              <a:t>Extra questions:</a:t>
            </a:r>
            <a:endParaRPr lang="zh-CN" altLang="en-US" sz="2800" b="0" dirty="0">
              <a:latin typeface="Cambria" panose="02040503050406030204" pitchFamily="18" charset="0"/>
            </a:endParaRPr>
          </a:p>
        </p:txBody>
      </p:sp>
      <p:sp>
        <p:nvSpPr>
          <p:cNvPr id="2" name="Rectangle 1"/>
          <p:cNvSpPr/>
          <p:nvPr/>
        </p:nvSpPr>
        <p:spPr>
          <a:xfrm rot="19699104">
            <a:off x="469444" y="1939929"/>
            <a:ext cx="341081" cy="30726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GB" sz="1800" dirty="0" smtClean="0">
                <a:solidFill>
                  <a:schemeClr val="tx1"/>
                </a:solidFill>
              </a:rPr>
              <a:t>A</a:t>
            </a:r>
            <a:endParaRPr lang="en-GB" sz="1800" dirty="0">
              <a:solidFill>
                <a:schemeClr val="tx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 rot="19699104">
            <a:off x="462292" y="2689937"/>
            <a:ext cx="341081" cy="30726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GB" sz="1800" dirty="0" smtClean="0">
                <a:solidFill>
                  <a:schemeClr val="tx1"/>
                </a:solidFill>
              </a:rPr>
              <a:t>B</a:t>
            </a:r>
            <a:endParaRPr lang="en-GB" sz="1800" dirty="0">
              <a:solidFill>
                <a:schemeClr val="tx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 rot="19699104">
            <a:off x="462292" y="3467241"/>
            <a:ext cx="341081" cy="30726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GB" sz="1800" dirty="0" smtClean="0">
                <a:solidFill>
                  <a:schemeClr val="tx1"/>
                </a:solidFill>
              </a:rPr>
              <a:t>C</a:t>
            </a:r>
            <a:endParaRPr lang="en-GB" sz="1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327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</TotalTime>
  <Words>552</Words>
  <Application>Microsoft Office PowerPoint</Application>
  <PresentationFormat>On-screen Show (4:3)</PresentationFormat>
  <Paragraphs>101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Warden, M</dc:creator>
  <cp:lastModifiedBy>Elder, L</cp:lastModifiedBy>
  <cp:revision>4</cp:revision>
  <dcterms:created xsi:type="dcterms:W3CDTF">2017-03-04T12:31:26Z</dcterms:created>
  <dcterms:modified xsi:type="dcterms:W3CDTF">2018-08-27T11:56:52Z</dcterms:modified>
</cp:coreProperties>
</file>