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33"/>
  </p:notesMasterIdLst>
  <p:sldIdLst>
    <p:sldId id="310" r:id="rId14"/>
    <p:sldId id="311" r:id="rId15"/>
    <p:sldId id="332" r:id="rId16"/>
    <p:sldId id="333" r:id="rId17"/>
    <p:sldId id="334" r:id="rId18"/>
    <p:sldId id="336" r:id="rId19"/>
    <p:sldId id="335" r:id="rId20"/>
    <p:sldId id="317" r:id="rId21"/>
    <p:sldId id="330" r:id="rId22"/>
    <p:sldId id="321" r:id="rId23"/>
    <p:sldId id="322" r:id="rId24"/>
    <p:sldId id="337" r:id="rId25"/>
    <p:sldId id="312" r:id="rId26"/>
    <p:sldId id="313" r:id="rId27"/>
    <p:sldId id="314" r:id="rId28"/>
    <p:sldId id="315" r:id="rId29"/>
    <p:sldId id="316" r:id="rId30"/>
    <p:sldId id="323" r:id="rId31"/>
    <p:sldId id="33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0" autoAdjust="0"/>
    <p:restoredTop sz="91289" autoAdjust="0"/>
  </p:normalViewPr>
  <p:slideViewPr>
    <p:cSldViewPr>
      <p:cViewPr>
        <p:scale>
          <a:sx n="70" d="100"/>
          <a:sy n="70" d="100"/>
        </p:scale>
        <p:origin x="-1146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E5F64-8F6C-4854-918E-8D9935CD6945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37C8A-C023-4723-A1DB-696E3AAD450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842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to discuss where maths</a:t>
            </a:r>
            <a:r>
              <a:rPr lang="en-GB" baseline="0" dirty="0" smtClean="0"/>
              <a:t> happens in real life…..debt, lifts, temperature </a:t>
            </a:r>
            <a:r>
              <a:rPr lang="en-GB" baseline="0" dirty="0" err="1" smtClean="0"/>
              <a:t>etc</a:t>
            </a:r>
            <a:endParaRPr lang="en-GB" baseline="0" dirty="0" smtClean="0"/>
          </a:p>
          <a:p>
            <a:r>
              <a:rPr lang="en-GB" baseline="0" dirty="0" smtClean="0"/>
              <a:t>Discuss the idea of a number line to show negatives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023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Introduce</a:t>
            </a:r>
            <a:r>
              <a:rPr lang="en-GB" baseline="0" dirty="0" smtClean="0"/>
              <a:t> concept of the basket. Discuss the physics. The balloons are positive numbers and the weights negative. What happens when I add a balloon? What happens when I add a weight?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37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 to copy and complete</a:t>
            </a:r>
            <a:r>
              <a:rPr lang="en-GB" baseline="0" dirty="0" smtClean="0"/>
              <a:t> these in their Maths books.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37C8A-C023-4723-A1DB-696E3AAD450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619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Contextual example to remind</a:t>
            </a:r>
            <a:r>
              <a:rPr lang="en-GB" baseline="0" dirty="0" smtClean="0"/>
              <a:t> students about negative numbers. Reinforce that we don’t always have to put the unit in the calculation.</a:t>
            </a:r>
          </a:p>
          <a:p>
            <a:r>
              <a:rPr lang="en-GB" baseline="0" dirty="0" smtClean="0"/>
              <a:t>Use vertical number line representation to illustrate how this calculation work. Suggest student are provided with laminated number line to use throughout this lesson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079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Another</a:t>
            </a:r>
            <a:r>
              <a:rPr lang="en-GB" baseline="0" dirty="0" smtClean="0"/>
              <a:t> contextual 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503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Again, a contextual</a:t>
            </a:r>
            <a:r>
              <a:rPr lang="en-GB" baseline="0" dirty="0" smtClean="0"/>
              <a:t> example. Here we are adding a negative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940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should first write a number sentence and then calculate.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34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Emphasise here</a:t>
            </a:r>
            <a:r>
              <a:rPr lang="en-GB" baseline="0" dirty="0" smtClean="0"/>
              <a:t> that after round 2 we are ADDING a negative </a:t>
            </a:r>
            <a:r>
              <a:rPr lang="en-GB" baseline="0" dirty="0" err="1" smtClean="0"/>
              <a:t>i.e</a:t>
            </a:r>
            <a:r>
              <a:rPr lang="en-GB" baseline="0" dirty="0" smtClean="0"/>
              <a:t>  3 + (-2), and that adding a negative is effectively the same as subtracting a positive (the opposite)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08900-C314-4D4F-990A-36252272373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665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Ackwowledgements</a:t>
            </a:r>
            <a:r>
              <a:rPr lang="en-GB" dirty="0" smtClean="0"/>
              <a:t>:</a:t>
            </a:r>
            <a:endParaRPr lang="en-GB" baseline="0" dirty="0" smtClean="0"/>
          </a:p>
          <a:p>
            <a:r>
              <a:rPr lang="en-GB" baseline="0" dirty="0" smtClean="0"/>
              <a:t>East Midlands East Maths Hub </a:t>
            </a:r>
          </a:p>
          <a:p>
            <a:r>
              <a:rPr lang="en-GB" baseline="0" dirty="0" smtClean="0"/>
              <a:t>Nottingham Emmanuel School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37C8A-C023-4723-A1DB-696E3AAD4507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53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D5DFCD9-B85E-427E-B533-CC46E6321B34}" type="datetimeFigureOut">
              <a:rPr lang="en-GB" smtClean="0"/>
              <a:pPr/>
              <a:t>26/08/2018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BF351C0-EF7F-42CF-ADE9-E0FE11C6A84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8/26/2018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26/08/2018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8/26/2018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29" y="171519"/>
            <a:ext cx="8229600" cy="1143000"/>
          </a:xfrm>
        </p:spPr>
        <p:txBody>
          <a:bodyPr/>
          <a:lstStyle/>
          <a:p>
            <a:r>
              <a:rPr lang="en-GB" dirty="0" smtClean="0"/>
              <a:t>Discuss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Where do we see negative numbers in the real world?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do we represent negative numbers in mathematics?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51719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sz="4000" b="1" dirty="0"/>
          </a:p>
        </p:txBody>
      </p:sp>
      <p:sp>
        <p:nvSpPr>
          <p:cNvPr id="5" name="Chevron 4"/>
          <p:cNvSpPr/>
          <p:nvPr/>
        </p:nvSpPr>
        <p:spPr>
          <a:xfrm>
            <a:off x="194219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345534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Vertical Number lines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14"/>
          <a:stretch/>
        </p:blipFill>
        <p:spPr bwMode="auto">
          <a:xfrm>
            <a:off x="3019857" y="2221530"/>
            <a:ext cx="3384376" cy="3628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60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4692191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My </a:t>
            </a:r>
            <a:r>
              <a:rPr lang="en-GB" dirty="0" smtClean="0"/>
              <a:t>basket has 3 positives (balloons) and 2 negatives (weights</a:t>
            </a:r>
            <a:r>
              <a:rPr lang="en-GB" dirty="0" smtClean="0"/>
              <a:t>).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number would my basket be on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Write a number sentence to describe this. </a:t>
            </a:r>
            <a:endParaRPr lang="en-GB" dirty="0" smtClean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043" y="163436"/>
            <a:ext cx="1584445" cy="65059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02379" y="2527007"/>
            <a:ext cx="517358" cy="898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3</a:t>
            </a:r>
            <a:endParaRPr lang="en-GB" sz="28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871411" y="1858114"/>
            <a:ext cx="1130968" cy="1095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35670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14"/>
          <a:stretch/>
        </p:blipFill>
        <p:spPr bwMode="auto">
          <a:xfrm>
            <a:off x="5160617" y="1539661"/>
            <a:ext cx="2552556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97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My basket has 6 balloons and I add 3 weights.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At what number does my basket start?</a:t>
            </a:r>
          </a:p>
          <a:p>
            <a:pPr marL="0" indent="0">
              <a:buNone/>
            </a:pPr>
            <a:r>
              <a:rPr lang="en-GB" dirty="0" smtClean="0"/>
              <a:t>What happens to my basket?</a:t>
            </a:r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this. 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4424" y="272807"/>
            <a:ext cx="1619672" cy="6491605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16888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My basket has 3 weights attached and I add 2 more weights.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At what number does my basket start?</a:t>
            </a:r>
          </a:p>
          <a:p>
            <a:pPr marL="0" indent="0">
              <a:buNone/>
            </a:pPr>
            <a:r>
              <a:rPr lang="en-GB" dirty="0" smtClean="0"/>
              <a:t>What happens to my basket?</a:t>
            </a:r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this.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2320" y="163436"/>
            <a:ext cx="1547664" cy="6505924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208644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My basket has 3 balloons attached and I add 7 more balloons.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At what number does my basket start?</a:t>
            </a:r>
          </a:p>
          <a:p>
            <a:pPr marL="0" indent="0">
              <a:buNone/>
            </a:pPr>
            <a:r>
              <a:rPr lang="en-GB" dirty="0" smtClean="0"/>
              <a:t>What happens to my basket?</a:t>
            </a:r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1057" y="157756"/>
            <a:ext cx="1691680" cy="6583612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843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26" y="1700808"/>
            <a:ext cx="61918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My basket has 4 weights attached and I add 3 balloons.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At what number does my basket start?</a:t>
            </a:r>
          </a:p>
          <a:p>
            <a:pPr marL="0" indent="0">
              <a:buNone/>
            </a:pPr>
            <a:r>
              <a:rPr lang="en-GB" dirty="0" smtClean="0"/>
              <a:t>What happens to my basket?</a:t>
            </a:r>
          </a:p>
          <a:p>
            <a:pPr marL="0" indent="0">
              <a:buNone/>
            </a:pPr>
            <a:r>
              <a:rPr lang="en-GB" dirty="0" smtClean="0"/>
              <a:t>Write a </a:t>
            </a:r>
            <a:r>
              <a:rPr lang="en-GB" dirty="0" smtClean="0"/>
              <a:t>number sentence to describe </a:t>
            </a:r>
            <a:r>
              <a:rPr lang="en-GB" dirty="0" smtClean="0"/>
              <a:t>this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312" y="163436"/>
            <a:ext cx="1619672" cy="6505924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163034" y="405918"/>
            <a:ext cx="509802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79412" y="202959"/>
            <a:ext cx="2361555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358953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1054" y="433280"/>
            <a:ext cx="6522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On your whiteboard, work out: </a:t>
            </a:r>
            <a:endParaRPr lang="en-GB" sz="36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034552" y="419345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/>
          </a:p>
        </p:txBody>
      </p:sp>
      <p:sp>
        <p:nvSpPr>
          <p:cNvPr id="20" name="Chevron 19"/>
          <p:cNvSpPr/>
          <p:nvPr/>
        </p:nvSpPr>
        <p:spPr>
          <a:xfrm>
            <a:off x="109499" y="216385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15829" y="1325563"/>
            <a:ext cx="7886700" cy="5716922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7 </a:t>
            </a:r>
            <a:r>
              <a:rPr lang="en-GB" sz="3600" dirty="0" smtClean="0"/>
              <a:t>+ </a:t>
            </a:r>
            <a:r>
              <a:rPr lang="en-GB" sz="3600" dirty="0" smtClean="0"/>
              <a:t>-2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12 </a:t>
            </a:r>
            <a:r>
              <a:rPr lang="en-GB" sz="3600" dirty="0" smtClean="0"/>
              <a:t>+ </a:t>
            </a:r>
            <a:r>
              <a:rPr lang="en-GB" sz="3600" dirty="0" smtClean="0"/>
              <a:t>-4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5 + -3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3 </a:t>
            </a:r>
            <a:r>
              <a:rPr lang="en-GB" sz="3600" dirty="0" smtClean="0"/>
              <a:t>+ </a:t>
            </a:r>
            <a:r>
              <a:rPr lang="en-GB" sz="3600" dirty="0" smtClean="0"/>
              <a:t>-5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 8 + -8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 </a:t>
            </a:r>
            <a:r>
              <a:rPr lang="en-GB" sz="3600" dirty="0" smtClean="0"/>
              <a:t>-8 </a:t>
            </a:r>
            <a:r>
              <a:rPr lang="en-GB" sz="3600" dirty="0" smtClean="0"/>
              <a:t>+ 0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-8 + -1 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-8 + -2  </a:t>
            </a:r>
            <a:endParaRPr lang="en-GB" sz="3600" dirty="0"/>
          </a:p>
        </p:txBody>
      </p:sp>
      <p:sp>
        <p:nvSpPr>
          <p:cNvPr id="3" name="Cloud Callout 2"/>
          <p:cNvSpPr/>
          <p:nvPr/>
        </p:nvSpPr>
        <p:spPr>
          <a:xfrm>
            <a:off x="5004241" y="1296505"/>
            <a:ext cx="3168352" cy="2448272"/>
          </a:xfrm>
          <a:prstGeom prst="cloudCallout">
            <a:avLst>
              <a:gd name="adj1" fmla="val 55841"/>
              <a:gd name="adj2" fmla="val 797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Remember positives are balloons and negatives are weights</a:t>
            </a:r>
            <a:endParaRPr lang="en-GB" sz="2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14"/>
          <a:stretch/>
        </p:blipFill>
        <p:spPr bwMode="auto">
          <a:xfrm>
            <a:off x="5474420" y="4077072"/>
            <a:ext cx="2444148" cy="262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5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2034552" y="419345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/>
          </a:p>
        </p:txBody>
      </p:sp>
      <p:sp>
        <p:nvSpPr>
          <p:cNvPr id="20" name="Chevron 19"/>
          <p:cNvSpPr/>
          <p:nvPr/>
        </p:nvSpPr>
        <p:spPr>
          <a:xfrm>
            <a:off x="188359" y="216385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315829" y="1325563"/>
            <a:ext cx="7886700" cy="5716922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7 </a:t>
            </a:r>
            <a:r>
              <a:rPr lang="en-GB" sz="3600" dirty="0" smtClean="0"/>
              <a:t>+ </a:t>
            </a:r>
            <a:r>
              <a:rPr lang="en-GB" sz="3600" dirty="0" smtClean="0"/>
              <a:t>-2 = 5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12 </a:t>
            </a:r>
            <a:r>
              <a:rPr lang="en-GB" sz="3600" dirty="0" smtClean="0"/>
              <a:t>+ </a:t>
            </a:r>
            <a:r>
              <a:rPr lang="en-GB" sz="3600" dirty="0" smtClean="0"/>
              <a:t>-4 = 8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5 + -3 = 2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3 </a:t>
            </a:r>
            <a:r>
              <a:rPr lang="en-GB" sz="3600" dirty="0" smtClean="0"/>
              <a:t>+ </a:t>
            </a:r>
            <a:r>
              <a:rPr lang="en-GB" sz="3600" dirty="0" smtClean="0"/>
              <a:t>-5 = -2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 8 + -8 = 0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 </a:t>
            </a:r>
            <a:r>
              <a:rPr lang="en-GB" sz="3600" dirty="0" smtClean="0"/>
              <a:t>-8 </a:t>
            </a:r>
            <a:r>
              <a:rPr lang="en-GB" sz="3600" dirty="0" smtClean="0"/>
              <a:t>+ 0 </a:t>
            </a:r>
            <a:r>
              <a:rPr lang="en-GB" sz="3600" dirty="0" smtClean="0"/>
              <a:t>= -8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-8 + -1 = -9</a:t>
            </a:r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-8 + -2  = -10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8307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827584" y="1437048"/>
            <a:ext cx="5940772" cy="12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3200" b="1" dirty="0" smtClean="0">
                <a:solidFill>
                  <a:schemeClr val="tx1"/>
                </a:solidFill>
              </a:rPr>
              <a:t>5   </a:t>
            </a:r>
            <a:r>
              <a:rPr lang="en-US" altLang="zh-CN" sz="3200" b="1" dirty="0">
                <a:solidFill>
                  <a:schemeClr val="tx1"/>
                </a:solidFill>
              </a:rPr>
              <a:t>+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</a:rPr>
              <a:t>-5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 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en-US" altLang="zh-CN" sz="3200" b="1" dirty="0">
                <a:solidFill>
                  <a:schemeClr val="hlink"/>
                </a:solidFill>
              </a:rPr>
              <a:t>0</a:t>
            </a:r>
            <a:endParaRPr lang="en-US" altLang="zh-CN" sz="32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3200" b="1" dirty="0" smtClean="0">
                <a:solidFill>
                  <a:schemeClr val="tx1"/>
                </a:solidFill>
              </a:rPr>
              <a:t>-3    </a:t>
            </a:r>
            <a:r>
              <a:rPr lang="en-US" altLang="zh-CN" sz="3200" b="1" dirty="0">
                <a:solidFill>
                  <a:schemeClr val="tx1"/>
                </a:solidFill>
              </a:rPr>
              <a:t>+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3  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en-US" altLang="zh-CN" sz="3200" b="1" dirty="0">
                <a:solidFill>
                  <a:schemeClr val="hlink"/>
                </a:solidFill>
              </a:rPr>
              <a:t>0</a:t>
            </a:r>
            <a:endParaRPr lang="en-US" altLang="zh-CN" sz="3200" b="1" dirty="0">
              <a:solidFill>
                <a:schemeClr val="tx1"/>
              </a:solidFill>
            </a:endParaRP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1655564" y="3356992"/>
            <a:ext cx="6113424" cy="1077218"/>
          </a:xfrm>
          <a:prstGeom prst="rect">
            <a:avLst/>
          </a:prstGeom>
          <a:solidFill>
            <a:srgbClr val="00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tx1"/>
                </a:solidFill>
                <a:latin typeface="Arial" panose="020B0604020202020204" pitchFamily="34" charset="0"/>
              </a:rPr>
              <a:t>The sum of two opposite numbers is 0.</a:t>
            </a:r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3203848" y="1437048"/>
            <a:ext cx="756047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圆角矩形 8"/>
          <p:cNvSpPr>
            <a:spLocks noChangeArrowheads="1"/>
          </p:cNvSpPr>
          <p:nvPr/>
        </p:nvSpPr>
        <p:spPr bwMode="auto">
          <a:xfrm>
            <a:off x="3204056" y="2087324"/>
            <a:ext cx="756047" cy="5746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051720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zh-CN" sz="3200" b="1" dirty="0" smtClean="0"/>
              <a:t>Do you notice any patterns?</a:t>
            </a:r>
            <a:endParaRPr lang="en-US" altLang="zh-CN" sz="3200" b="1" dirty="0"/>
          </a:p>
        </p:txBody>
      </p:sp>
      <p:sp>
        <p:nvSpPr>
          <p:cNvPr id="13" name="Chevron 12"/>
          <p:cNvSpPr/>
          <p:nvPr/>
        </p:nvSpPr>
        <p:spPr>
          <a:xfrm>
            <a:off x="194220" y="202959"/>
            <a:ext cx="2289547" cy="1080120"/>
          </a:xfrm>
          <a:prstGeom prst="chevro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Build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394787" y="1437047"/>
            <a:ext cx="4281669" cy="12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chemeClr val="tx1"/>
                </a:solidFill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15   </a:t>
            </a:r>
            <a:r>
              <a:rPr lang="en-US" altLang="zh-CN" sz="3200" b="1" dirty="0">
                <a:solidFill>
                  <a:schemeClr val="tx1"/>
                </a:solidFill>
              </a:rPr>
              <a:t>+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-15  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en-US" altLang="zh-CN" sz="3200" b="1" dirty="0">
                <a:solidFill>
                  <a:schemeClr val="hlink"/>
                </a:solidFill>
              </a:rPr>
              <a:t>0</a:t>
            </a:r>
            <a:endParaRPr lang="en-US" altLang="zh-CN" sz="32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3200" b="1" dirty="0">
                <a:solidFill>
                  <a:schemeClr val="tx1"/>
                </a:solidFill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-30    </a:t>
            </a:r>
            <a:r>
              <a:rPr lang="en-US" altLang="zh-CN" sz="3200" b="1" dirty="0">
                <a:solidFill>
                  <a:schemeClr val="tx1"/>
                </a:solidFill>
              </a:rPr>
              <a:t>+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30  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en-US" altLang="zh-CN" sz="3200" b="1" dirty="0">
                <a:solidFill>
                  <a:schemeClr val="hlink"/>
                </a:solidFill>
              </a:rPr>
              <a:t>0</a:t>
            </a:r>
            <a:endParaRPr lang="en-US" altLang="zh-CN" sz="3200" b="1" dirty="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>
            <a:spLocks noChangeArrowheads="1"/>
          </p:cNvSpPr>
          <p:nvPr/>
        </p:nvSpPr>
        <p:spPr bwMode="auto">
          <a:xfrm>
            <a:off x="7390369" y="1437047"/>
            <a:ext cx="757238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圆角矩形 10"/>
          <p:cNvSpPr>
            <a:spLocks noChangeArrowheads="1"/>
          </p:cNvSpPr>
          <p:nvPr/>
        </p:nvSpPr>
        <p:spPr bwMode="auto">
          <a:xfrm>
            <a:off x="7442603" y="2119460"/>
            <a:ext cx="756047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6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00"/>
    </mc:Choice>
    <mc:Fallback xmlns="">
      <p:transition spd="slow" advTm="4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8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66" y="1513110"/>
            <a:ext cx="4471381" cy="4852967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-3 </a:t>
            </a:r>
            <a:r>
              <a:rPr lang="en-GB" sz="3600" dirty="0" smtClean="0"/>
              <a:t>+ </a:t>
            </a:r>
            <a:r>
              <a:rPr lang="en-GB" sz="3600" dirty="0" smtClean="0"/>
              <a:t>27 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-5 </a:t>
            </a:r>
            <a:r>
              <a:rPr lang="en-GB" sz="3600" dirty="0" smtClean="0"/>
              <a:t>+ </a:t>
            </a:r>
            <a:r>
              <a:rPr lang="en-GB" sz="3600" dirty="0" smtClean="0"/>
              <a:t>-7 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0 + </a:t>
            </a:r>
            <a:r>
              <a:rPr lang="en-GB" sz="3600" dirty="0" smtClean="0"/>
              <a:t>-2 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-4 </a:t>
            </a:r>
            <a:r>
              <a:rPr lang="en-GB" sz="3600" dirty="0" smtClean="0"/>
              <a:t>+ </a:t>
            </a:r>
            <a:r>
              <a:rPr lang="en-GB" sz="3600" dirty="0" smtClean="0"/>
              <a:t>4 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-15 </a:t>
            </a:r>
            <a:r>
              <a:rPr lang="en-GB" sz="3600" dirty="0" smtClean="0"/>
              <a:t>+ </a:t>
            </a:r>
            <a:r>
              <a:rPr lang="en-GB" sz="3600" dirty="0" smtClean="0"/>
              <a:t>-8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-40 + 12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-19 </a:t>
            </a:r>
            <a:r>
              <a:rPr lang="en-GB" sz="3600" dirty="0" smtClean="0"/>
              <a:t>+ </a:t>
            </a:r>
            <a:r>
              <a:rPr lang="en-GB" sz="3600" dirty="0" smtClean="0"/>
              <a:t>-13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24 </a:t>
            </a:r>
            <a:r>
              <a:rPr lang="en-GB" sz="3600" dirty="0" smtClean="0"/>
              <a:t>+ </a:t>
            </a:r>
            <a:r>
              <a:rPr lang="en-GB" sz="3600" dirty="0" smtClean="0"/>
              <a:t>-36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788023" y="1293904"/>
                <a:ext cx="4565177" cy="7394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i. </a:t>
                </a:r>
                <a:r>
                  <a:rPr lang="en-GB" sz="3600" dirty="0" smtClean="0"/>
                  <a:t>-0.8 </a:t>
                </a:r>
                <a:r>
                  <a:rPr lang="en-GB" sz="3600" dirty="0" smtClean="0"/>
                  <a:t>+ </a:t>
                </a:r>
                <a:r>
                  <a:rPr lang="en-GB" sz="3600" dirty="0" smtClean="0"/>
                  <a:t>-</a:t>
                </a:r>
                <a:r>
                  <a:rPr lang="en-GB" sz="3600" dirty="0" smtClean="0"/>
                  <a:t>1 .</a:t>
                </a:r>
                <a:r>
                  <a:rPr lang="en-GB" sz="3600" dirty="0" smtClean="0"/>
                  <a:t>5  </a:t>
                </a:r>
                <a:endParaRPr lang="en-GB" sz="3600" dirty="0" smtClean="0"/>
              </a:p>
              <a:p>
                <a:pPr marL="514350" indent="-5143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j. 4.8 </a:t>
                </a:r>
                <a:r>
                  <a:rPr lang="en-GB" sz="3600" dirty="0" smtClean="0"/>
                  <a:t>+ </a:t>
                </a:r>
                <a:r>
                  <a:rPr lang="en-GB" sz="3600" dirty="0" smtClean="0"/>
                  <a:t>-5.2  </a:t>
                </a:r>
                <a:endParaRPr lang="en-GB" sz="3600" dirty="0" smtClean="0"/>
              </a:p>
              <a:p>
                <a:pPr marL="514350" indent="-5143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k. -4 </a:t>
                </a:r>
                <a:r>
                  <a:rPr lang="en-GB" sz="3600" dirty="0" smtClean="0"/>
                  <a:t>+ </a:t>
                </a:r>
                <a:r>
                  <a:rPr lang="en-GB" sz="3600" dirty="0" smtClean="0"/>
                  <a:t>2.6  </a:t>
                </a:r>
                <a:endParaRPr lang="en-GB" sz="3600" dirty="0" smtClean="0"/>
              </a:p>
              <a:p>
                <a:pPr marL="514350" indent="-514350">
                  <a:buFont typeface="+mj-lt"/>
                  <a:buAutoNum type="alphaLcPeriod"/>
                </a:pPr>
                <a:endParaRPr lang="en-GB" sz="3600" dirty="0"/>
              </a:p>
              <a:p>
                <a:r>
                  <a:rPr lang="en-GB" sz="3600" dirty="0" smtClean="0"/>
                  <a:t>l.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+−</m:t>
                    </m:r>
                    <m:f>
                      <m:fPr>
                        <m:ctrlPr>
                          <a:rPr lang="en-GB" sz="3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3600" dirty="0" smtClean="0"/>
                  <a:t> </a:t>
                </a:r>
                <a:r>
                  <a:rPr lang="en-GB" sz="3600" dirty="0" smtClean="0"/>
                  <a:t> </a:t>
                </a:r>
                <a:endParaRPr lang="en-GB" sz="3600" dirty="0" smtClean="0"/>
              </a:p>
              <a:p>
                <a:pPr marL="514350" indent="-514350">
                  <a:buFont typeface="+mj-lt"/>
                  <a:buAutoNum type="alphaLcPeriod"/>
                </a:pPr>
                <a:endParaRPr lang="en-GB" sz="3600" i="1" dirty="0">
                  <a:latin typeface="Cambria Math" panose="02040503050406030204" pitchFamily="18" charset="0"/>
                </a:endParaRPr>
              </a:p>
              <a:p>
                <a:r>
                  <a:rPr lang="en-GB" sz="3600" dirty="0" smtClean="0">
                    <a:latin typeface="Cambria Math" panose="02040503050406030204" pitchFamily="18" charset="0"/>
                  </a:rPr>
                  <a:t>m.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0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3600" dirty="0" smtClean="0"/>
                  <a:t> + </a:t>
                </a:r>
                <a:r>
                  <a:rPr lang="en-GB" sz="3600" dirty="0" smtClean="0"/>
                  <a:t> 0.75 </a:t>
                </a:r>
                <a:endParaRPr lang="en-GB" sz="3600" dirty="0" smtClean="0"/>
              </a:p>
              <a:p>
                <a:endParaRPr lang="en-GB" sz="2800" dirty="0"/>
              </a:p>
              <a:p>
                <a:endParaRPr lang="en-GB" sz="2800" dirty="0" smtClean="0"/>
              </a:p>
              <a:p>
                <a:endParaRPr lang="en-GB" sz="3200" b="1" dirty="0"/>
              </a:p>
              <a:p>
                <a:endParaRPr lang="en-GB" sz="32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3" y="1293904"/>
                <a:ext cx="4565177" cy="7394525"/>
              </a:xfrm>
              <a:prstGeom prst="rect">
                <a:avLst/>
              </a:prstGeom>
              <a:blipFill rotWithShape="1">
                <a:blip r:embed="rId3"/>
                <a:stretch>
                  <a:fillRect l="-4005" t="-12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>
          <a:xfrm>
            <a:off x="2051720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zh-CN" sz="4000" b="1" dirty="0" smtClean="0"/>
              <a:t>In your books…</a:t>
            </a:r>
            <a:endParaRPr lang="en-US" altLang="zh-CN" sz="4000" b="1" dirty="0"/>
          </a:p>
        </p:txBody>
      </p:sp>
      <p:sp>
        <p:nvSpPr>
          <p:cNvPr id="8" name="Chevron 7"/>
          <p:cNvSpPr/>
          <p:nvPr/>
        </p:nvSpPr>
        <p:spPr>
          <a:xfrm>
            <a:off x="159886" y="202958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93142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051720" y="405918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endParaRPr lang="en-US" altLang="zh-CN" sz="4000" b="1" dirty="0"/>
          </a:p>
        </p:txBody>
      </p:sp>
      <p:sp>
        <p:nvSpPr>
          <p:cNvPr id="8" name="Chevron 7"/>
          <p:cNvSpPr/>
          <p:nvPr/>
        </p:nvSpPr>
        <p:spPr>
          <a:xfrm>
            <a:off x="159886" y="202958"/>
            <a:ext cx="2361555" cy="108012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solidFill>
                  <a:schemeClr val="bg1"/>
                </a:solidFill>
                <a:effectLst/>
                <a:ea typeface="Calibri"/>
                <a:cs typeface="Times New Roman"/>
              </a:rPr>
              <a:t>Develop Understanding</a:t>
            </a:r>
          </a:p>
        </p:txBody>
      </p:sp>
      <p:sp>
        <p:nvSpPr>
          <p:cNvPr id="6" name="Chevron 5"/>
          <p:cNvSpPr/>
          <p:nvPr/>
        </p:nvSpPr>
        <p:spPr>
          <a:xfrm>
            <a:off x="188359" y="216385"/>
            <a:ext cx="2361555" cy="1080120"/>
          </a:xfrm>
          <a:prstGeom prst="chevron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Mark it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5366" y="1513110"/>
            <a:ext cx="4471381" cy="4852967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-3 </a:t>
            </a:r>
            <a:r>
              <a:rPr lang="en-GB" sz="3600" dirty="0" smtClean="0"/>
              <a:t>+ </a:t>
            </a:r>
            <a:r>
              <a:rPr lang="en-GB" sz="3600" dirty="0" smtClean="0"/>
              <a:t>27 = 24  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-5 </a:t>
            </a:r>
            <a:r>
              <a:rPr lang="en-GB" sz="3600" dirty="0" smtClean="0"/>
              <a:t>+ </a:t>
            </a:r>
            <a:r>
              <a:rPr lang="en-GB" sz="3600" dirty="0" smtClean="0"/>
              <a:t>-7 = -12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0 + </a:t>
            </a:r>
            <a:r>
              <a:rPr lang="en-GB" sz="3600" dirty="0" smtClean="0"/>
              <a:t>-2 = -2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-4 </a:t>
            </a:r>
            <a:r>
              <a:rPr lang="en-GB" sz="3600" dirty="0" smtClean="0"/>
              <a:t>+ </a:t>
            </a:r>
            <a:r>
              <a:rPr lang="en-GB" sz="3600" dirty="0" smtClean="0"/>
              <a:t>4  = 0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-15 </a:t>
            </a:r>
            <a:r>
              <a:rPr lang="en-GB" sz="3600" dirty="0" smtClean="0"/>
              <a:t>+ </a:t>
            </a:r>
            <a:r>
              <a:rPr lang="en-GB" sz="3600" dirty="0" smtClean="0"/>
              <a:t>-8 = -23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-40 + 12 = -28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-19 </a:t>
            </a:r>
            <a:r>
              <a:rPr lang="en-GB" sz="3600" dirty="0" smtClean="0"/>
              <a:t>+ </a:t>
            </a:r>
            <a:r>
              <a:rPr lang="en-GB" sz="3600" dirty="0" smtClean="0"/>
              <a:t>-13 = -32</a:t>
            </a:r>
            <a:endParaRPr lang="en-GB" sz="3600" dirty="0" smtClean="0"/>
          </a:p>
          <a:p>
            <a:pPr marL="742950" indent="-742950">
              <a:buFont typeface="+mj-lt"/>
              <a:buAutoNum type="alphaLcPeriod"/>
            </a:pPr>
            <a:r>
              <a:rPr lang="en-GB" sz="3600" dirty="0" smtClean="0"/>
              <a:t>24 </a:t>
            </a:r>
            <a:r>
              <a:rPr lang="en-GB" sz="3600" dirty="0" smtClean="0"/>
              <a:t>+ </a:t>
            </a:r>
            <a:r>
              <a:rPr lang="en-GB" sz="3600" dirty="0" smtClean="0"/>
              <a:t>-36 = -12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788023" y="1293904"/>
                <a:ext cx="4565177" cy="5178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i. </a:t>
                </a:r>
                <a:r>
                  <a:rPr lang="en-GB" sz="3600" dirty="0" smtClean="0"/>
                  <a:t>-0.8 </a:t>
                </a:r>
                <a:r>
                  <a:rPr lang="en-GB" sz="3600" dirty="0" smtClean="0"/>
                  <a:t>+ </a:t>
                </a:r>
                <a:r>
                  <a:rPr lang="en-GB" sz="3600" dirty="0" smtClean="0"/>
                  <a:t>-</a:t>
                </a:r>
                <a:r>
                  <a:rPr lang="en-GB" sz="3600" dirty="0" smtClean="0"/>
                  <a:t>1 .</a:t>
                </a:r>
                <a:r>
                  <a:rPr lang="en-GB" sz="3600" dirty="0" smtClean="0"/>
                  <a:t>5 = -2.3  </a:t>
                </a:r>
                <a:endParaRPr lang="en-GB" sz="3600" dirty="0"/>
              </a:p>
              <a:p>
                <a:r>
                  <a:rPr lang="en-GB" sz="3600" dirty="0" smtClean="0"/>
                  <a:t>j. 4.8 </a:t>
                </a:r>
                <a:r>
                  <a:rPr lang="en-GB" sz="3600" dirty="0" smtClean="0"/>
                  <a:t>+ </a:t>
                </a:r>
                <a:r>
                  <a:rPr lang="en-GB" sz="3600" dirty="0" smtClean="0"/>
                  <a:t>-5.2 = - -0.4</a:t>
                </a:r>
                <a:endParaRPr lang="en-GB" sz="3600" dirty="0"/>
              </a:p>
              <a:p>
                <a:r>
                  <a:rPr lang="en-GB" sz="3600" dirty="0" smtClean="0"/>
                  <a:t>k. -4 </a:t>
                </a:r>
                <a:r>
                  <a:rPr lang="en-GB" sz="3600" dirty="0" smtClean="0"/>
                  <a:t>+ </a:t>
                </a:r>
                <a:r>
                  <a:rPr lang="en-GB" sz="3600" dirty="0" smtClean="0"/>
                  <a:t>2.6 = -1.4</a:t>
                </a:r>
                <a:endParaRPr lang="en-GB" sz="3600" dirty="0"/>
              </a:p>
              <a:p>
                <a:r>
                  <a:rPr lang="en-GB" sz="3600" dirty="0" smtClean="0"/>
                  <a:t>l.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+−</m:t>
                    </m:r>
                    <m:f>
                      <m:fPr>
                        <m:ctrlPr>
                          <a:rPr lang="en-GB" sz="3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3600" dirty="0" smtClean="0"/>
                  <a:t> </a:t>
                </a:r>
                <a:r>
                  <a:rPr lang="en-GB" sz="3600" dirty="0" smtClean="0"/>
                  <a:t> 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3600" i="1" dirty="0">
                  <a:latin typeface="Cambria Math" panose="02040503050406030204" pitchFamily="18" charset="0"/>
                </a:endParaRPr>
              </a:p>
              <a:p>
                <a:r>
                  <a:rPr lang="en-GB" sz="3600" dirty="0" smtClean="0">
                    <a:latin typeface="Cambria Math" panose="02040503050406030204" pitchFamily="18" charset="0"/>
                  </a:rPr>
                  <a:t>m.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3600" b="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0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3600" dirty="0" smtClean="0"/>
                  <a:t> + </a:t>
                </a:r>
                <a:r>
                  <a:rPr lang="en-GB" sz="3600" dirty="0" smtClean="0"/>
                  <a:t> 0.75 = 0.5</a:t>
                </a:r>
                <a:endParaRPr lang="en-GB" sz="3600" dirty="0" smtClean="0"/>
              </a:p>
              <a:p>
                <a:endParaRPr lang="en-GB" sz="2800" dirty="0"/>
              </a:p>
              <a:p>
                <a:endParaRPr lang="en-GB" sz="2800" dirty="0" smtClean="0"/>
              </a:p>
              <a:p>
                <a:endParaRPr lang="en-GB" sz="3200" b="1" dirty="0"/>
              </a:p>
              <a:p>
                <a:endParaRPr lang="en-GB" sz="3200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3" y="1293904"/>
                <a:ext cx="4565177" cy="5178534"/>
              </a:xfrm>
              <a:prstGeom prst="rect">
                <a:avLst/>
              </a:prstGeom>
              <a:blipFill rotWithShape="1">
                <a:blip r:embed="rId2"/>
                <a:stretch>
                  <a:fillRect l="-4005" t="-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60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565" y="1485299"/>
            <a:ext cx="7330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I am overdrawn at the bank by £5.  How much money will I have if I add £15 to it?</a:t>
            </a:r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709" y="4459705"/>
            <a:ext cx="1384754" cy="21636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117" y="3253399"/>
            <a:ext cx="7291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Can you write a number sentence to represent this information?</a:t>
            </a:r>
            <a:endParaRPr lang="en-GB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078178" y="4453728"/>
            <a:ext cx="39339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-£5  </a:t>
            </a:r>
            <a:r>
              <a:rPr lang="en-GB" sz="4000" dirty="0" smtClean="0"/>
              <a:t>+ £15 = £10</a:t>
            </a:r>
          </a:p>
          <a:p>
            <a:pPr marL="285750" indent="-285750">
              <a:buFontTx/>
              <a:buChar char="-"/>
            </a:pPr>
            <a:endParaRPr lang="en-GB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108660" y="5541543"/>
            <a:ext cx="389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-5  </a:t>
            </a:r>
            <a:r>
              <a:rPr lang="en-GB" sz="3600" dirty="0"/>
              <a:t>+ 15 = 10</a:t>
            </a:r>
          </a:p>
          <a:p>
            <a:endParaRPr lang="en-GB" dirty="0"/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2440" y="81331"/>
            <a:ext cx="1589291" cy="668308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036912" y="405918"/>
            <a:ext cx="529589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2" name="Chevron 11"/>
          <p:cNvSpPr/>
          <p:nvPr/>
        </p:nvSpPr>
        <p:spPr>
          <a:xfrm>
            <a:off x="194220" y="202958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680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540946"/>
            <a:ext cx="7471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A submarine is 10 m </a:t>
            </a:r>
            <a:r>
              <a:rPr lang="en-GB" sz="4000" dirty="0" smtClean="0">
                <a:solidFill>
                  <a:srgbClr val="FF0000"/>
                </a:solidFill>
              </a:rPr>
              <a:t>below</a:t>
            </a:r>
            <a:r>
              <a:rPr lang="en-GB" sz="4000" dirty="0" smtClean="0"/>
              <a:t> sea level. If it moves 6 m towards the surface, at what level is it now?</a:t>
            </a:r>
            <a:endParaRPr lang="en-GB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433" y="4913194"/>
            <a:ext cx="1496093" cy="17121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474" y="3855431"/>
            <a:ext cx="7291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Can you write a number sentence to represent this information?</a:t>
            </a:r>
            <a:endParaRPr lang="en-GB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091973" y="5555037"/>
            <a:ext cx="62323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-10 </a:t>
            </a:r>
            <a:r>
              <a:rPr lang="en-GB" sz="4000" dirty="0" smtClean="0"/>
              <a:t>+ 6 =  4</a:t>
            </a:r>
          </a:p>
          <a:p>
            <a:pPr marL="285750" indent="-285750">
              <a:buFontTx/>
              <a:buChar char="-"/>
            </a:pPr>
            <a:endParaRPr lang="en-GB" sz="4000" dirty="0"/>
          </a:p>
          <a:p>
            <a:r>
              <a:rPr lang="en-GB" sz="4000" dirty="0" smtClean="0"/>
              <a:t> </a:t>
            </a:r>
            <a:endParaRPr lang="en-GB" sz="4000" dirty="0"/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7912" y="152417"/>
            <a:ext cx="1617027" cy="665504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036911" y="398309"/>
            <a:ext cx="5055369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600" dirty="0" smtClean="0"/>
              <a:t>On your whiteboards..</a:t>
            </a:r>
            <a:endParaRPr lang="en-GB" sz="3600" b="1" dirty="0"/>
          </a:p>
        </p:txBody>
      </p:sp>
      <p:sp>
        <p:nvSpPr>
          <p:cNvPr id="11" name="Chevron 10"/>
          <p:cNvSpPr/>
          <p:nvPr/>
        </p:nvSpPr>
        <p:spPr>
          <a:xfrm>
            <a:off x="194220" y="202958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098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220" y="2364606"/>
            <a:ext cx="6421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Starting at my house I walk 10 km north, then 17 km south. </a:t>
            </a:r>
            <a:endParaRPr lang="en-GB" sz="4000" dirty="0"/>
          </a:p>
        </p:txBody>
      </p:sp>
      <p:pic>
        <p:nvPicPr>
          <p:cNvPr id="3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35819" y="148555"/>
            <a:ext cx="1373592" cy="66550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061" y="2852059"/>
            <a:ext cx="602341" cy="807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1263" y="4287147"/>
            <a:ext cx="7291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Can you write a number sentence to represent this information?</a:t>
            </a:r>
            <a:endParaRPr lang="en-GB" sz="4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36912" y="405918"/>
            <a:ext cx="4845151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600" dirty="0" smtClean="0"/>
              <a:t>On your whiteboard..</a:t>
            </a:r>
            <a:endParaRPr lang="en-GB" sz="3600" b="1" dirty="0"/>
          </a:p>
        </p:txBody>
      </p:sp>
      <p:sp>
        <p:nvSpPr>
          <p:cNvPr id="7" name="Chevron 6"/>
          <p:cNvSpPr/>
          <p:nvPr/>
        </p:nvSpPr>
        <p:spPr>
          <a:xfrm>
            <a:off x="194220" y="202958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244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18" y="1772816"/>
            <a:ext cx="5257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The temperature is -4°C and during the night it falls by a further </a:t>
            </a:r>
            <a:r>
              <a:rPr lang="en-GB" sz="4000" dirty="0" smtClean="0"/>
              <a:t>3°C.  </a:t>
            </a:r>
          </a:p>
          <a:p>
            <a:endParaRPr lang="en-GB" sz="4000" dirty="0"/>
          </a:p>
          <a:p>
            <a:r>
              <a:rPr lang="en-GB" sz="4000" dirty="0" smtClean="0"/>
              <a:t>What </a:t>
            </a:r>
            <a:r>
              <a:rPr lang="en-GB" sz="4000" dirty="0" smtClean="0"/>
              <a:t>temperature is it now?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7500" t="18298" r="58421" b="11143"/>
          <a:stretch/>
        </p:blipFill>
        <p:spPr>
          <a:xfrm>
            <a:off x="7740352" y="383857"/>
            <a:ext cx="1184741" cy="633338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036912" y="405918"/>
            <a:ext cx="5055368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3600" dirty="0" smtClean="0"/>
              <a:t>On your whiteboard..</a:t>
            </a:r>
            <a:endParaRPr lang="en-GB" sz="3600" b="1" dirty="0"/>
          </a:p>
        </p:txBody>
      </p:sp>
      <p:sp>
        <p:nvSpPr>
          <p:cNvPr id="6" name="Chevron 5"/>
          <p:cNvSpPr/>
          <p:nvPr/>
        </p:nvSpPr>
        <p:spPr>
          <a:xfrm>
            <a:off x="194220" y="202958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867" y="1340316"/>
            <a:ext cx="85942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 play a game with my friend.  There are 5 rounds in the game. In each round I can either win points if I do well, or lose points if I don’t.  At the end of each round I add my points to my score from the previous round. After 5 rounds my scores are as follows: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7501" y="3480431"/>
            <a:ext cx="1137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</a:rPr>
              <a:t>3,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9572" y="3434125"/>
            <a:ext cx="1137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</a:rPr>
              <a:t>-2,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28856" y="3434124"/>
            <a:ext cx="1137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</a:rPr>
              <a:t>-4,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2291" y="3402419"/>
            <a:ext cx="1137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</a:rPr>
              <a:t>3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2480" y="3480430"/>
            <a:ext cx="1137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</a:rPr>
              <a:t>5,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851" y="4381968"/>
            <a:ext cx="85942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Write a </a:t>
            </a:r>
            <a:r>
              <a:rPr lang="en-GB" sz="2800" dirty="0" smtClean="0"/>
              <a:t>number sentence to show how I would find my total score after 5 </a:t>
            </a:r>
            <a:r>
              <a:rPr lang="en-GB" sz="2800" dirty="0" smtClean="0"/>
              <a:t>rounds. </a:t>
            </a:r>
            <a:endParaRPr lang="en-GB" sz="2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23851" y="5219949"/>
            <a:ext cx="6770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3 + </a:t>
            </a:r>
            <a:r>
              <a:rPr lang="en-GB" sz="4000" dirty="0" smtClean="0"/>
              <a:t>-2 </a:t>
            </a:r>
            <a:r>
              <a:rPr lang="en-GB" sz="4000" dirty="0" smtClean="0"/>
              <a:t>+ 5 + </a:t>
            </a:r>
            <a:r>
              <a:rPr lang="en-GB" sz="4000" dirty="0" smtClean="0"/>
              <a:t>-4 </a:t>
            </a:r>
            <a:r>
              <a:rPr lang="en-GB" sz="4000" dirty="0" smtClean="0"/>
              <a:t>+ 3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95936" y="5932542"/>
            <a:ext cx="3974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3 – 2 + 5 – 4 + 3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036912" y="405918"/>
            <a:ext cx="6781142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/>
              <a:t>On your whiteboard..</a:t>
            </a:r>
            <a:endParaRPr lang="en-GB" sz="3600" b="1" dirty="0"/>
          </a:p>
        </p:txBody>
      </p:sp>
      <p:sp>
        <p:nvSpPr>
          <p:cNvPr id="13" name="Chevron 12"/>
          <p:cNvSpPr/>
          <p:nvPr/>
        </p:nvSpPr>
        <p:spPr>
          <a:xfrm>
            <a:off x="194220" y="202958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898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43678" y="425605"/>
            <a:ext cx="6911463" cy="674201"/>
          </a:xfrm>
          <a:prstGeom prst="rect">
            <a:avLst/>
          </a:prstGeom>
          <a:ln w="63500"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83358"/>
            <a:ext cx="8229600" cy="1143000"/>
          </a:xfrm>
        </p:spPr>
        <p:txBody>
          <a:bodyPr/>
          <a:lstStyle/>
          <a:p>
            <a:r>
              <a:rPr lang="en-GB" dirty="0" smtClean="0"/>
              <a:t>3 </a:t>
            </a:r>
            <a:r>
              <a:rPr lang="en-GB" dirty="0" smtClean="0"/>
              <a:t>+ </a:t>
            </a:r>
            <a:r>
              <a:rPr lang="en-GB" dirty="0" smtClean="0"/>
              <a:t>-8 </a:t>
            </a:r>
            <a:r>
              <a:rPr lang="en-GB" dirty="0" smtClean="0"/>
              <a:t>+ </a:t>
            </a:r>
            <a:r>
              <a:rPr lang="en-GB" dirty="0" smtClean="0"/>
              <a:t>7 </a:t>
            </a:r>
            <a:r>
              <a:rPr lang="en-GB" dirty="0" smtClean="0"/>
              <a:t>+ </a:t>
            </a:r>
            <a:r>
              <a:rPr lang="en-GB" dirty="0" smtClean="0"/>
              <a:t>-5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Find another way..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And another.. </a:t>
            </a:r>
            <a:endParaRPr lang="en-GB" dirty="0"/>
          </a:p>
        </p:txBody>
      </p:sp>
      <p:sp>
        <p:nvSpPr>
          <p:cNvPr id="5" name="Chevron 4"/>
          <p:cNvSpPr/>
          <p:nvPr/>
        </p:nvSpPr>
        <p:spPr>
          <a:xfrm>
            <a:off x="194220" y="260648"/>
            <a:ext cx="2361555" cy="1080120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a typeface="Calibri"/>
                <a:cs typeface="Times New Roman"/>
              </a:rPr>
              <a:t>Transfer</a:t>
            </a:r>
            <a:endParaRPr lang="en-GB" b="1" dirty="0" smtClean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470317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Work out</a:t>
            </a:r>
            <a:r>
              <a:rPr lang="en-GB" sz="2400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75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883" y="2132856"/>
            <a:ext cx="34671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5554960" cy="4525963"/>
          </a:xfrm>
        </p:spPr>
        <p:txBody>
          <a:bodyPr/>
          <a:lstStyle/>
          <a:p>
            <a:r>
              <a:rPr lang="en-GB" sz="2400" dirty="0"/>
              <a:t>This is a two player game.</a:t>
            </a:r>
          </a:p>
          <a:p>
            <a:r>
              <a:rPr lang="en-GB" sz="2400" dirty="0"/>
              <a:t>Each player takes it in turn to join two dots next to each other, in a straight line – No diagonals allowed.</a:t>
            </a:r>
          </a:p>
          <a:p>
            <a:r>
              <a:rPr lang="en-GB" sz="2400" dirty="0"/>
              <a:t>If a player completes a square </a:t>
            </a:r>
            <a:r>
              <a:rPr lang="en-GB" sz="2400" dirty="0" smtClean="0"/>
              <a:t>they mark </a:t>
            </a:r>
            <a:r>
              <a:rPr lang="en-GB" sz="2400" dirty="0"/>
              <a:t>the square </a:t>
            </a:r>
            <a:r>
              <a:rPr lang="en-GB" sz="2400" dirty="0" smtClean="0"/>
              <a:t>with their initials and </a:t>
            </a:r>
            <a:r>
              <a:rPr lang="en-GB" sz="2400" dirty="0"/>
              <a:t>gets the value written inside the square. </a:t>
            </a:r>
          </a:p>
          <a:p>
            <a:r>
              <a:rPr lang="en-GB" sz="2400" dirty="0"/>
              <a:t>They then get another go.</a:t>
            </a:r>
          </a:p>
          <a:p>
            <a:r>
              <a:rPr lang="en-GB" sz="2400" dirty="0"/>
              <a:t>The </a:t>
            </a:r>
            <a:r>
              <a:rPr lang="en-GB" sz="2400" dirty="0" smtClean="0"/>
              <a:t>winner </a:t>
            </a:r>
            <a:r>
              <a:rPr lang="en-GB" sz="2400" dirty="0"/>
              <a:t>is the player with the highest score when all </a:t>
            </a:r>
          </a:p>
          <a:p>
            <a:r>
              <a:rPr lang="en-GB" sz="2400" dirty="0"/>
              <a:t>boxes are </a:t>
            </a:r>
            <a:r>
              <a:rPr lang="en-GB" sz="2400" dirty="0" smtClean="0"/>
              <a:t>completed/time is up!</a:t>
            </a:r>
            <a:endParaRPr lang="en-GB" sz="2400" dirty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347864" y="470316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SQUARES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6180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9|8.8|21.9"/>
</p:tagLst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3279</TotalTime>
  <Words>1159</Words>
  <Application>Microsoft Office PowerPoint</Application>
  <PresentationFormat>On-screen Show (4:3)</PresentationFormat>
  <Paragraphs>184</Paragraphs>
  <Slides>19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Discuss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+ -8 + 7 + -5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Immediate Activity</dc:title>
  <dc:creator>Elizabeth Barratt</dc:creator>
  <cp:lastModifiedBy>Elder, L</cp:lastModifiedBy>
  <cp:revision>123</cp:revision>
  <dcterms:created xsi:type="dcterms:W3CDTF">2016-04-20T12:48:58Z</dcterms:created>
  <dcterms:modified xsi:type="dcterms:W3CDTF">2018-08-26T15:11:26Z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407287</vt:lpwstr>
  </property>
  <property fmtid="{D5CDD505-2E9C-101B-9397-08002B2CF9AE}" pid="3" name="NXPowerLiteSettings">
    <vt:lpwstr>C74006B004C800</vt:lpwstr>
  </property>
  <property fmtid="{D5CDD505-2E9C-101B-9397-08002B2CF9AE}" pid="4" name="NXPowerLiteVersion">
    <vt:lpwstr>S7.0.10</vt:lpwstr>
  </property>
</Properties>
</file>