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3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>
        <p:scale>
          <a:sx n="72" d="100"/>
          <a:sy n="72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16/06/2018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968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Choose some questions from around the room and ask students to find the answers</a:t>
            </a:r>
            <a:r>
              <a:rPr lang="en-GB" baseline="0" dirty="0" smtClean="0"/>
              <a:t> on their whiteboards.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0220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3.png"/><Relationship Id="rId10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Think back to this previous lesson where we compared frequency trees with a probability tree diagram:</a:t>
            </a:r>
            <a:endParaRPr lang="en-GB" sz="2400" kern="0" dirty="0" smtClean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062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We can rewrite the frequency tree as a 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probability tree diagram:</a:t>
            </a: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304800" y="26670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9652" y="38729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9652" y="5410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12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5962" y="348200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16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296" y="42539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296" y="502588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579782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4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4908560" y="28194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137160" y="40386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55183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9000" y="45355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39000" y="35052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9000" y="50247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25748" y="60827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1086" y="40386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4600" y="55669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36421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51793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59645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6287" y="43549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181600" y="40637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063719"/>
                <a:ext cx="501640" cy="508281"/>
              </a:xfrm>
              <a:prstGeom prst="rect">
                <a:avLst/>
              </a:prstGeom>
              <a:blipFill rotWithShape="1">
                <a:blip r:embed="rId6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05400" y="52829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52829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162800" y="345521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455210"/>
                <a:ext cx="501640" cy="507190"/>
              </a:xfrm>
              <a:prstGeom prst="rect">
                <a:avLst/>
              </a:prstGeom>
              <a:blipFill rotWithShape="1">
                <a:blip r:embed="rId8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10400" y="42672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4267200"/>
                <a:ext cx="501640" cy="507190"/>
              </a:xfrm>
              <a:prstGeom prst="rect">
                <a:avLst/>
              </a:prstGeom>
              <a:blipFill rotWithShape="1">
                <a:blip r:embed="rId9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10400" y="50292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029200"/>
                <a:ext cx="501640" cy="507190"/>
              </a:xfrm>
              <a:prstGeom prst="rect">
                <a:avLst/>
              </a:prstGeom>
              <a:blipFill rotWithShape="1">
                <a:blip r:embed="rId10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010400" y="5867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867400"/>
                <a:ext cx="501640" cy="521361"/>
              </a:xfrm>
              <a:prstGeom prst="rect">
                <a:avLst/>
              </a:prstGeom>
              <a:blipFill rotWithShape="1">
                <a:blip r:embed="rId11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89721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What are the differences between the two diagrams?</a:t>
            </a:r>
            <a:endParaRPr lang="en-GB" sz="2400" kern="0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304800" y="26670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9652" y="38729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9652" y="5410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12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5962" y="348200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16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296" y="42539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296" y="502588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579782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4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4908560" y="28194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137160" y="40386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55183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9000" y="45355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39000" y="35052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9000" y="50247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25748" y="60827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1086" y="40386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4600" y="55669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36421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51793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59645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6287" y="43549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181600" y="40637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063719"/>
                <a:ext cx="501640" cy="508281"/>
              </a:xfrm>
              <a:prstGeom prst="rect">
                <a:avLst/>
              </a:prstGeom>
              <a:blipFill rotWithShape="1">
                <a:blip r:embed="rId6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05400" y="52829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52829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162800" y="345521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455210"/>
                <a:ext cx="501640" cy="507190"/>
              </a:xfrm>
              <a:prstGeom prst="rect">
                <a:avLst/>
              </a:prstGeom>
              <a:blipFill rotWithShape="1">
                <a:blip r:embed="rId8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10400" y="42672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4267200"/>
                <a:ext cx="501640" cy="507190"/>
              </a:xfrm>
              <a:prstGeom prst="rect">
                <a:avLst/>
              </a:prstGeom>
              <a:blipFill rotWithShape="1">
                <a:blip r:embed="rId9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10400" y="50292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029200"/>
                <a:ext cx="501640" cy="507190"/>
              </a:xfrm>
              <a:prstGeom prst="rect">
                <a:avLst/>
              </a:prstGeom>
              <a:blipFill rotWithShape="1">
                <a:blip r:embed="rId10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010400" y="5867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867400"/>
                <a:ext cx="501640" cy="521361"/>
              </a:xfrm>
              <a:prstGeom prst="rect">
                <a:avLst/>
              </a:prstGeom>
              <a:blipFill rotWithShape="1">
                <a:blip r:embed="rId11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0649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Where do the fractions come from in the second diagram?</a:t>
            </a:r>
            <a:endParaRPr lang="en-GB" sz="2400" kern="0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304800" y="26670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9652" y="38729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9652" y="5410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12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5962" y="348200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16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296" y="42539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296" y="502588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579782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4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4908560" y="28194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137160" y="40386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55183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9000" y="45355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39000" y="35052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9000" y="50247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25748" y="60827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1086" y="40386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4600" y="55669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36421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51793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59645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6287" y="43549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181600" y="40637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063719"/>
                <a:ext cx="501640" cy="508281"/>
              </a:xfrm>
              <a:prstGeom prst="rect">
                <a:avLst/>
              </a:prstGeom>
              <a:blipFill rotWithShape="1">
                <a:blip r:embed="rId6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05400" y="52829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52829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162800" y="345521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455210"/>
                <a:ext cx="501640" cy="507190"/>
              </a:xfrm>
              <a:prstGeom prst="rect">
                <a:avLst/>
              </a:prstGeom>
              <a:blipFill rotWithShape="1">
                <a:blip r:embed="rId8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10400" y="42672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4267200"/>
                <a:ext cx="501640" cy="507190"/>
              </a:xfrm>
              <a:prstGeom prst="rect">
                <a:avLst/>
              </a:prstGeom>
              <a:blipFill rotWithShape="1">
                <a:blip r:embed="rId9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10400" y="50292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029200"/>
                <a:ext cx="501640" cy="507190"/>
              </a:xfrm>
              <a:prstGeom prst="rect">
                <a:avLst/>
              </a:prstGeom>
              <a:blipFill rotWithShape="1">
                <a:blip r:embed="rId10"/>
                <a:stretch>
                  <a:fillRect b="-15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010400" y="5867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867400"/>
                <a:ext cx="501640" cy="521361"/>
              </a:xfrm>
              <a:prstGeom prst="rect">
                <a:avLst/>
              </a:prstGeom>
              <a:blipFill rotWithShape="1">
                <a:blip r:embed="rId11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915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Notice the fractions haven’t been cancelled down? </a:t>
            </a: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What would they be if they were? </a:t>
            </a: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How does this relate to the dice we used?</a:t>
            </a: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304800" y="2868058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9652" y="407400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9652" y="561125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12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5962" y="368306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16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296" y="445500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296" y="522694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8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599888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4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4908560" y="28956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137160" y="41148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55945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9000" y="46117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39000" y="35814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9000" y="51009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25748" y="61589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1086" y="41148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4600" y="56431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37183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52555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60407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6287" y="44311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181600" y="41399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139919"/>
                <a:ext cx="501640" cy="508281"/>
              </a:xfrm>
              <a:prstGeom prst="rect">
                <a:avLst/>
              </a:prstGeom>
              <a:blipFill rotWithShape="1">
                <a:blip r:embed="rId6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05400" y="53591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53591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162800" y="353141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531410"/>
                <a:ext cx="501640" cy="507190"/>
              </a:xfrm>
              <a:prstGeom prst="rect">
                <a:avLst/>
              </a:prstGeom>
              <a:blipFill rotWithShape="1">
                <a:blip r:embed="rId8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10400" y="43434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4343400"/>
                <a:ext cx="501640" cy="507190"/>
              </a:xfrm>
              <a:prstGeom prst="rect">
                <a:avLst/>
              </a:prstGeom>
              <a:blipFill rotWithShape="1">
                <a:blip r:embed="rId9"/>
                <a:stretch>
                  <a:fillRect b="-14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10400" y="5105400"/>
                <a:ext cx="501640" cy="50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105400"/>
                <a:ext cx="501640" cy="507190"/>
              </a:xfrm>
              <a:prstGeom prst="rect">
                <a:avLst/>
              </a:prstGeom>
              <a:blipFill rotWithShape="1">
                <a:blip r:embed="rId10"/>
                <a:stretch>
                  <a:fillRect b="-14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010400" y="59436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5943600"/>
                <a:ext cx="501640" cy="521361"/>
              </a:xfrm>
              <a:prstGeom prst="rect">
                <a:avLst/>
              </a:prstGeom>
              <a:blipFill rotWithShape="1">
                <a:blip r:embed="rId11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24941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We can use the tree diagram to find probabilities by multiplying the fractions on the branches.</a:t>
            </a: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2362200" y="28956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590800" y="41148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9040" y="55945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92640" y="46117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92640" y="35814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92640" y="51009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9388" y="61589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54726" y="41148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8240" y="56431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3240" y="37183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83240" y="52555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83240" y="60407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9927" y="44311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635240" y="4139919"/>
                <a:ext cx="501640" cy="522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240" y="4139919"/>
                <a:ext cx="501640" cy="522451"/>
              </a:xfrm>
              <a:prstGeom prst="rect">
                <a:avLst/>
              </a:prstGeom>
              <a:blipFill rotWithShape="1">
                <a:blip r:embed="rId6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559040" y="53591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040" y="53591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4616440" y="353141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440" y="3531410"/>
                <a:ext cx="501640" cy="521361"/>
              </a:xfrm>
              <a:prstGeom prst="rect">
                <a:avLst/>
              </a:prstGeom>
              <a:blipFill rotWithShape="1">
                <a:blip r:embed="rId6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4464040" y="4343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4343400"/>
                <a:ext cx="501640" cy="521361"/>
              </a:xfrm>
              <a:prstGeom prst="rect">
                <a:avLst/>
              </a:prstGeom>
              <a:blipFill rotWithShape="1">
                <a:blip r:embed="rId8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4464040" y="5105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5105400"/>
                <a:ext cx="501640" cy="521361"/>
              </a:xfrm>
              <a:prstGeom prst="rect">
                <a:avLst/>
              </a:prstGeom>
              <a:blipFill rotWithShape="1">
                <a:blip r:embed="rId9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4464040" y="59436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5943600"/>
                <a:ext cx="501640" cy="521361"/>
              </a:xfrm>
              <a:prstGeom prst="rect">
                <a:avLst/>
              </a:prstGeom>
              <a:blipFill rotWithShape="1">
                <a:blip r:embed="rId10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83826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On your whiteboards:</a:t>
            </a: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What is the probability of the Yellow team scoring twice?</a:t>
            </a: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2362200" y="28956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590800" y="41148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9040" y="55945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92640" y="46117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92640" y="35814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92640" y="51009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9388" y="61589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54726" y="41148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8240" y="56431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3240" y="37183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83240" y="52555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83240" y="60407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9927" y="44311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635240" y="4139919"/>
                <a:ext cx="501640" cy="522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240" y="4139919"/>
                <a:ext cx="501640" cy="522451"/>
              </a:xfrm>
              <a:prstGeom prst="rect">
                <a:avLst/>
              </a:prstGeom>
              <a:blipFill rotWithShape="1">
                <a:blip r:embed="rId6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559040" y="53591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040" y="53591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4616440" y="353141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440" y="3531410"/>
                <a:ext cx="501640" cy="521361"/>
              </a:xfrm>
              <a:prstGeom prst="rect">
                <a:avLst/>
              </a:prstGeom>
              <a:blipFill rotWithShape="1">
                <a:blip r:embed="rId6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4464040" y="4343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4343400"/>
                <a:ext cx="501640" cy="521361"/>
              </a:xfrm>
              <a:prstGeom prst="rect">
                <a:avLst/>
              </a:prstGeom>
              <a:blipFill rotWithShape="1">
                <a:blip r:embed="rId8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4464040" y="5105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5105400"/>
                <a:ext cx="501640" cy="521361"/>
              </a:xfrm>
              <a:prstGeom prst="rect">
                <a:avLst/>
              </a:prstGeom>
              <a:blipFill rotWithShape="1">
                <a:blip r:embed="rId9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4464040" y="59436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5943600"/>
                <a:ext cx="501640" cy="521361"/>
              </a:xfrm>
              <a:prstGeom prst="rect">
                <a:avLst/>
              </a:prstGeom>
              <a:blipFill rotWithShape="1">
                <a:blip r:embed="rId10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76599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On your whiteboards:</a:t>
            </a: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What is the probability of the Blue team scoring twice?</a:t>
            </a: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2362200" y="28956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590800" y="41148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9040" y="55945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92640" y="46117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92640" y="35814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92640" y="51009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9388" y="61589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54726" y="41148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8240" y="56431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3240" y="37183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83240" y="52555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83240" y="60407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9927" y="44311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635240" y="4139919"/>
                <a:ext cx="501640" cy="522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240" y="4139919"/>
                <a:ext cx="501640" cy="522451"/>
              </a:xfrm>
              <a:prstGeom prst="rect">
                <a:avLst/>
              </a:prstGeom>
              <a:blipFill rotWithShape="1">
                <a:blip r:embed="rId6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559040" y="53591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040" y="53591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4616440" y="353141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440" y="3531410"/>
                <a:ext cx="501640" cy="521361"/>
              </a:xfrm>
              <a:prstGeom prst="rect">
                <a:avLst/>
              </a:prstGeom>
              <a:blipFill rotWithShape="1">
                <a:blip r:embed="rId6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4464040" y="4343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4343400"/>
                <a:ext cx="501640" cy="521361"/>
              </a:xfrm>
              <a:prstGeom prst="rect">
                <a:avLst/>
              </a:prstGeom>
              <a:blipFill rotWithShape="1">
                <a:blip r:embed="rId8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4464040" y="5105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5105400"/>
                <a:ext cx="501640" cy="521361"/>
              </a:xfrm>
              <a:prstGeom prst="rect">
                <a:avLst/>
              </a:prstGeom>
              <a:blipFill rotWithShape="1">
                <a:blip r:embed="rId9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4464040" y="59436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5943600"/>
                <a:ext cx="501640" cy="521361"/>
              </a:xfrm>
              <a:prstGeom prst="rect">
                <a:avLst/>
              </a:prstGeom>
              <a:blipFill rotWithShape="1">
                <a:blip r:embed="rId10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52711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On your whiteboards:</a:t>
            </a: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What is the probability of the Yellow team scoring once?</a:t>
            </a: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Why is this different?</a:t>
            </a:r>
            <a:endParaRPr lang="en-GB" sz="2400" kern="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</a:pPr>
            <a:endParaRPr lang="en-GB" sz="2400" kern="0" dirty="0" smtClean="0">
              <a:latin typeface="Trebuchet MS" panose="020B0603020202020204" pitchFamily="3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2362200" y="28956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590800" y="41148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9040" y="55945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92640" y="46117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92640" y="35814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92640" y="51009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9388" y="61589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54726" y="41148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8240" y="56431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3240" y="37183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83240" y="52555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83240" y="60407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9927" y="44311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635240" y="4139919"/>
                <a:ext cx="501640" cy="522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240" y="4139919"/>
                <a:ext cx="501640" cy="522451"/>
              </a:xfrm>
              <a:prstGeom prst="rect">
                <a:avLst/>
              </a:prstGeom>
              <a:blipFill rotWithShape="1">
                <a:blip r:embed="rId6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559040" y="53591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040" y="53591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4616440" y="353141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440" y="3531410"/>
                <a:ext cx="501640" cy="521361"/>
              </a:xfrm>
              <a:prstGeom prst="rect">
                <a:avLst/>
              </a:prstGeom>
              <a:blipFill rotWithShape="1">
                <a:blip r:embed="rId6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4464040" y="4343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4343400"/>
                <a:ext cx="501640" cy="521361"/>
              </a:xfrm>
              <a:prstGeom prst="rect">
                <a:avLst/>
              </a:prstGeom>
              <a:blipFill rotWithShape="1">
                <a:blip r:embed="rId8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4464040" y="5105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5105400"/>
                <a:ext cx="501640" cy="521361"/>
              </a:xfrm>
              <a:prstGeom prst="rect">
                <a:avLst/>
              </a:prstGeom>
              <a:blipFill rotWithShape="1">
                <a:blip r:embed="rId9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4464040" y="59436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5943600"/>
                <a:ext cx="501640" cy="521361"/>
              </a:xfrm>
              <a:prstGeom prst="rect">
                <a:avLst/>
              </a:prstGeom>
              <a:blipFill rotWithShape="1">
                <a:blip r:embed="rId10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51162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Which Team Will Win?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 r="5119" b="-1"/>
          <a:stretch/>
        </p:blipFill>
        <p:spPr bwMode="auto">
          <a:xfrm>
            <a:off x="304800" y="139150"/>
            <a:ext cx="147578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1570037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On your whiteboards:</a:t>
            </a:r>
          </a:p>
          <a:p>
            <a:pPr marL="0" indent="0">
              <a:buFontTx/>
              <a:buNone/>
            </a:pPr>
            <a:r>
              <a:rPr lang="en-GB" sz="2400" kern="0" dirty="0" smtClean="0">
                <a:latin typeface="Trebuchet MS" panose="020B0603020202020204" pitchFamily="34" charset="0"/>
              </a:rPr>
              <a:t>What is the probability of the Yellow team scoring 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at least </a:t>
            </a:r>
            <a:r>
              <a:rPr lang="en-GB" sz="2400" kern="0" dirty="0" smtClean="0">
                <a:latin typeface="Trebuchet MS" panose="020B0603020202020204" pitchFamily="34" charset="0"/>
              </a:rPr>
              <a:t>once? Can you answer this in more than one way?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/>
          <a:stretch/>
        </p:blipFill>
        <p:spPr bwMode="auto">
          <a:xfrm>
            <a:off x="2362200" y="2895600"/>
            <a:ext cx="4049910" cy="383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590800" y="41148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9040" y="5594579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92640" y="4611756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92640" y="3581400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92640" y="5100935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9388" y="6158948"/>
            <a:ext cx="50164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sz="2400" dirty="0" smtClean="0">
              <a:latin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54726" y="4114800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8240" y="564319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3240" y="3718315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83240" y="5255567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83240" y="6040759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9927" y="4431138"/>
            <a:ext cx="50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635240" y="4139919"/>
                <a:ext cx="501640" cy="522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240" y="4139919"/>
                <a:ext cx="501640" cy="522451"/>
              </a:xfrm>
              <a:prstGeom prst="rect">
                <a:avLst/>
              </a:prstGeom>
              <a:blipFill rotWithShape="1">
                <a:blip r:embed="rId6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559040" y="5359119"/>
                <a:ext cx="501640" cy="50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040" y="5359119"/>
                <a:ext cx="501640" cy="508281"/>
              </a:xfrm>
              <a:prstGeom prst="rect">
                <a:avLst/>
              </a:prstGeom>
              <a:blipFill rotWithShape="1">
                <a:blip r:embed="rId7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4616440" y="353141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440" y="3531410"/>
                <a:ext cx="501640" cy="521361"/>
              </a:xfrm>
              <a:prstGeom prst="rect">
                <a:avLst/>
              </a:prstGeom>
              <a:blipFill rotWithShape="1">
                <a:blip r:embed="rId6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4464040" y="4343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4343400"/>
                <a:ext cx="501640" cy="521361"/>
              </a:xfrm>
              <a:prstGeom prst="rect">
                <a:avLst/>
              </a:prstGeom>
              <a:blipFill rotWithShape="1">
                <a:blip r:embed="rId8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4464040" y="51054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5105400"/>
                <a:ext cx="501640" cy="521361"/>
              </a:xfrm>
              <a:prstGeom prst="rect">
                <a:avLst/>
              </a:prstGeom>
              <a:blipFill rotWithShape="1">
                <a:blip r:embed="rId9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4464040" y="5943600"/>
                <a:ext cx="501640" cy="521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baseline="-25000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baseline="-25000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baseline="-25000" dirty="0" smtClean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0" y="5943600"/>
                <a:ext cx="501640" cy="521361"/>
              </a:xfrm>
              <a:prstGeom prst="rect">
                <a:avLst/>
              </a:prstGeom>
              <a:blipFill rotWithShape="1">
                <a:blip r:embed="rId10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63885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Here is a partially filled tree diagram</a:t>
            </a:r>
            <a:endParaRPr lang="en-GB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78835"/>
            <a:ext cx="4743450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5334000" y="2057400"/>
            <a:ext cx="3276600" cy="1532334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What is different about this tree diagram?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371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Here is a partially filled tree diagram</a:t>
            </a:r>
            <a:endParaRPr lang="en-GB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78835"/>
            <a:ext cx="4743450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5334000" y="2057400"/>
            <a:ext cx="3276600" cy="1532334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What do you think this tree diagram is about?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079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Here is a partially filled tree diagram</a:t>
            </a:r>
            <a:endParaRPr lang="en-GB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78835"/>
            <a:ext cx="4743450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5111198" y="1398104"/>
            <a:ext cx="3042202" cy="4469130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1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dirty="0" smtClean="0">
                <a:latin typeface="Trebuchet MS" panose="020B0603020202020204" pitchFamily="34" charset="0"/>
              </a:rPr>
              <a:t>What questions could be asked about this tree diagram?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dirty="0" smtClean="0">
                <a:latin typeface="Trebuchet MS" panose="020B0603020202020204" pitchFamily="34" charset="0"/>
              </a:rPr>
              <a:t>Think of as many as you can and write them on your whiteboards.</a:t>
            </a:r>
            <a:endParaRPr kumimoji="0" lang="en-GB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417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2" y="1270552"/>
            <a:ext cx="4250403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9550"/>
            <a:ext cx="317182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6099313"/>
            <a:ext cx="47053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8828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1457</TotalTime>
  <Words>659</Words>
  <Application>Microsoft Office PowerPoint</Application>
  <PresentationFormat>On-screen Show (4:3)</PresentationFormat>
  <Paragraphs>178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1_Default Design</vt:lpstr>
      <vt:lpstr>Which Team Will Win?</vt:lpstr>
      <vt:lpstr>Which Team Will Win?</vt:lpstr>
      <vt:lpstr>Which Team Will Win?</vt:lpstr>
      <vt:lpstr>Which Team Will Win?</vt:lpstr>
      <vt:lpstr>Which Team Will Win?</vt:lpstr>
      <vt:lpstr>Which Team Will Win?</vt:lpstr>
      <vt:lpstr>Which Team Will Win?</vt:lpstr>
      <vt:lpstr>Which Team Will Win?</vt:lpstr>
      <vt:lpstr>Which Team Will Win?</vt:lpstr>
      <vt:lpstr>Which Team Will Win?</vt:lpstr>
      <vt:lpstr>Here is a partially filled tree diagram</vt:lpstr>
      <vt:lpstr>Here is a partially filled tree diagram</vt:lpstr>
      <vt:lpstr>Here is a partially filled tree diagram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152</cp:revision>
  <cp:lastPrinted>1601-01-01T00:00:00Z</cp:lastPrinted>
  <dcterms:created xsi:type="dcterms:W3CDTF">1601-01-01T00:00:00Z</dcterms:created>
  <dcterms:modified xsi:type="dcterms:W3CDTF">2018-06-16T13:10:16Z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