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93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>
        <p:scale>
          <a:sx n="70" d="100"/>
          <a:sy n="70" d="100"/>
        </p:scale>
        <p:origin x="-906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25/06/2018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6" y="304800"/>
            <a:ext cx="7262014" cy="630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559993" y="6019800"/>
            <a:ext cx="3276600" cy="408623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What fraction should go here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867401" y="304801"/>
            <a:ext cx="762000" cy="6687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515403" y="1278352"/>
            <a:ext cx="762000" cy="6687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257800" y="609610"/>
            <a:ext cx="762000" cy="6687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159957" y="1130497"/>
            <a:ext cx="762000" cy="6687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778957" y="457201"/>
            <a:ext cx="762000" cy="6687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260912" y="973543"/>
            <a:ext cx="762000" cy="6687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629401" y="1549035"/>
            <a:ext cx="762000" cy="6687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609765" y="609610"/>
            <a:ext cx="762000" cy="6687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blipFill rotWithShape="1"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437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6" y="304800"/>
            <a:ext cx="7262014" cy="630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5638800" y="3581400"/>
                <a:ext cx="3276600" cy="534260"/>
              </a:xfrm>
              <a:prstGeom prst="roundRect">
                <a:avLst/>
              </a:prstGeom>
              <a:solidFill>
                <a:schemeClr val="bg1">
                  <a:lumMod val="90000"/>
                </a:schemeClr>
              </a:solidFill>
              <a:ln>
                <a:solidFill>
                  <a:schemeClr val="bg1">
                    <a:lumMod val="10000"/>
                  </a:schemeClr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</a:rPr>
                  <a:t>Why is this fraction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kumimoji="0" lang="en-GB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kumimoji="0" lang="en-GB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kumimoji="0" lang="en-GB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</a:rPr>
                  <a:t>  ?</a:t>
                </a: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38800" y="3581400"/>
                <a:ext cx="3276600" cy="534260"/>
              </a:xfrm>
              <a:prstGeom prst="roundRect">
                <a:avLst/>
              </a:prstGeom>
              <a:blipFill rotWithShape="1">
                <a:blip r:embed="rId3"/>
                <a:stretch>
                  <a:fillRect l="-556"/>
                </a:stretch>
              </a:blipFill>
              <a:ln>
                <a:solidFill>
                  <a:schemeClr val="bg1">
                    <a:lumMod val="10000"/>
                  </a:schemeClr>
                </a:solidFill>
              </a:ln>
              <a:effectLst/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 bwMode="auto">
          <a:xfrm>
            <a:off x="4837044" y="2898912"/>
            <a:ext cx="5334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867401" y="304801"/>
            <a:ext cx="762000" cy="668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515403" y="1278352"/>
            <a:ext cx="762000" cy="6687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257800" y="609610"/>
            <a:ext cx="762000" cy="6687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159957" y="1130497"/>
            <a:ext cx="762000" cy="6687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778957" y="457201"/>
            <a:ext cx="762000" cy="6687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260912" y="973543"/>
            <a:ext cx="762000" cy="6687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629401" y="1549035"/>
            <a:ext cx="762000" cy="6687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609765" y="609610"/>
            <a:ext cx="762000" cy="66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3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6" y="304800"/>
            <a:ext cx="7262014" cy="630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6624282" y="3459419"/>
            <a:ext cx="2138718" cy="715089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A red marble has been removed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4837044" y="2898912"/>
            <a:ext cx="5334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867401" y="304801"/>
            <a:ext cx="762000" cy="66874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515403" y="1278352"/>
            <a:ext cx="762000" cy="6687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257800" y="609610"/>
            <a:ext cx="762000" cy="66874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159957" y="1130497"/>
            <a:ext cx="762000" cy="6687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778957" y="457201"/>
            <a:ext cx="762000" cy="6687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260912" y="973543"/>
            <a:ext cx="762000" cy="6687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629401" y="1549035"/>
            <a:ext cx="762000" cy="66874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609765" y="609610"/>
            <a:ext cx="762000" cy="668742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 bwMode="auto">
          <a:xfrm rot="19856803">
            <a:off x="1347085" y="4283355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blipFill rotWithShape="1"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316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6" y="304800"/>
            <a:ext cx="7262014" cy="630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6624282" y="3459419"/>
            <a:ext cx="2138718" cy="1021556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So now there are 7 marbles,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4 of which are red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4837044" y="2898912"/>
            <a:ext cx="5334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867401" y="304801"/>
            <a:ext cx="762000" cy="66874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515403" y="1278352"/>
            <a:ext cx="762000" cy="6687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257800" y="609610"/>
            <a:ext cx="762000" cy="66874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159957" y="1130497"/>
            <a:ext cx="762000" cy="6687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778957" y="457201"/>
            <a:ext cx="762000" cy="6687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260912" y="973543"/>
            <a:ext cx="762000" cy="66874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609765" y="609610"/>
            <a:ext cx="762000" cy="668742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 bwMode="auto">
          <a:xfrm rot="19856803">
            <a:off x="1347085" y="4283355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blipFill rotWithShape="1"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506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6" y="304800"/>
            <a:ext cx="7262014" cy="630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4109683" y="4849176"/>
            <a:ext cx="2138718" cy="1174790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What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fraction should go here?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Trebuchet MS" panose="020B0603020202020204" pitchFamily="34" charset="0"/>
              </a:rPr>
              <a:t>Why?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867401" y="304801"/>
            <a:ext cx="762000" cy="66874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515403" y="1278352"/>
            <a:ext cx="762000" cy="6687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257800" y="609610"/>
            <a:ext cx="762000" cy="66874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159957" y="1130497"/>
            <a:ext cx="762000" cy="6687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778957" y="457201"/>
            <a:ext cx="762000" cy="6687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260912" y="973543"/>
            <a:ext cx="762000" cy="66874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609765" y="609610"/>
            <a:ext cx="762000" cy="668742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 bwMode="auto">
          <a:xfrm rot="19856803">
            <a:off x="1347085" y="4283355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711890" y="3952596"/>
            <a:ext cx="5334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blipFill rotWithShape="1"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212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6" y="304800"/>
            <a:ext cx="7262014" cy="630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6624282" y="3459419"/>
            <a:ext cx="2138718" cy="1328023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This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time, a green marble has been removed and not replaced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867401" y="304801"/>
            <a:ext cx="762000" cy="66874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515403" y="1278352"/>
            <a:ext cx="762000" cy="6687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257800" y="609610"/>
            <a:ext cx="762000" cy="66874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159957" y="1130497"/>
            <a:ext cx="762000" cy="6687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778957" y="457201"/>
            <a:ext cx="762000" cy="6687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260912" y="973543"/>
            <a:ext cx="762000" cy="6687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629401" y="1549035"/>
            <a:ext cx="762000" cy="66874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609765" y="609610"/>
            <a:ext cx="762000" cy="668742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 bwMode="auto">
          <a:xfrm rot="1830057">
            <a:off x="1372106" y="5171943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blipFill rotWithShape="1"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635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6" y="304800"/>
            <a:ext cx="7262014" cy="630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7043098" y="4142500"/>
            <a:ext cx="1757718" cy="1481257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What should these two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fractions be?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Trebuchet MS" panose="020B0603020202020204" pitchFamily="34" charset="0"/>
              </a:rPr>
              <a:t>Why?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867401" y="304801"/>
            <a:ext cx="762000" cy="6687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257800" y="609610"/>
            <a:ext cx="762000" cy="66874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159957" y="1130497"/>
            <a:ext cx="762000" cy="6687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778957" y="457201"/>
            <a:ext cx="762000" cy="6687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260912" y="973543"/>
            <a:ext cx="762000" cy="6687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629401" y="1549035"/>
            <a:ext cx="762000" cy="66874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609765" y="609610"/>
            <a:ext cx="762000" cy="668742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 bwMode="auto">
          <a:xfrm rot="1830057">
            <a:off x="1372106" y="5171943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blipFill rotWithShape="1"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/>
          <p:cNvSpPr/>
          <p:nvPr/>
        </p:nvSpPr>
        <p:spPr bwMode="auto">
          <a:xfrm>
            <a:off x="4724400" y="4754892"/>
            <a:ext cx="5334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4686300" y="5926593"/>
            <a:ext cx="5334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33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6" y="304800"/>
            <a:ext cx="7262014" cy="630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7043098" y="4142500"/>
            <a:ext cx="1757718" cy="1481257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What should these two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fractions be?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latin typeface="Trebuchet MS" panose="020B0603020202020204" pitchFamily="34" charset="0"/>
              </a:rPr>
              <a:t>Why?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867401" y="304801"/>
            <a:ext cx="762000" cy="6687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257800" y="609610"/>
            <a:ext cx="762000" cy="66874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159957" y="1130497"/>
            <a:ext cx="762000" cy="6687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778957" y="457201"/>
            <a:ext cx="762000" cy="6687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260912" y="973543"/>
            <a:ext cx="762000" cy="6687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629401" y="1549035"/>
            <a:ext cx="762000" cy="66874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609765" y="609610"/>
            <a:ext cx="762000" cy="668742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 bwMode="auto">
          <a:xfrm rot="1830057">
            <a:off x="1372106" y="5171943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blipFill rotWithShape="1"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/>
          <p:cNvSpPr/>
          <p:nvPr/>
        </p:nvSpPr>
        <p:spPr bwMode="auto">
          <a:xfrm>
            <a:off x="4724400" y="4754892"/>
            <a:ext cx="5334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4686300" y="5926593"/>
            <a:ext cx="5334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533900" y="4797589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900" y="4797589"/>
                <a:ext cx="914400" cy="497059"/>
              </a:xfrm>
              <a:prstGeom prst="rect">
                <a:avLst/>
              </a:prstGeom>
              <a:blipFill rotWithShape="1">
                <a:blip r:embed="rId6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95800" y="6059063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6059063"/>
                <a:ext cx="914400" cy="497059"/>
              </a:xfrm>
              <a:prstGeom prst="rect">
                <a:avLst/>
              </a:prstGeom>
              <a:blipFill rotWithShape="1">
                <a:blip r:embed="rId7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97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6" y="304800"/>
            <a:ext cx="7262014" cy="630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7111906" y="3344437"/>
            <a:ext cx="1879694" cy="1634490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We can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now answer questions using this tree diagram.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867401" y="304801"/>
            <a:ext cx="762000" cy="6687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5257800" y="609610"/>
            <a:ext cx="762000" cy="66874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159957" y="1130497"/>
            <a:ext cx="762000" cy="6687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778957" y="457201"/>
            <a:ext cx="762000" cy="6687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260912" y="973543"/>
            <a:ext cx="762000" cy="6687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6629401" y="1549035"/>
            <a:ext cx="762000" cy="66874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0420" b="47801"/>
          <a:stretch/>
        </p:blipFill>
        <p:spPr>
          <a:xfrm>
            <a:off x="7609765" y="609610"/>
            <a:ext cx="762000" cy="6687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blipFill rotWithShape="1"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533900" y="4797589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900" y="4797589"/>
                <a:ext cx="914400" cy="497059"/>
              </a:xfrm>
              <a:prstGeom prst="rect">
                <a:avLst/>
              </a:prstGeom>
              <a:blipFill rotWithShape="1">
                <a:blip r:embed="rId6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95800" y="6059063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6059063"/>
                <a:ext cx="914400" cy="497059"/>
              </a:xfrm>
              <a:prstGeom prst="rect">
                <a:avLst/>
              </a:prstGeom>
              <a:blipFill rotWithShape="1">
                <a:blip r:embed="rId7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888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6" y="304800"/>
            <a:ext cx="7262014" cy="630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4953000" y="352279"/>
            <a:ext cx="3962400" cy="1174790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On your whiteboards: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What is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the probability of picking two red marbles?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blipFill rotWithShape="1">
                <a:blip r:embed="rId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533900" y="4797589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900" y="4797589"/>
                <a:ext cx="914400" cy="497059"/>
              </a:xfrm>
              <a:prstGeom prst="rect">
                <a:avLst/>
              </a:prstGeom>
              <a:blipFill rotWithShape="1">
                <a:blip r:embed="rId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95800" y="6059063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6059063"/>
                <a:ext cx="914400" cy="497059"/>
              </a:xfrm>
              <a:prstGeom prst="rect">
                <a:avLst/>
              </a:prstGeom>
              <a:blipFill rotWithShape="1"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ounded Rectangle 23"/>
          <p:cNvSpPr/>
          <p:nvPr/>
        </p:nvSpPr>
        <p:spPr bwMode="auto">
          <a:xfrm rot="19856803">
            <a:off x="1347085" y="4283355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 rot="20314441">
            <a:off x="4424434" y="3453118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7166212" y="2871228"/>
                <a:ext cx="1752600" cy="702320"/>
              </a:xfrm>
              <a:prstGeom prst="round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kumimoji="0" lang="en-GB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kumimoji="0" lang="en-GB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66212" y="2871228"/>
                <a:ext cx="1752600" cy="702320"/>
              </a:xfrm>
              <a:prstGeom prst="round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885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6" y="304800"/>
            <a:ext cx="7262014" cy="630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4953000" y="352279"/>
            <a:ext cx="3962400" cy="1174790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On your whiteboards: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What is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the probability of picking two 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green 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marbles?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blipFill rotWithShape="1">
                <a:blip r:embed="rId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533900" y="4797589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900" y="4797589"/>
                <a:ext cx="914400" cy="497059"/>
              </a:xfrm>
              <a:prstGeom prst="rect">
                <a:avLst/>
              </a:prstGeom>
              <a:blipFill rotWithShape="1">
                <a:blip r:embed="rId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95800" y="6059063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6059063"/>
                <a:ext cx="914400" cy="497059"/>
              </a:xfrm>
              <a:prstGeom prst="rect">
                <a:avLst/>
              </a:prstGeom>
              <a:blipFill rotWithShape="1"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ounded Rectangle 23"/>
          <p:cNvSpPr/>
          <p:nvPr/>
        </p:nvSpPr>
        <p:spPr bwMode="auto">
          <a:xfrm rot="1975801">
            <a:off x="1347086" y="5167180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 rot="1034374">
            <a:off x="4424434" y="5949024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ounded Rectangle 27"/>
              <p:cNvSpPr/>
              <p:nvPr/>
            </p:nvSpPr>
            <p:spPr bwMode="auto">
              <a:xfrm>
                <a:off x="6057900" y="5356743"/>
                <a:ext cx="1752600" cy="702320"/>
              </a:xfrm>
              <a:prstGeom prst="round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kumimoji="0" lang="en-GB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kumimoji="0" lang="en-GB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57900" y="5356743"/>
                <a:ext cx="1752600" cy="702320"/>
              </a:xfrm>
              <a:prstGeom prst="round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998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6" y="304800"/>
            <a:ext cx="7262014" cy="630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4953000" y="352279"/>
            <a:ext cx="3962400" cy="1174790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On your whiteboards: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What is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the probability of picking 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marbles of different colours?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blipFill rotWithShape="1">
                <a:blip r:embed="rId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533900" y="4797589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900" y="4797589"/>
                <a:ext cx="914400" cy="497059"/>
              </a:xfrm>
              <a:prstGeom prst="rect">
                <a:avLst/>
              </a:prstGeom>
              <a:blipFill rotWithShape="1">
                <a:blip r:embed="rId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95800" y="6059063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6059063"/>
                <a:ext cx="914400" cy="497059"/>
              </a:xfrm>
              <a:prstGeom prst="rect">
                <a:avLst/>
              </a:prstGeom>
              <a:blipFill rotWithShape="1"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ounded Rectangle 23"/>
          <p:cNvSpPr/>
          <p:nvPr/>
        </p:nvSpPr>
        <p:spPr bwMode="auto">
          <a:xfrm rot="19805790">
            <a:off x="1347086" y="4231197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 rot="1239473">
            <a:off x="4483350" y="4129014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ounded Rectangle 27"/>
              <p:cNvSpPr/>
              <p:nvPr/>
            </p:nvSpPr>
            <p:spPr bwMode="auto">
              <a:xfrm>
                <a:off x="7135504" y="4171827"/>
                <a:ext cx="1752600" cy="702320"/>
              </a:xfrm>
              <a:prstGeom prst="round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kumimoji="0" lang="en-GB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kumimoji="0" lang="en-GB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5504" y="4171827"/>
                <a:ext cx="1752600" cy="702320"/>
              </a:xfrm>
              <a:prstGeom prst="round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134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6" y="304800"/>
            <a:ext cx="7262014" cy="630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4953000" y="352279"/>
            <a:ext cx="3962400" cy="1174790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On your whiteboards: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What is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the probability of picking 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marbles of different colours?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429534"/>
                <a:ext cx="914400" cy="497059"/>
              </a:xfrm>
              <a:prstGeom prst="rect">
                <a:avLst/>
              </a:prstGeom>
              <a:blipFill rotWithShape="1">
                <a:blip r:embed="rId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085066"/>
                <a:ext cx="914400" cy="49705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533900" y="4797589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900" y="4797589"/>
                <a:ext cx="914400" cy="497059"/>
              </a:xfrm>
              <a:prstGeom prst="rect">
                <a:avLst/>
              </a:prstGeom>
              <a:blipFill rotWithShape="1">
                <a:blip r:embed="rId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95800" y="6059063"/>
                <a:ext cx="914400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6059063"/>
                <a:ext cx="914400" cy="497059"/>
              </a:xfrm>
              <a:prstGeom prst="rect">
                <a:avLst/>
              </a:prstGeom>
              <a:blipFill rotWithShape="1"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ounded Rectangle 23"/>
          <p:cNvSpPr/>
          <p:nvPr/>
        </p:nvSpPr>
        <p:spPr bwMode="auto">
          <a:xfrm rot="19805790">
            <a:off x="1347086" y="4231197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 rot="1239473">
            <a:off x="4483350" y="4129014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ounded Rectangle 27"/>
              <p:cNvSpPr/>
              <p:nvPr/>
            </p:nvSpPr>
            <p:spPr bwMode="auto">
              <a:xfrm>
                <a:off x="7135504" y="4171827"/>
                <a:ext cx="1752600" cy="702320"/>
              </a:xfrm>
              <a:prstGeom prst="round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kumimoji="0" lang="en-GB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kumimoji="0" lang="en-GB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5504" y="4171827"/>
                <a:ext cx="1752600" cy="702320"/>
              </a:xfrm>
              <a:prstGeom prst="round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ounded Rectangle 11"/>
          <p:cNvSpPr/>
          <p:nvPr/>
        </p:nvSpPr>
        <p:spPr bwMode="auto">
          <a:xfrm>
            <a:off x="5535304" y="2336042"/>
            <a:ext cx="3200400" cy="408623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>
                <a:latin typeface="Trebuchet MS" panose="020B0603020202020204" pitchFamily="34" charset="0"/>
              </a:rPr>
              <a:t>But we can also have…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 rot="1957003">
            <a:off x="1396838" y="5218976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 rot="20195582">
            <a:off x="4485959" y="5306507"/>
            <a:ext cx="1924682" cy="204795"/>
          </a:xfrm>
          <a:prstGeom prst="roundRect">
            <a:avLst>
              <a:gd name="adj" fmla="val 50000"/>
            </a:avLst>
          </a:prstGeom>
          <a:solidFill>
            <a:srgbClr val="FFFF00">
              <a:alpha val="63922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ounded Rectangle 14"/>
              <p:cNvSpPr/>
              <p:nvPr/>
            </p:nvSpPr>
            <p:spPr bwMode="auto">
              <a:xfrm>
                <a:off x="7135504" y="4902126"/>
                <a:ext cx="1752600" cy="702320"/>
              </a:xfrm>
              <a:prstGeom prst="round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kumimoji="0" lang="en-GB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kumimoji="0" lang="en-GB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kumimoji="0" lang="en-GB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5" name="Rounded 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5504" y="4902126"/>
                <a:ext cx="1752600" cy="702320"/>
              </a:xfrm>
              <a:prstGeom prst="round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747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</p:bldLst>
  </p:timing>
</p:sld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1499</TotalTime>
  <Words>355</Words>
  <Application>Microsoft Office PowerPoint</Application>
  <PresentationFormat>On-screen Show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158</cp:revision>
  <cp:lastPrinted>1601-01-01T00:00:00Z</cp:lastPrinted>
  <dcterms:created xsi:type="dcterms:W3CDTF">1601-01-01T00:00:00Z</dcterms:created>
  <dcterms:modified xsi:type="dcterms:W3CDTF">2018-06-25T13:56:14Z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