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78" r:id="rId4"/>
    <p:sldId id="258" r:id="rId5"/>
    <p:sldId id="261" r:id="rId6"/>
    <p:sldId id="262" r:id="rId7"/>
    <p:sldId id="279" r:id="rId8"/>
    <p:sldId id="263" r:id="rId9"/>
    <p:sldId id="264" r:id="rId10"/>
    <p:sldId id="265" r:id="rId11"/>
    <p:sldId id="259" r:id="rId12"/>
    <p:sldId id="270" r:id="rId13"/>
    <p:sldId id="271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xploration and discussion" id="{4E9DA2F8-919B-4CFF-9058-7C485D43E934}">
          <p14:sldIdLst>
            <p14:sldId id="256"/>
            <p14:sldId id="257"/>
            <p14:sldId id="278"/>
            <p14:sldId id="258"/>
            <p14:sldId id="261"/>
            <p14:sldId id="262"/>
            <p14:sldId id="279"/>
            <p14:sldId id="263"/>
            <p14:sldId id="264"/>
            <p14:sldId id="265"/>
            <p14:sldId id="259"/>
            <p14:sldId id="270"/>
            <p14:sldId id="271"/>
            <p14:sldId id="274"/>
          </p14:sldIdLst>
        </p14:section>
        <p14:section name="Printable" id="{7C698CBA-514D-47FE-8B8B-E2B230C286BF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2007" autoAdjust="0"/>
  </p:normalViewPr>
  <p:slideViewPr>
    <p:cSldViewPr>
      <p:cViewPr>
        <p:scale>
          <a:sx n="61" d="100"/>
          <a:sy n="61" d="100"/>
        </p:scale>
        <p:origin x="-1542" y="-144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12" y="12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E69EF-0E72-420F-AF80-7128CFC7691E}" type="datetimeFigureOut">
              <a:rPr lang="en-GB" smtClean="0"/>
              <a:t>12/06/2018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02075-AC34-4CB4-8FBF-25B1DDA985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355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Frequency diagrams are reasonably intuitive.</a:t>
            </a:r>
            <a:r>
              <a:rPr lang="en-GB" baseline="0" dirty="0" smtClean="0"/>
              <a:t> Get the students to tell you what they can about the image on the next page.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43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Collect students ideas and comments. </a:t>
            </a:r>
          </a:p>
          <a:p>
            <a:r>
              <a:rPr lang="en-GB" dirty="0" smtClean="0"/>
              <a:t>If they need it, prompts</a:t>
            </a:r>
            <a:r>
              <a:rPr lang="en-GB" baseline="0" dirty="0" smtClean="0"/>
              <a:t> might include:</a:t>
            </a:r>
          </a:p>
          <a:p>
            <a:r>
              <a:rPr lang="en-GB" baseline="0" dirty="0" smtClean="0"/>
              <a:t>How many people were surveyed altogether?</a:t>
            </a:r>
          </a:p>
          <a:p>
            <a:r>
              <a:rPr lang="en-GB" dirty="0" smtClean="0"/>
              <a:t>What do you think the person was interested in finding out?</a:t>
            </a:r>
          </a:p>
          <a:p>
            <a:r>
              <a:rPr lang="en-GB" dirty="0" smtClean="0"/>
              <a:t>Which</a:t>
            </a:r>
            <a:r>
              <a:rPr lang="en-GB" baseline="0" dirty="0" smtClean="0"/>
              <a:t> was most common: buying sweets or not buying sweets?</a:t>
            </a:r>
          </a:p>
          <a:p>
            <a:r>
              <a:rPr lang="en-GB" baseline="0" dirty="0" smtClean="0"/>
              <a:t>What is the chance that out of these 200 people, I would randomly select someone 17 or more who bought sweets?</a:t>
            </a:r>
          </a:p>
          <a:p>
            <a:r>
              <a:rPr lang="en-GB" baseline="0" dirty="0" smtClean="0"/>
              <a:t>If I choose someone who is 16 or less, what’s the chance the didn’t buy sweets?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844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Frequency diagrams are reasonably intuitive.</a:t>
            </a:r>
            <a:r>
              <a:rPr lang="en-GB" baseline="0" dirty="0" smtClean="0"/>
              <a:t> Get the students to tell you what they can about the image on the next page.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434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</a:t>
            </a:r>
            <a:r>
              <a:rPr lang="en-GB" baseline="0" dirty="0" smtClean="0"/>
              <a:t> whiteboards could be used here.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835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</a:t>
            </a:r>
            <a:r>
              <a:rPr lang="en-GB" baseline="0" dirty="0" smtClean="0"/>
              <a:t> whiteboards could be used here.</a:t>
            </a:r>
          </a:p>
          <a:p>
            <a:r>
              <a:rPr lang="en-GB" baseline="0" dirty="0" smtClean="0"/>
              <a:t>Up to you whether you want to discuss the simplification of the fraction here.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835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</a:t>
            </a:r>
            <a:r>
              <a:rPr lang="en-GB" baseline="0" dirty="0" smtClean="0"/>
              <a:t> whiteboards could be used here.</a:t>
            </a:r>
          </a:p>
          <a:p>
            <a:r>
              <a:rPr lang="en-GB" baseline="0" dirty="0" smtClean="0"/>
              <a:t>It’s likely you’ll need to clarify that there are two places to be looking for this kind of question.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835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 students for some more questions that they had written. Get other students in the class to answer them.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434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indication is that these</a:t>
            </a:r>
            <a:r>
              <a:rPr lang="en-GB" baseline="0" dirty="0" smtClean="0"/>
              <a:t> diagrams are likely to lead to a probability question.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405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You may find this phrase</a:t>
            </a:r>
            <a:r>
              <a:rPr lang="en-GB" baseline="0" dirty="0" smtClean="0"/>
              <a:t> helpful:</a:t>
            </a:r>
          </a:p>
          <a:p>
            <a:r>
              <a:rPr lang="en-GB" i="1" baseline="0" dirty="0" smtClean="0"/>
              <a:t>“</a:t>
            </a:r>
            <a:r>
              <a:rPr lang="en-GB" i="1" dirty="0" smtClean="0"/>
              <a:t>No, they do</a:t>
            </a:r>
            <a:r>
              <a:rPr lang="en-GB" i="1" baseline="0" dirty="0" smtClean="0"/>
              <a:t> not look like real trees. Deal with it.”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413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Long term picture. Getting the students familiar with what they might be expected to do.</a:t>
            </a:r>
          </a:p>
          <a:p>
            <a:r>
              <a:rPr lang="en-GB" i="1" dirty="0" smtClean="0"/>
              <a:t>Students</a:t>
            </a:r>
            <a:r>
              <a:rPr lang="en-GB" i="1" baseline="0" dirty="0" smtClean="0"/>
              <a:t> frequently get worried about the amount of writing here. Encourage them to read each line twice</a:t>
            </a:r>
            <a:r>
              <a:rPr lang="en-GB" i="1" baseline="0" dirty="0" smtClean="0"/>
              <a:t>.</a:t>
            </a:r>
          </a:p>
          <a:p>
            <a:r>
              <a:rPr lang="en-GB" i="1" baseline="0" dirty="0" smtClean="0"/>
              <a:t>Ask students to complete on their whiteboards and compare solutions.</a:t>
            </a:r>
            <a:endParaRPr lang="en-GB" i="1" dirty="0" smtClean="0"/>
          </a:p>
          <a:p>
            <a:r>
              <a:rPr lang="en-GB" dirty="0" smtClean="0"/>
              <a:t>(Note</a:t>
            </a:r>
            <a:r>
              <a:rPr lang="en-GB" baseline="0" dirty="0" smtClean="0"/>
              <a:t> that there aren’t many exam questions on this topic yet.)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835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How much information is needed? </a:t>
            </a:r>
            <a:r>
              <a:rPr lang="en-GB" dirty="0" smtClean="0"/>
              <a:t>Press </a:t>
            </a:r>
            <a:r>
              <a:rPr lang="en-GB" dirty="0" smtClean="0"/>
              <a:t>students</a:t>
            </a:r>
            <a:r>
              <a:rPr lang="en-GB" baseline="0" dirty="0" smtClean="0"/>
              <a:t> to clearly articulate what they mean.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019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How much information is needed? </a:t>
            </a:r>
          </a:p>
          <a:p>
            <a:r>
              <a:rPr lang="en-GB" dirty="0" smtClean="0"/>
              <a:t>Press students</a:t>
            </a:r>
            <a:r>
              <a:rPr lang="en-GB" baseline="0" dirty="0" smtClean="0"/>
              <a:t> to clearly articulate what they mean.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019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</a:t>
            </a:r>
            <a:r>
              <a:rPr lang="en-GB" baseline="0" dirty="0" smtClean="0"/>
              <a:t> students to c</a:t>
            </a:r>
            <a:r>
              <a:rPr lang="en-GB" dirty="0" smtClean="0"/>
              <a:t>ompare these diagrams. Again, this is mostly to generate</a:t>
            </a:r>
            <a:r>
              <a:rPr lang="en-GB" baseline="0" dirty="0" smtClean="0"/>
              <a:t> discussion about these types of diagrams.</a:t>
            </a:r>
            <a:endParaRPr lang="en-GB" dirty="0" smtClean="0"/>
          </a:p>
          <a:p>
            <a:r>
              <a:rPr lang="en-GB" dirty="0" smtClean="0"/>
              <a:t>Since</a:t>
            </a:r>
            <a:r>
              <a:rPr lang="en-GB" baseline="0" dirty="0" smtClean="0"/>
              <a:t> they all contain the same information, a</a:t>
            </a:r>
            <a:r>
              <a:rPr lang="en-GB" dirty="0" smtClean="0"/>
              <a:t>re</a:t>
            </a:r>
            <a:r>
              <a:rPr lang="en-GB" baseline="0" dirty="0" smtClean="0"/>
              <a:t> there any particular advantages or disadvantages to each one?</a:t>
            </a:r>
          </a:p>
          <a:p>
            <a:r>
              <a:rPr lang="en-GB" baseline="0" dirty="0" smtClean="0"/>
              <a:t>Frequency tree.</a:t>
            </a:r>
          </a:p>
          <a:p>
            <a:r>
              <a:rPr lang="en-GB" baseline="0" dirty="0" smtClean="0"/>
              <a:t>Two-way table.</a:t>
            </a:r>
          </a:p>
          <a:p>
            <a:r>
              <a:rPr lang="en-GB" dirty="0" smtClean="0"/>
              <a:t>Venn diagram.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835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is a little trickier.</a:t>
            </a:r>
            <a:r>
              <a:rPr lang="en-GB" baseline="0" dirty="0" smtClean="0"/>
              <a:t> You may need to explain why the denominator is 230 due to the conditional nature of the question.</a:t>
            </a:r>
            <a:endParaRPr lang="en-GB" dirty="0" smtClean="0"/>
          </a:p>
          <a:p>
            <a:r>
              <a:rPr lang="en-GB" dirty="0" smtClean="0"/>
              <a:t>Further practise</a:t>
            </a:r>
            <a:r>
              <a:rPr lang="en-GB" baseline="0" dirty="0" smtClean="0"/>
              <a:t> at g</a:t>
            </a:r>
            <a:r>
              <a:rPr lang="en-GB" dirty="0" smtClean="0"/>
              <a:t>etting the students familiar with what they might be expected to do.</a:t>
            </a:r>
          </a:p>
          <a:p>
            <a:r>
              <a:rPr lang="en-GB" dirty="0" smtClean="0"/>
              <a:t>(Note</a:t>
            </a:r>
            <a:r>
              <a:rPr lang="en-GB" baseline="0" dirty="0" smtClean="0"/>
              <a:t> that there aren’t many exam questions on this topic yet.)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02075-AC34-4CB4-8FBF-25B1DDA985F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835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5122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296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71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10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1932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932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3538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8611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372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5704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4531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9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1" y="836714"/>
            <a:ext cx="7772401" cy="1470025"/>
          </a:xfrm>
        </p:spPr>
        <p:txBody>
          <a:bodyPr>
            <a:noAutofit/>
          </a:bodyPr>
          <a:lstStyle/>
          <a:p>
            <a:r>
              <a:rPr lang="en-GB" sz="6600" dirty="0" smtClean="0">
                <a:latin typeface="Trebuchet MS" panose="020B0603020202020204" pitchFamily="34" charset="0"/>
              </a:rPr>
              <a:t>On the next page is a diagram.</a:t>
            </a:r>
            <a:endParaRPr lang="en-GB" sz="6600" dirty="0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140968"/>
            <a:ext cx="7344816" cy="1752600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What do you think it is about?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What might you be asked</a:t>
            </a:r>
            <a:r>
              <a:rPr lang="en-GB" dirty="0" smtClean="0">
                <a:latin typeface="Trebuchet MS" panose="020B0603020202020204" pitchFamily="34" charset="0"/>
              </a:rPr>
              <a:t>?</a:t>
            </a:r>
          </a:p>
          <a:p>
            <a:endParaRPr lang="en-GB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Think of as many questions as you can.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Answer your own questions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46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251521" y="196426"/>
            <a:ext cx="8172908" cy="6319791"/>
            <a:chOff x="251521" y="196426"/>
            <a:chExt cx="8172908" cy="6319791"/>
          </a:xfrm>
        </p:grpSpPr>
        <p:sp>
          <p:nvSpPr>
            <p:cNvPr id="4" name="Oval 3"/>
            <p:cNvSpPr/>
            <p:nvPr/>
          </p:nvSpPr>
          <p:spPr>
            <a:xfrm>
              <a:off x="6732240" y="1412777"/>
              <a:ext cx="108012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2400" dirty="0" smtClean="0"/>
                <a:t>56</a:t>
              </a:r>
              <a:endParaRPr lang="en-GB" sz="2400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6732240" y="2780928"/>
              <a:ext cx="108012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2400" dirty="0" smtClean="0"/>
                <a:t>24</a:t>
              </a:r>
              <a:endParaRPr lang="en-GB" sz="2400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6732240" y="4139952"/>
              <a:ext cx="108012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2400" dirty="0" smtClean="0"/>
                <a:t>25</a:t>
              </a:r>
              <a:endParaRPr lang="en-GB" sz="24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6732240" y="5508105"/>
              <a:ext cx="108012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2400" dirty="0" smtClean="0"/>
                <a:t>95</a:t>
              </a:r>
              <a:endParaRPr lang="en-GB" sz="2400" dirty="0"/>
            </a:p>
          </p:txBody>
        </p:sp>
        <p:cxnSp>
          <p:nvCxnSpPr>
            <p:cNvPr id="9" name="Straight Connector 8"/>
            <p:cNvCxnSpPr>
              <a:stCxn id="4" idx="2"/>
              <a:endCxn id="16" idx="6"/>
            </p:cNvCxnSpPr>
            <p:nvPr/>
          </p:nvCxnSpPr>
          <p:spPr>
            <a:xfrm flipH="1">
              <a:off x="4355977" y="1916833"/>
              <a:ext cx="2376263" cy="7920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5" idx="2"/>
              <a:endCxn id="16" idx="6"/>
            </p:cNvCxnSpPr>
            <p:nvPr/>
          </p:nvCxnSpPr>
          <p:spPr>
            <a:xfrm flipH="1" flipV="1">
              <a:off x="4355977" y="2708921"/>
              <a:ext cx="2376263" cy="57606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6" idx="2"/>
              <a:endCxn id="17" idx="6"/>
            </p:cNvCxnSpPr>
            <p:nvPr/>
          </p:nvCxnSpPr>
          <p:spPr>
            <a:xfrm flipH="1">
              <a:off x="4283967" y="4644008"/>
              <a:ext cx="2448273" cy="72920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7" idx="2"/>
              <a:endCxn id="17" idx="6"/>
            </p:cNvCxnSpPr>
            <p:nvPr/>
          </p:nvCxnSpPr>
          <p:spPr>
            <a:xfrm flipH="1" flipV="1">
              <a:off x="4283967" y="5373216"/>
              <a:ext cx="2448273" cy="63894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3275857" y="2204865"/>
              <a:ext cx="108012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2400" dirty="0" smtClean="0"/>
                <a:t>80</a:t>
              </a:r>
              <a:endParaRPr lang="en-GB" sz="2400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3203847" y="4869160"/>
              <a:ext cx="108012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2400" dirty="0" smtClean="0"/>
                <a:t>120</a:t>
              </a:r>
              <a:endParaRPr lang="en-GB" sz="2400" dirty="0"/>
            </a:p>
          </p:txBody>
        </p:sp>
        <p:cxnSp>
          <p:nvCxnSpPr>
            <p:cNvPr id="18" name="Straight Connector 17"/>
            <p:cNvCxnSpPr>
              <a:stCxn id="16" idx="2"/>
              <a:endCxn id="22" idx="6"/>
            </p:cNvCxnSpPr>
            <p:nvPr/>
          </p:nvCxnSpPr>
          <p:spPr>
            <a:xfrm flipH="1">
              <a:off x="1331641" y="2708921"/>
              <a:ext cx="1944216" cy="136815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7" idx="2"/>
              <a:endCxn id="22" idx="6"/>
            </p:cNvCxnSpPr>
            <p:nvPr/>
          </p:nvCxnSpPr>
          <p:spPr>
            <a:xfrm flipH="1" flipV="1">
              <a:off x="1331641" y="4077073"/>
              <a:ext cx="1872206" cy="129614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251521" y="3573017"/>
              <a:ext cx="108012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2400" dirty="0" smtClean="0"/>
                <a:t>200</a:t>
              </a:r>
              <a:endParaRPr lang="en-GB" sz="24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23829" y="1215948"/>
              <a:ext cx="19442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latin typeface="Trebuchet MS" panose="020B0603020202020204" pitchFamily="34" charset="0"/>
                </a:rPr>
                <a:t>Age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480213" y="196426"/>
              <a:ext cx="194421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latin typeface="Trebuchet MS" panose="020B0603020202020204" pitchFamily="34" charset="0"/>
                </a:rPr>
                <a:t>Bought sweets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479771" y="1686001"/>
              <a:ext cx="12517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Yes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502011" y="3054153"/>
              <a:ext cx="12517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No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458246" y="4437114"/>
              <a:ext cx="12517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Yes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480486" y="5805266"/>
              <a:ext cx="12517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No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907705" y="2420888"/>
              <a:ext cx="12517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16 or less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880086" y="4974267"/>
              <a:ext cx="12517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17 or more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102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1" y="836714"/>
            <a:ext cx="7772401" cy="1470025"/>
          </a:xfrm>
        </p:spPr>
        <p:txBody>
          <a:bodyPr>
            <a:noAutofit/>
          </a:bodyPr>
          <a:lstStyle/>
          <a:p>
            <a:r>
              <a:rPr lang="en-GB" sz="6000" dirty="0" smtClean="0">
                <a:latin typeface="Trebuchet MS" panose="020B0603020202020204" pitchFamily="34" charset="0"/>
              </a:rPr>
              <a:t>There are now some questions on the following slides</a:t>
            </a:r>
            <a:endParaRPr lang="en-GB" sz="6000" dirty="0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140968"/>
            <a:ext cx="7344816" cy="1752600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Use your answers to answer the questions on your whiteboards.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You might already have the answers in front of you.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11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104687" y="2"/>
            <a:ext cx="6555545" cy="977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 smtClean="0">
                <a:latin typeface="Trebuchet MS" panose="020B0603020202020204" pitchFamily="34" charset="0"/>
                <a:cs typeface="Raavi" panose="020B0502040204020203" pitchFamily="34" charset="0"/>
              </a:rPr>
              <a:t>Possible Question 1</a:t>
            </a:r>
            <a:endParaRPr lang="en-GB" sz="3200" dirty="0">
              <a:latin typeface="Trebuchet MS" panose="020B0603020202020204" pitchFamily="34" charset="0"/>
              <a:cs typeface="Raavi" panose="020B0502040204020203" pitchFamily="34" charset="0"/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168717" y="4916760"/>
            <a:ext cx="886778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How many people were aged 17 or more?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927727" y="5649790"/>
                <a:ext cx="3144529" cy="8309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</m:t>
                      </m:r>
                      <m:r>
                        <a:rPr lang="en-GB" sz="4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20</m:t>
                      </m:r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727" y="5649790"/>
                <a:ext cx="3144529" cy="83099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8"/>
          <a:stretch/>
        </p:blipFill>
        <p:spPr bwMode="auto">
          <a:xfrm>
            <a:off x="1907704" y="764704"/>
            <a:ext cx="5184576" cy="421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33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/>
          <p:cNvSpPr txBox="1">
            <a:spLocks/>
          </p:cNvSpPr>
          <p:nvPr/>
        </p:nvSpPr>
        <p:spPr>
          <a:xfrm>
            <a:off x="168717" y="4869160"/>
            <a:ext cx="886778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What fraction of those asked were 16 or less and bought sweets?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4196717" y="5532619"/>
                <a:ext cx="3144529" cy="118083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56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200</m:t>
                          </m:r>
                        </m:den>
                      </m:f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717" y="5532619"/>
                <a:ext cx="3144529" cy="118083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itle 1"/>
          <p:cNvSpPr txBox="1">
            <a:spLocks/>
          </p:cNvSpPr>
          <p:nvPr/>
        </p:nvSpPr>
        <p:spPr>
          <a:xfrm>
            <a:off x="104687" y="2"/>
            <a:ext cx="6555545" cy="977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 smtClean="0">
                <a:latin typeface="Trebuchet MS" panose="020B0603020202020204" pitchFamily="34" charset="0"/>
                <a:cs typeface="Raavi" panose="020B0502040204020203" pitchFamily="34" charset="0"/>
              </a:rPr>
              <a:t>Possible Question </a:t>
            </a:r>
            <a:r>
              <a:rPr lang="en-GB" sz="3200" dirty="0" smtClean="0">
                <a:latin typeface="Trebuchet MS" panose="020B0603020202020204" pitchFamily="34" charset="0"/>
                <a:cs typeface="Raavi" panose="020B0502040204020203" pitchFamily="34" charset="0"/>
              </a:rPr>
              <a:t>2</a:t>
            </a:r>
            <a:endParaRPr lang="en-GB" sz="3200" dirty="0">
              <a:latin typeface="Trebuchet MS" panose="020B0603020202020204" pitchFamily="34" charset="0"/>
              <a:cs typeface="Raavi" panose="020B0502040204020203" pitchFamily="34" charset="0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8"/>
          <a:stretch/>
        </p:blipFill>
        <p:spPr bwMode="auto">
          <a:xfrm>
            <a:off x="1907704" y="764704"/>
            <a:ext cx="5184576" cy="421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04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/>
          <p:cNvSpPr txBox="1">
            <a:spLocks/>
          </p:cNvSpPr>
          <p:nvPr/>
        </p:nvSpPr>
        <p:spPr>
          <a:xfrm>
            <a:off x="168717" y="4869160"/>
            <a:ext cx="886778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What fraction of the people asked did </a:t>
            </a:r>
            <a:r>
              <a:rPr lang="en-GB" b="1" u="sng" dirty="0" smtClean="0">
                <a:latin typeface="Trebuchet MS" panose="020B0603020202020204" pitchFamily="34" charset="0"/>
              </a:rPr>
              <a:t>not</a:t>
            </a:r>
            <a:r>
              <a:rPr lang="en-GB" dirty="0" smtClean="0">
                <a:latin typeface="Trebuchet MS" panose="020B0603020202020204" pitchFamily="34" charset="0"/>
              </a:rPr>
              <a:t> buy sweets?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3030342" y="5525008"/>
                <a:ext cx="3144529" cy="113306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119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200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342" y="5525008"/>
                <a:ext cx="3144529" cy="113306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8"/>
          <a:stretch/>
        </p:blipFill>
        <p:spPr bwMode="auto">
          <a:xfrm>
            <a:off x="1907704" y="764704"/>
            <a:ext cx="5184576" cy="421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itle 1"/>
          <p:cNvSpPr txBox="1">
            <a:spLocks/>
          </p:cNvSpPr>
          <p:nvPr/>
        </p:nvSpPr>
        <p:spPr>
          <a:xfrm>
            <a:off x="104687" y="2"/>
            <a:ext cx="6555545" cy="977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 smtClean="0">
                <a:latin typeface="Trebuchet MS" panose="020B0603020202020204" pitchFamily="34" charset="0"/>
                <a:cs typeface="Raavi" panose="020B0502040204020203" pitchFamily="34" charset="0"/>
              </a:rPr>
              <a:t>Possible Question </a:t>
            </a:r>
            <a:r>
              <a:rPr lang="en-GB" sz="3200" dirty="0">
                <a:latin typeface="Trebuchet MS" panose="020B0603020202020204" pitchFamily="34" charset="0"/>
                <a:cs typeface="Raavi" panose="020B0502040204020203" pitchFamily="34" charset="0"/>
              </a:rPr>
              <a:t>3</a:t>
            </a:r>
            <a:endParaRPr lang="en-GB" sz="3200" dirty="0">
              <a:latin typeface="Trebuchet MS" panose="020B0603020202020204" pitchFamily="34" charset="0"/>
              <a:cs typeface="Raav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80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1" y="836714"/>
            <a:ext cx="7772401" cy="1470025"/>
          </a:xfrm>
        </p:spPr>
        <p:txBody>
          <a:bodyPr>
            <a:noAutofit/>
          </a:bodyPr>
          <a:lstStyle/>
          <a:p>
            <a:r>
              <a:rPr lang="en-GB" sz="6600" dirty="0" smtClean="0">
                <a:latin typeface="Trebuchet MS" panose="020B0603020202020204" pitchFamily="34" charset="0"/>
              </a:rPr>
              <a:t>Share your questions!</a:t>
            </a:r>
            <a:endParaRPr lang="en-GB" sz="6600" dirty="0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140968"/>
            <a:ext cx="7344816" cy="1752600"/>
          </a:xfr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793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a </a:t>
            </a:r>
            <a:r>
              <a:rPr lang="en-GB" dirty="0" smtClean="0">
                <a:solidFill>
                  <a:srgbClr val="FF0000"/>
                </a:solidFill>
              </a:rPr>
              <a:t>frequency tree</a:t>
            </a:r>
            <a:r>
              <a:rPr lang="en-GB" dirty="0" smtClean="0"/>
              <a:t> for?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2"/>
            <a:ext cx="8229600" cy="2620888"/>
          </a:xfrm>
        </p:spPr>
        <p:txBody>
          <a:bodyPr/>
          <a:lstStyle/>
          <a:p>
            <a:r>
              <a:rPr lang="en-GB" dirty="0" smtClean="0"/>
              <a:t>This sort of diagram helps show how information is categorised.</a:t>
            </a:r>
          </a:p>
          <a:p>
            <a:endParaRPr lang="en-GB" dirty="0"/>
          </a:p>
          <a:p>
            <a:r>
              <a:rPr lang="en-GB" dirty="0" smtClean="0"/>
              <a:t>They can be used to help find probabilities.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80019" y="6381328"/>
            <a:ext cx="11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D.Gale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14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Why are they called frequency trees?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2"/>
            <a:ext cx="8229600" cy="3773015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The numbers are telling us how often something happened. We call that </a:t>
            </a:r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frequency</a:t>
            </a:r>
            <a:r>
              <a:rPr lang="en-GB" dirty="0" smtClean="0">
                <a:latin typeface="Trebuchet MS" panose="020B0603020202020204" pitchFamily="34" charset="0"/>
              </a:rPr>
              <a:t>.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The lines connecting the numbers are called branches. Since it’s a thing made up of branches, </a:t>
            </a:r>
            <a:r>
              <a:rPr lang="en-GB" dirty="0" smtClean="0">
                <a:latin typeface="Trebuchet MS" panose="020B0603020202020204" pitchFamily="34" charset="0"/>
              </a:rPr>
              <a:t>it’s called </a:t>
            </a:r>
            <a:r>
              <a:rPr lang="en-GB" dirty="0" smtClean="0">
                <a:latin typeface="Trebuchet MS" panose="020B0603020202020204" pitchFamily="34" charset="0"/>
              </a:rPr>
              <a:t>a tree.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0019" y="6381328"/>
            <a:ext cx="11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D.Gale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78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643345" y="454492"/>
            <a:ext cx="5362176" cy="3585343"/>
            <a:chOff x="251520" y="196426"/>
            <a:chExt cx="8076138" cy="6319790"/>
          </a:xfrm>
        </p:grpSpPr>
        <p:sp>
          <p:nvSpPr>
            <p:cNvPr id="4" name="Oval 3"/>
            <p:cNvSpPr/>
            <p:nvPr/>
          </p:nvSpPr>
          <p:spPr>
            <a:xfrm>
              <a:off x="6732240" y="1412776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4000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6732240" y="2780928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4000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6732240" y="4139952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40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6732240" y="5508104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4000" dirty="0"/>
            </a:p>
          </p:txBody>
        </p:sp>
        <p:cxnSp>
          <p:nvCxnSpPr>
            <p:cNvPr id="9" name="Straight Connector 8"/>
            <p:cNvCxnSpPr>
              <a:stCxn id="4" idx="2"/>
              <a:endCxn id="16" idx="6"/>
            </p:cNvCxnSpPr>
            <p:nvPr/>
          </p:nvCxnSpPr>
          <p:spPr>
            <a:xfrm flipH="1">
              <a:off x="4716016" y="1916832"/>
              <a:ext cx="2016224" cy="7920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5" idx="2"/>
              <a:endCxn id="16" idx="6"/>
            </p:cNvCxnSpPr>
            <p:nvPr/>
          </p:nvCxnSpPr>
          <p:spPr>
            <a:xfrm flipH="1" flipV="1">
              <a:off x="4716016" y="2708920"/>
              <a:ext cx="2016224" cy="5760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6" idx="2"/>
              <a:endCxn id="17" idx="6"/>
            </p:cNvCxnSpPr>
            <p:nvPr/>
          </p:nvCxnSpPr>
          <p:spPr>
            <a:xfrm flipH="1">
              <a:off x="4644008" y="4644008"/>
              <a:ext cx="2088232" cy="72920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7" idx="2"/>
              <a:endCxn id="17" idx="6"/>
            </p:cNvCxnSpPr>
            <p:nvPr/>
          </p:nvCxnSpPr>
          <p:spPr>
            <a:xfrm flipH="1" flipV="1">
              <a:off x="4644008" y="5373216"/>
              <a:ext cx="2088232" cy="63894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3275856" y="2204864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4000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3203848" y="4869160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4000" dirty="0"/>
            </a:p>
          </p:txBody>
        </p:sp>
        <p:cxnSp>
          <p:nvCxnSpPr>
            <p:cNvPr id="18" name="Straight Connector 17"/>
            <p:cNvCxnSpPr>
              <a:stCxn id="16" idx="2"/>
              <a:endCxn id="22" idx="6"/>
            </p:cNvCxnSpPr>
            <p:nvPr/>
          </p:nvCxnSpPr>
          <p:spPr>
            <a:xfrm flipH="1">
              <a:off x="1691680" y="2708920"/>
              <a:ext cx="1584176" cy="136815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7" idx="2"/>
              <a:endCxn id="22" idx="6"/>
            </p:cNvCxnSpPr>
            <p:nvPr/>
          </p:nvCxnSpPr>
          <p:spPr>
            <a:xfrm flipH="1" flipV="1">
              <a:off x="1691680" y="4077072"/>
              <a:ext cx="1512168" cy="129614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251520" y="3573016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40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927059" y="1215946"/>
              <a:ext cx="2434416" cy="922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latin typeface="Trebuchet MS" panose="020B0603020202020204" pitchFamily="34" charset="0"/>
                </a:rPr>
                <a:t>Gender</a:t>
              </a:r>
              <a:endParaRPr lang="en-GB" sz="2800" dirty="0">
                <a:latin typeface="Trebuchet MS" panose="020B0603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52539" y="196426"/>
              <a:ext cx="1975119" cy="922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latin typeface="Trebuchet MS" panose="020B0603020202020204" pitchFamily="34" charset="0"/>
                </a:rPr>
                <a:t>Visit</a:t>
              </a:r>
              <a:endParaRPr lang="en-GB" sz="2800" dirty="0">
                <a:latin typeface="Trebuchet MS" panose="020B0603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383002" y="1404310"/>
              <a:ext cx="1251755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Field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373214" y="3176734"/>
              <a:ext cx="1251755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River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361475" y="4117427"/>
              <a:ext cx="1251755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Field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480484" y="5805264"/>
              <a:ext cx="1251755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River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684475" y="2365428"/>
              <a:ext cx="1251755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Girl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695406" y="4830252"/>
              <a:ext cx="1251755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Boy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4" name="Title 1"/>
          <p:cNvSpPr txBox="1">
            <a:spLocks/>
          </p:cNvSpPr>
          <p:nvPr/>
        </p:nvSpPr>
        <p:spPr>
          <a:xfrm>
            <a:off x="2" y="2"/>
            <a:ext cx="6555545" cy="977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 smtClean="0">
                <a:latin typeface="Trebuchet MS" panose="020B0603020202020204" pitchFamily="34" charset="0"/>
              </a:rPr>
              <a:t>Exam style question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100005" y="4005064"/>
            <a:ext cx="8072395" cy="2852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 smtClean="0"/>
              <a:t>90 </a:t>
            </a:r>
            <a:r>
              <a:rPr lang="en-GB" sz="2000" dirty="0" smtClean="0"/>
              <a:t>children went on a </a:t>
            </a:r>
            <a:r>
              <a:rPr lang="en-GB" sz="2000" dirty="0" smtClean="0"/>
              <a:t>Geography field </a:t>
            </a:r>
            <a:r>
              <a:rPr lang="en-GB" sz="2000" dirty="0" smtClean="0"/>
              <a:t>trip.</a:t>
            </a:r>
          </a:p>
          <a:p>
            <a:pPr marL="0" indent="0">
              <a:buNone/>
            </a:pPr>
            <a:r>
              <a:rPr lang="en-GB" sz="2000" dirty="0" smtClean="0"/>
              <a:t>They </a:t>
            </a:r>
            <a:r>
              <a:rPr lang="en-GB" sz="2000" dirty="0" smtClean="0"/>
              <a:t>either went to a field or a river.</a:t>
            </a:r>
          </a:p>
          <a:p>
            <a:pPr marL="0" indent="0">
              <a:buNone/>
            </a:pPr>
            <a:r>
              <a:rPr lang="en-GB" sz="2000" dirty="0" smtClean="0"/>
              <a:t>There </a:t>
            </a:r>
            <a:r>
              <a:rPr lang="en-GB" sz="2000" dirty="0" smtClean="0"/>
              <a:t>were 43 boys altogether.</a:t>
            </a:r>
          </a:p>
          <a:p>
            <a:pPr marL="0" indent="0">
              <a:buNone/>
            </a:pPr>
            <a:r>
              <a:rPr lang="en-GB" sz="2000" dirty="0" smtClean="0"/>
              <a:t>20 </a:t>
            </a:r>
            <a:r>
              <a:rPr lang="en-GB" sz="2000" dirty="0" smtClean="0"/>
              <a:t>girls and 21 boys went to visit the field.</a:t>
            </a:r>
          </a:p>
          <a:p>
            <a:pPr marL="457200" indent="-457200">
              <a:buAutoNum type="alphaLcParenR"/>
            </a:pPr>
            <a:r>
              <a:rPr lang="en-GB" sz="2000" dirty="0" smtClean="0"/>
              <a:t>Complete the frequency tree</a:t>
            </a:r>
          </a:p>
          <a:p>
            <a:pPr marL="457200" indent="-457200">
              <a:buAutoNum type="alphaLcParenR"/>
            </a:pPr>
            <a:r>
              <a:rPr lang="en-GB" sz="2000" dirty="0" smtClean="0"/>
              <a:t>Use the diagram to find the probability that a child chosen at random would be a girl that visited the river</a:t>
            </a:r>
          </a:p>
        </p:txBody>
      </p:sp>
    </p:spTree>
    <p:extLst>
      <p:ext uri="{BB962C8B-B14F-4D97-AF65-F5344CB8AC3E}">
        <p14:creationId xmlns:p14="http://schemas.microsoft.com/office/powerpoint/2010/main" val="240535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04374" y="4337802"/>
            <a:ext cx="11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D.Gale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6634"/>
            <a:ext cx="8964488" cy="1693492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>
                <a:latin typeface="Trebuchet MS" panose="020B0603020202020204" pitchFamily="34" charset="0"/>
              </a:rPr>
              <a:t>Challenge</a:t>
            </a:r>
            <a:r>
              <a:rPr lang="en-GB" sz="3200" dirty="0" smtClean="0">
                <a:latin typeface="Trebuchet MS" panose="020B0603020202020204" pitchFamily="34" charset="0"/>
              </a:rPr>
              <a:t> – what is the </a:t>
            </a:r>
            <a:r>
              <a:rPr lang="en-GB" sz="3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minimum</a:t>
            </a:r>
            <a:r>
              <a:rPr lang="en-GB" sz="3200" dirty="0" smtClean="0">
                <a:latin typeface="Trebuchet MS" panose="020B0603020202020204" pitchFamily="34" charset="0"/>
              </a:rPr>
              <a:t> amount of information you need to be given to complete a whole tree like this?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23528" y="1844824"/>
            <a:ext cx="7682651" cy="4061454"/>
            <a:chOff x="251520" y="196426"/>
            <a:chExt cx="8172908" cy="6328159"/>
          </a:xfrm>
        </p:grpSpPr>
        <p:sp>
          <p:nvSpPr>
            <p:cNvPr id="5" name="Oval 4"/>
            <p:cNvSpPr/>
            <p:nvPr/>
          </p:nvSpPr>
          <p:spPr>
            <a:xfrm>
              <a:off x="6732240" y="1412776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/>
                <a:t>d</a:t>
              </a:r>
              <a:endParaRPr lang="en-GB" sz="4000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6732240" y="2780928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/>
                <a:t>e</a:t>
              </a:r>
              <a:endParaRPr lang="en-GB" sz="40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6732240" y="4139952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/>
                <a:t>f</a:t>
              </a:r>
              <a:endParaRPr lang="en-GB" sz="4000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6732240" y="5508104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/>
                <a:t>g</a:t>
              </a:r>
              <a:endParaRPr lang="en-GB" sz="4000" dirty="0"/>
            </a:p>
          </p:txBody>
        </p:sp>
        <p:cxnSp>
          <p:nvCxnSpPr>
            <p:cNvPr id="9" name="Straight Connector 8"/>
            <p:cNvCxnSpPr>
              <a:stCxn id="5" idx="2"/>
              <a:endCxn id="13" idx="6"/>
            </p:cNvCxnSpPr>
            <p:nvPr/>
          </p:nvCxnSpPr>
          <p:spPr>
            <a:xfrm flipH="1">
              <a:off x="4716016" y="1916832"/>
              <a:ext cx="2016224" cy="7920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2"/>
              <a:endCxn id="13" idx="6"/>
            </p:cNvCxnSpPr>
            <p:nvPr/>
          </p:nvCxnSpPr>
          <p:spPr>
            <a:xfrm flipH="1" flipV="1">
              <a:off x="4716016" y="2708920"/>
              <a:ext cx="2016224" cy="5760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7" idx="2"/>
              <a:endCxn id="14" idx="6"/>
            </p:cNvCxnSpPr>
            <p:nvPr/>
          </p:nvCxnSpPr>
          <p:spPr>
            <a:xfrm flipH="1">
              <a:off x="4644008" y="4644008"/>
              <a:ext cx="2088232" cy="72920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8" idx="2"/>
              <a:endCxn id="14" idx="6"/>
            </p:cNvCxnSpPr>
            <p:nvPr/>
          </p:nvCxnSpPr>
          <p:spPr>
            <a:xfrm flipH="1" flipV="1">
              <a:off x="4644008" y="5373216"/>
              <a:ext cx="2088232" cy="63894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3275856" y="2204864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/>
                <a:t>b</a:t>
              </a:r>
              <a:endParaRPr lang="en-GB" sz="400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3203848" y="4869160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/>
                <a:t>c</a:t>
              </a:r>
              <a:endParaRPr lang="en-GB" sz="4000" dirty="0"/>
            </a:p>
          </p:txBody>
        </p:sp>
        <p:cxnSp>
          <p:nvCxnSpPr>
            <p:cNvPr id="15" name="Straight Connector 14"/>
            <p:cNvCxnSpPr>
              <a:stCxn id="13" idx="2"/>
              <a:endCxn id="17" idx="6"/>
            </p:cNvCxnSpPr>
            <p:nvPr/>
          </p:nvCxnSpPr>
          <p:spPr>
            <a:xfrm flipH="1">
              <a:off x="1691680" y="2708920"/>
              <a:ext cx="1584176" cy="136815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4" idx="2"/>
              <a:endCxn id="17" idx="6"/>
            </p:cNvCxnSpPr>
            <p:nvPr/>
          </p:nvCxnSpPr>
          <p:spPr>
            <a:xfrm flipH="1" flipV="1">
              <a:off x="1691680" y="4077072"/>
              <a:ext cx="1512168" cy="129614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251520" y="3573016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/>
                <a:t>a</a:t>
              </a:r>
              <a:endParaRPr lang="en-GB" sz="4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23828" y="1215947"/>
              <a:ext cx="1944216" cy="911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latin typeface="Trebuchet MS" panose="020B0603020202020204" pitchFamily="34" charset="0"/>
                </a:rPr>
                <a:t>Stall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53764" y="196426"/>
              <a:ext cx="1670664" cy="911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latin typeface="Trebuchet MS" panose="020B0603020202020204" pitchFamily="34" charset="0"/>
                </a:rPr>
                <a:t>Result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42237" y="1469634"/>
              <a:ext cx="1251756" cy="71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Won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42235" y="3054150"/>
              <a:ext cx="1251756" cy="71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Lost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20710" y="4220747"/>
              <a:ext cx="1251756" cy="71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Won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420710" y="5805264"/>
              <a:ext cx="1251756" cy="71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Lost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81243" y="2365428"/>
              <a:ext cx="1251756" cy="71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Hoopla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880084" y="4830251"/>
              <a:ext cx="1251756" cy="1294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Splat the rat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253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6634"/>
            <a:ext cx="8964488" cy="1693492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>
                <a:latin typeface="Trebuchet MS" panose="020B0603020202020204" pitchFamily="34" charset="0"/>
              </a:rPr>
              <a:t>Challenge</a:t>
            </a:r>
            <a:r>
              <a:rPr lang="en-GB" sz="3200" dirty="0" smtClean="0">
                <a:latin typeface="Trebuchet MS" panose="020B0603020202020204" pitchFamily="34" charset="0"/>
              </a:rPr>
              <a:t> – again, what is the </a:t>
            </a:r>
            <a:r>
              <a:rPr lang="en-GB" sz="3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minimum</a:t>
            </a:r>
            <a:r>
              <a:rPr lang="en-GB" sz="3200" dirty="0" smtClean="0">
                <a:latin typeface="Trebuchet MS" panose="020B0603020202020204" pitchFamily="34" charset="0"/>
              </a:rPr>
              <a:t> amount of information you need to be given to complete a whole tree like this one?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23527" y="2041343"/>
            <a:ext cx="8424936" cy="3656599"/>
            <a:chOff x="251520" y="196426"/>
            <a:chExt cx="8172908" cy="5697354"/>
          </a:xfrm>
        </p:grpSpPr>
        <p:sp>
          <p:nvSpPr>
            <p:cNvPr id="6" name="Oval 5"/>
            <p:cNvSpPr/>
            <p:nvPr/>
          </p:nvSpPr>
          <p:spPr>
            <a:xfrm>
              <a:off x="6348119" y="3017407"/>
              <a:ext cx="1168208" cy="715794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dirty="0">
                  <a:latin typeface="Trebuchet MS" panose="020B0603020202020204" pitchFamily="34" charset="0"/>
                </a:rPr>
                <a:t>f</a:t>
              </a:r>
            </a:p>
          </p:txBody>
        </p:sp>
        <p:cxnSp>
          <p:nvCxnSpPr>
            <p:cNvPr id="9" name="Straight Connector 8"/>
            <p:cNvCxnSpPr>
              <a:stCxn id="36" idx="2"/>
              <a:endCxn id="13" idx="6"/>
            </p:cNvCxnSpPr>
            <p:nvPr/>
          </p:nvCxnSpPr>
          <p:spPr>
            <a:xfrm flipH="1">
              <a:off x="4276275" y="1573844"/>
              <a:ext cx="2071845" cy="93950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2"/>
              <a:endCxn id="13" idx="6"/>
            </p:cNvCxnSpPr>
            <p:nvPr/>
          </p:nvCxnSpPr>
          <p:spPr>
            <a:xfrm flipH="1" flipV="1">
              <a:off x="4276275" y="2513352"/>
              <a:ext cx="2071845" cy="86195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2836115" y="2009295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latin typeface="Trebuchet MS" panose="020B0603020202020204" pitchFamily="34" charset="0"/>
                </a:rPr>
                <a:t>b</a:t>
              </a:r>
              <a:endParaRPr lang="en-GB" sz="4000" dirty="0">
                <a:latin typeface="Trebuchet MS" panose="020B0603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836115" y="4885668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latin typeface="Trebuchet MS" panose="020B0603020202020204" pitchFamily="34" charset="0"/>
                </a:rPr>
                <a:t>c</a:t>
              </a:r>
              <a:endParaRPr lang="en-GB" sz="4000" dirty="0">
                <a:latin typeface="Trebuchet MS" panose="020B0603020202020204" pitchFamily="34" charset="0"/>
              </a:endParaRPr>
            </a:p>
          </p:txBody>
        </p:sp>
        <p:cxnSp>
          <p:nvCxnSpPr>
            <p:cNvPr id="15" name="Straight Connector 14"/>
            <p:cNvCxnSpPr>
              <a:stCxn id="13" idx="2"/>
              <a:endCxn id="17" idx="6"/>
            </p:cNvCxnSpPr>
            <p:nvPr/>
          </p:nvCxnSpPr>
          <p:spPr>
            <a:xfrm flipH="1">
              <a:off x="1691680" y="2513352"/>
              <a:ext cx="1144435" cy="15637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4" idx="2"/>
              <a:endCxn id="17" idx="6"/>
            </p:cNvCxnSpPr>
            <p:nvPr/>
          </p:nvCxnSpPr>
          <p:spPr>
            <a:xfrm flipH="1" flipV="1">
              <a:off x="1691680" y="4077072"/>
              <a:ext cx="1144435" cy="131265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251520" y="3573016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latin typeface="Trebuchet MS" panose="020B0603020202020204" pitchFamily="34" charset="0"/>
                </a:rPr>
                <a:t>a</a:t>
              </a:r>
              <a:endParaRPr lang="en-GB" sz="4000" dirty="0">
                <a:latin typeface="Trebuchet MS" panose="020B0603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408881" y="795343"/>
              <a:ext cx="1944216" cy="911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latin typeface="Trebuchet MS" panose="020B0603020202020204" pitchFamily="34" charset="0"/>
                </a:rPr>
                <a:t>Gender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53764" y="196426"/>
              <a:ext cx="1670664" cy="911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latin typeface="Trebuchet MS" panose="020B0603020202020204" pitchFamily="34" charset="0"/>
                </a:rPr>
                <a:t>Subject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52317" y="1286343"/>
              <a:ext cx="1251756" cy="6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Biology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038900" y="2009295"/>
              <a:ext cx="1975219" cy="6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Chemistry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81243" y="2365429"/>
              <a:ext cx="1251756" cy="71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Male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84359" y="4944181"/>
              <a:ext cx="1251756" cy="71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Female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35" name="Oval 34"/>
          <p:cNvSpPr/>
          <p:nvPr/>
        </p:nvSpPr>
        <p:spPr>
          <a:xfrm>
            <a:off x="6608129" y="3298660"/>
            <a:ext cx="1204232" cy="459401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e</a:t>
            </a:r>
            <a:endParaRPr lang="en-GB" sz="4000" dirty="0"/>
          </a:p>
        </p:txBody>
      </p:sp>
      <p:sp>
        <p:nvSpPr>
          <p:cNvPr id="36" name="Oval 35"/>
          <p:cNvSpPr/>
          <p:nvPr/>
        </p:nvSpPr>
        <p:spPr>
          <a:xfrm>
            <a:off x="6608129" y="2695678"/>
            <a:ext cx="1204232" cy="459401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dirty="0"/>
              <a:t>d</a:t>
            </a:r>
          </a:p>
        </p:txBody>
      </p:sp>
      <p:cxnSp>
        <p:nvCxnSpPr>
          <p:cNvPr id="38" name="Straight Connector 37"/>
          <p:cNvCxnSpPr>
            <a:stCxn id="35" idx="2"/>
            <a:endCxn id="13" idx="6"/>
          </p:cNvCxnSpPr>
          <p:nvPr/>
        </p:nvCxnSpPr>
        <p:spPr>
          <a:xfrm flipH="1">
            <a:off x="4472394" y="3528359"/>
            <a:ext cx="2135735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6658651" y="5144734"/>
            <a:ext cx="1204232" cy="459401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h</a:t>
            </a:r>
            <a:endParaRPr lang="en-GB" sz="4000" dirty="0"/>
          </a:p>
        </p:txBody>
      </p:sp>
      <p:sp>
        <p:nvSpPr>
          <p:cNvPr id="44" name="Oval 43"/>
          <p:cNvSpPr/>
          <p:nvPr/>
        </p:nvSpPr>
        <p:spPr>
          <a:xfrm>
            <a:off x="6658651" y="4560240"/>
            <a:ext cx="1204232" cy="459401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g</a:t>
            </a:r>
            <a:endParaRPr lang="en-GB" sz="4000" dirty="0"/>
          </a:p>
        </p:txBody>
      </p:sp>
      <p:sp>
        <p:nvSpPr>
          <p:cNvPr id="45" name="Oval 44"/>
          <p:cNvSpPr/>
          <p:nvPr/>
        </p:nvSpPr>
        <p:spPr>
          <a:xfrm>
            <a:off x="6680137" y="5733258"/>
            <a:ext cx="1204232" cy="459401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dirty="0" err="1" smtClean="0"/>
              <a:t>i</a:t>
            </a:r>
            <a:endParaRPr lang="en-GB" sz="4000" dirty="0"/>
          </a:p>
        </p:txBody>
      </p:sp>
      <p:cxnSp>
        <p:nvCxnSpPr>
          <p:cNvPr id="63" name="Straight Connector 62"/>
          <p:cNvCxnSpPr>
            <a:stCxn id="14" idx="6"/>
            <a:endCxn id="43" idx="2"/>
          </p:cNvCxnSpPr>
          <p:nvPr/>
        </p:nvCxnSpPr>
        <p:spPr>
          <a:xfrm flipV="1">
            <a:off x="4472397" y="5374435"/>
            <a:ext cx="2186255" cy="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14" idx="6"/>
            <a:endCxn id="44" idx="2"/>
          </p:cNvCxnSpPr>
          <p:nvPr/>
        </p:nvCxnSpPr>
        <p:spPr>
          <a:xfrm flipV="1">
            <a:off x="4472397" y="4789941"/>
            <a:ext cx="2186255" cy="58449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14" idx="6"/>
            <a:endCxn id="45" idx="2"/>
          </p:cNvCxnSpPr>
          <p:nvPr/>
        </p:nvCxnSpPr>
        <p:spPr>
          <a:xfrm>
            <a:off x="4472396" y="5374436"/>
            <a:ext cx="2207741" cy="58852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932041" y="3861048"/>
            <a:ext cx="1290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Physics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945679" y="4581128"/>
            <a:ext cx="1290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Biology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344186" y="5045122"/>
            <a:ext cx="2036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Chemistry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926969" y="5733256"/>
            <a:ext cx="1290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Physics</a:t>
            </a:r>
            <a:endParaRPr lang="en-GB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25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757972" y="595102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Dave Gale</a:t>
            </a:r>
            <a:endParaRPr lang="en-GB" dirty="0"/>
          </a:p>
        </p:txBody>
      </p:sp>
      <p:sp>
        <p:nvSpPr>
          <p:cNvPr id="70" name="Rectangle 69"/>
          <p:cNvSpPr/>
          <p:nvPr/>
        </p:nvSpPr>
        <p:spPr>
          <a:xfrm>
            <a:off x="1664088" y="4523912"/>
            <a:ext cx="4791857" cy="2088232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/>
          <p:cNvGrpSpPr/>
          <p:nvPr/>
        </p:nvGrpSpPr>
        <p:grpSpPr>
          <a:xfrm>
            <a:off x="251521" y="526299"/>
            <a:ext cx="4536505" cy="3410624"/>
            <a:chOff x="251520" y="698060"/>
            <a:chExt cx="4400797" cy="5314100"/>
          </a:xfrm>
        </p:grpSpPr>
        <p:sp>
          <p:nvSpPr>
            <p:cNvPr id="4" name="Oval 3"/>
            <p:cNvSpPr/>
            <p:nvPr/>
          </p:nvSpPr>
          <p:spPr>
            <a:xfrm>
              <a:off x="3529477" y="1412776"/>
              <a:ext cx="942969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Trebuchet MS" panose="020B0603020202020204" pitchFamily="34" charset="0"/>
                </a:rPr>
                <a:t>45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cxnSp>
          <p:nvCxnSpPr>
            <p:cNvPr id="9" name="Straight Connector 8"/>
            <p:cNvCxnSpPr>
              <a:stCxn id="4" idx="2"/>
              <a:endCxn id="16" idx="6"/>
            </p:cNvCxnSpPr>
            <p:nvPr/>
          </p:nvCxnSpPr>
          <p:spPr>
            <a:xfrm flipH="1">
              <a:off x="2837421" y="1916833"/>
              <a:ext cx="692056" cy="9195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50" idx="2"/>
              <a:endCxn id="16" idx="6"/>
            </p:cNvCxnSpPr>
            <p:nvPr/>
          </p:nvCxnSpPr>
          <p:spPr>
            <a:xfrm flipH="1" flipV="1">
              <a:off x="2837421" y="2836364"/>
              <a:ext cx="692055" cy="2177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53" idx="2"/>
              <a:endCxn id="17" idx="6"/>
            </p:cNvCxnSpPr>
            <p:nvPr/>
          </p:nvCxnSpPr>
          <p:spPr>
            <a:xfrm flipH="1">
              <a:off x="2837421" y="4380575"/>
              <a:ext cx="692054" cy="11862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52" idx="2"/>
              <a:endCxn id="17" idx="6"/>
            </p:cNvCxnSpPr>
            <p:nvPr/>
          </p:nvCxnSpPr>
          <p:spPr>
            <a:xfrm flipH="1" flipV="1">
              <a:off x="2837421" y="4499195"/>
              <a:ext cx="692056" cy="100891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1880083" y="2387742"/>
              <a:ext cx="957338" cy="897241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Trebuchet MS" panose="020B0603020202020204" pitchFamily="34" charset="0"/>
                </a:rPr>
                <a:t>50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880084" y="4099612"/>
              <a:ext cx="957337" cy="799166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Trebuchet MS" panose="020B0603020202020204" pitchFamily="34" charset="0"/>
                </a:rPr>
                <a:t>30</a:t>
              </a:r>
            </a:p>
          </p:txBody>
        </p:sp>
        <p:cxnSp>
          <p:nvCxnSpPr>
            <p:cNvPr id="18" name="Straight Connector 17"/>
            <p:cNvCxnSpPr>
              <a:stCxn id="16" idx="2"/>
              <a:endCxn id="22" idx="6"/>
            </p:cNvCxnSpPr>
            <p:nvPr/>
          </p:nvCxnSpPr>
          <p:spPr>
            <a:xfrm flipH="1">
              <a:off x="1229475" y="2836364"/>
              <a:ext cx="650608" cy="8906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7" idx="2"/>
              <a:endCxn id="22" idx="6"/>
            </p:cNvCxnSpPr>
            <p:nvPr/>
          </p:nvCxnSpPr>
          <p:spPr>
            <a:xfrm flipH="1" flipV="1">
              <a:off x="1229475" y="3726979"/>
              <a:ext cx="650609" cy="7722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251520" y="3294930"/>
              <a:ext cx="977955" cy="864097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Trebuchet MS" panose="020B0603020202020204" pitchFamily="34" charset="0"/>
                </a:rPr>
                <a:t>80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84170" y="1360542"/>
              <a:ext cx="1944216" cy="815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latin typeface="Trebuchet MS" panose="020B0603020202020204" pitchFamily="34" charset="0"/>
                </a:rPr>
                <a:t>Location</a:t>
              </a:r>
              <a:endParaRPr lang="en-GB" sz="2800" dirty="0">
                <a:latin typeface="Trebuchet MS" panose="020B0603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39853" y="698060"/>
              <a:ext cx="1412464" cy="815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latin typeface="Trebuchet MS" panose="020B0603020202020204" pitchFamily="34" charset="0"/>
                </a:rPr>
                <a:t>Colour</a:t>
              </a:r>
              <a:endParaRPr lang="en-GB" sz="2800" dirty="0">
                <a:latin typeface="Trebuchet MS" panose="020B0603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749205" y="1685999"/>
              <a:ext cx="1251757" cy="6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Dark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613976" y="5181851"/>
              <a:ext cx="1251757" cy="6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Light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55227" y="2376597"/>
              <a:ext cx="1803526" cy="6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Woodland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28902" y="4206839"/>
              <a:ext cx="1251757" cy="6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Path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3529476" y="2550094"/>
              <a:ext cx="942969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Trebuchet MS" panose="020B0603020202020204" pitchFamily="34" charset="0"/>
                </a:rPr>
                <a:t>5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3529477" y="5004048"/>
              <a:ext cx="942969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Trebuchet MS" panose="020B0603020202020204" pitchFamily="34" charset="0"/>
                </a:rPr>
                <a:t>20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3529475" y="3876518"/>
              <a:ext cx="942969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Trebuchet MS" panose="020B0603020202020204" pitchFamily="34" charset="0"/>
                </a:rPr>
                <a:t>10</a:t>
              </a:r>
              <a:endParaRPr lang="en-GB" sz="3200" dirty="0">
                <a:latin typeface="Trebuchet MS" panose="020B0603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49202" y="2969964"/>
              <a:ext cx="1251757" cy="6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Light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4" name="Title 1"/>
          <p:cNvSpPr txBox="1">
            <a:spLocks/>
          </p:cNvSpPr>
          <p:nvPr/>
        </p:nvSpPr>
        <p:spPr>
          <a:xfrm>
            <a:off x="2" y="94391"/>
            <a:ext cx="6555545" cy="5262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 smtClean="0"/>
              <a:t>Compare and contrast</a:t>
            </a:r>
            <a:endParaRPr lang="en-GB" sz="3200" dirty="0"/>
          </a:p>
        </p:txBody>
      </p:sp>
      <p:sp>
        <p:nvSpPr>
          <p:cNvPr id="61" name="TextBox 60"/>
          <p:cNvSpPr txBox="1"/>
          <p:nvPr/>
        </p:nvSpPr>
        <p:spPr>
          <a:xfrm>
            <a:off x="2843809" y="2492896"/>
            <a:ext cx="1290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Dark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634717"/>
              </p:ext>
            </p:extLst>
          </p:nvPr>
        </p:nvGraphicFramePr>
        <p:xfrm>
          <a:off x="5220073" y="1099625"/>
          <a:ext cx="3672407" cy="202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7194"/>
                <a:gridCol w="848662"/>
                <a:gridCol w="748037"/>
                <a:gridCol w="718514"/>
              </a:tblGrid>
              <a:tr h="640080">
                <a:tc>
                  <a:txBody>
                    <a:bodyPr/>
                    <a:lstStyle/>
                    <a:p>
                      <a:endParaRPr lang="en-GB" sz="1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Trebuchet MS" panose="020B0603020202020204" pitchFamily="34" charset="0"/>
                        </a:rPr>
                        <a:t>Dark</a:t>
                      </a:r>
                      <a:endParaRPr lang="en-GB" sz="1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Trebuchet MS" panose="020B0603020202020204" pitchFamily="34" charset="0"/>
                        </a:rPr>
                        <a:t>Light</a:t>
                      </a:r>
                      <a:endParaRPr lang="en-GB" sz="1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Total</a:t>
                      </a:r>
                      <a:endParaRPr lang="en-GB" sz="1800" b="1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Trebuchet MS" panose="020B0603020202020204" pitchFamily="34" charset="0"/>
                        </a:rPr>
                        <a:t>Woodland</a:t>
                      </a:r>
                      <a:endParaRPr lang="en-GB" sz="1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Trebuchet MS" panose="020B0603020202020204" pitchFamily="34" charset="0"/>
                        </a:rPr>
                        <a:t>45</a:t>
                      </a:r>
                      <a:endParaRPr lang="en-GB" sz="1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Trebuchet MS" panose="020B0603020202020204" pitchFamily="34" charset="0"/>
                        </a:rPr>
                        <a:t>5</a:t>
                      </a:r>
                      <a:endParaRPr lang="en-GB" sz="1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50</a:t>
                      </a:r>
                      <a:endParaRPr lang="en-GB" sz="1800" b="1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latin typeface="Trebuchet MS" panose="020B0603020202020204" pitchFamily="34" charset="0"/>
                        </a:rPr>
                        <a:t>Path</a:t>
                      </a:r>
                      <a:endParaRPr lang="en-GB" sz="1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Trebuchet MS" panose="020B0603020202020204" pitchFamily="34" charset="0"/>
                        </a:rPr>
                        <a:t>10</a:t>
                      </a:r>
                      <a:endParaRPr lang="en-GB" sz="1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Trebuchet MS" panose="020B0603020202020204" pitchFamily="34" charset="0"/>
                        </a:rPr>
                        <a:t>20</a:t>
                      </a:r>
                      <a:endParaRPr lang="en-GB" sz="18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30</a:t>
                      </a:r>
                      <a:endParaRPr lang="en-GB" sz="1800" b="1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Total</a:t>
                      </a:r>
                      <a:endParaRPr lang="en-GB" sz="1800" b="1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55</a:t>
                      </a:r>
                      <a:endParaRPr lang="en-GB" sz="1800" b="1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25</a:t>
                      </a:r>
                      <a:endParaRPr lang="en-GB" sz="1800" b="1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80</a:t>
                      </a:r>
                      <a:endParaRPr lang="en-GB" sz="1800" b="1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4" name="Straight Connector 63"/>
          <p:cNvCxnSpPr/>
          <p:nvPr/>
        </p:nvCxnSpPr>
        <p:spPr>
          <a:xfrm>
            <a:off x="1" y="422108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5004048" y="2"/>
            <a:ext cx="0" cy="42210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2240147" y="4797153"/>
            <a:ext cx="2403863" cy="1584176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/>
          <p:cNvSpPr/>
          <p:nvPr/>
        </p:nvSpPr>
        <p:spPr>
          <a:xfrm>
            <a:off x="3410775" y="4775940"/>
            <a:ext cx="2385363" cy="1584176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TextBox 71"/>
          <p:cNvSpPr txBox="1"/>
          <p:nvPr/>
        </p:nvSpPr>
        <p:spPr>
          <a:xfrm rot="20744122">
            <a:off x="1779767" y="4597098"/>
            <a:ext cx="1859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Woodland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 rot="1159787">
            <a:off x="5262842" y="4709340"/>
            <a:ext cx="1290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rebuchet MS" panose="020B0603020202020204" pitchFamily="34" charset="0"/>
              </a:rPr>
              <a:t>Dark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3456723" y="5311949"/>
            <a:ext cx="1008112" cy="554583"/>
          </a:xfrm>
          <a:prstGeom prst="ellips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45</a:t>
            </a:r>
            <a:endParaRPr lang="en-GB" sz="3200" dirty="0"/>
          </a:p>
        </p:txBody>
      </p:sp>
      <p:sp>
        <p:nvSpPr>
          <p:cNvPr id="75" name="Oval 74"/>
          <p:cNvSpPr/>
          <p:nvPr/>
        </p:nvSpPr>
        <p:spPr>
          <a:xfrm>
            <a:off x="4716017" y="5220088"/>
            <a:ext cx="1008112" cy="554583"/>
          </a:xfrm>
          <a:prstGeom prst="ellips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10</a:t>
            </a:r>
            <a:endParaRPr lang="en-GB" sz="3200" dirty="0"/>
          </a:p>
        </p:txBody>
      </p:sp>
      <p:sp>
        <p:nvSpPr>
          <p:cNvPr id="76" name="Oval 75"/>
          <p:cNvSpPr/>
          <p:nvPr/>
        </p:nvSpPr>
        <p:spPr>
          <a:xfrm>
            <a:off x="5436096" y="6042770"/>
            <a:ext cx="1008112" cy="554583"/>
          </a:xfrm>
          <a:prstGeom prst="ellips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20</a:t>
            </a:r>
            <a:endParaRPr lang="en-GB" sz="3200" dirty="0"/>
          </a:p>
        </p:txBody>
      </p:sp>
      <p:sp>
        <p:nvSpPr>
          <p:cNvPr id="77" name="Oval 76"/>
          <p:cNvSpPr/>
          <p:nvPr/>
        </p:nvSpPr>
        <p:spPr>
          <a:xfrm>
            <a:off x="2413107" y="5290736"/>
            <a:ext cx="1008112" cy="554583"/>
          </a:xfrm>
          <a:prstGeom prst="ellips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5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03800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051719" y="364594"/>
            <a:ext cx="5760641" cy="3352438"/>
            <a:chOff x="251520" y="606963"/>
            <a:chExt cx="8491332" cy="5909253"/>
          </a:xfrm>
        </p:grpSpPr>
        <p:sp>
          <p:nvSpPr>
            <p:cNvPr id="4" name="Oval 3"/>
            <p:cNvSpPr/>
            <p:nvPr/>
          </p:nvSpPr>
          <p:spPr>
            <a:xfrm>
              <a:off x="6732240" y="1412776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6732240" y="2780928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6732240" y="4139952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732240" y="5508104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Straight Connector 8"/>
            <p:cNvCxnSpPr>
              <a:stCxn id="4" idx="2"/>
              <a:endCxn id="16" idx="6"/>
            </p:cNvCxnSpPr>
            <p:nvPr/>
          </p:nvCxnSpPr>
          <p:spPr>
            <a:xfrm flipH="1">
              <a:off x="4716016" y="1916832"/>
              <a:ext cx="2016224" cy="7920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5" idx="2"/>
              <a:endCxn id="16" idx="6"/>
            </p:cNvCxnSpPr>
            <p:nvPr/>
          </p:nvCxnSpPr>
          <p:spPr>
            <a:xfrm flipH="1" flipV="1">
              <a:off x="4716016" y="2708920"/>
              <a:ext cx="2016224" cy="5760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6" idx="2"/>
              <a:endCxn id="17" idx="6"/>
            </p:cNvCxnSpPr>
            <p:nvPr/>
          </p:nvCxnSpPr>
          <p:spPr>
            <a:xfrm flipH="1">
              <a:off x="4644008" y="4644008"/>
              <a:ext cx="2088232" cy="72920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7" idx="2"/>
              <a:endCxn id="17" idx="6"/>
            </p:cNvCxnSpPr>
            <p:nvPr/>
          </p:nvCxnSpPr>
          <p:spPr>
            <a:xfrm flipH="1" flipV="1">
              <a:off x="4644008" y="5373216"/>
              <a:ext cx="2088232" cy="63894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3275856" y="2204864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3203848" y="4869160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Straight Connector 17"/>
            <p:cNvCxnSpPr>
              <a:stCxn id="16" idx="2"/>
              <a:endCxn id="22" idx="6"/>
            </p:cNvCxnSpPr>
            <p:nvPr/>
          </p:nvCxnSpPr>
          <p:spPr>
            <a:xfrm flipH="1">
              <a:off x="1691680" y="2708920"/>
              <a:ext cx="1584176" cy="136815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7" idx="2"/>
              <a:endCxn id="22" idx="6"/>
            </p:cNvCxnSpPr>
            <p:nvPr/>
          </p:nvCxnSpPr>
          <p:spPr>
            <a:xfrm flipH="1" flipV="1">
              <a:off x="1691680" y="4077072"/>
              <a:ext cx="1512168" cy="129614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251520" y="3573016"/>
              <a:ext cx="1440160" cy="100811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402104" y="1495449"/>
              <a:ext cx="1944216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Food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67733" y="606963"/>
              <a:ext cx="1975119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Extras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240179" y="1404311"/>
              <a:ext cx="1491347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Onions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469983" y="3176734"/>
              <a:ext cx="1251755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Plain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68043" y="4283823"/>
              <a:ext cx="1741955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Onions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976321" y="5697662"/>
              <a:ext cx="1251754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Plain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81245" y="2365428"/>
              <a:ext cx="1494612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Burger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416631" y="4830252"/>
              <a:ext cx="1578341" cy="705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Trebuchet MS" panose="020B0603020202020204" pitchFamily="34" charset="0"/>
                </a:rPr>
                <a:t>Hot dog</a:t>
              </a:r>
              <a:endParaRPr lang="en-GB" sz="2000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4" name="Title 1"/>
          <p:cNvSpPr txBox="1">
            <a:spLocks/>
          </p:cNvSpPr>
          <p:nvPr/>
        </p:nvSpPr>
        <p:spPr>
          <a:xfrm>
            <a:off x="2" y="-171399"/>
            <a:ext cx="6555545" cy="977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 smtClean="0">
                <a:latin typeface="Trebuchet MS" panose="020B0603020202020204" pitchFamily="34" charset="0"/>
              </a:rPr>
              <a:t>Exam style question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100005" y="3700869"/>
            <a:ext cx="7928379" cy="3472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 smtClean="0"/>
              <a:t>In </a:t>
            </a:r>
            <a:r>
              <a:rPr lang="en-GB" sz="2000" dirty="0" smtClean="0"/>
              <a:t>one day, 350 customers visited a burger van.</a:t>
            </a:r>
          </a:p>
          <a:p>
            <a:pPr marL="0" indent="0">
              <a:buNone/>
            </a:pPr>
            <a:r>
              <a:rPr lang="en-GB" sz="2000" dirty="0" smtClean="0"/>
              <a:t>They </a:t>
            </a:r>
            <a:r>
              <a:rPr lang="en-GB" sz="2000" dirty="0" smtClean="0"/>
              <a:t>chose either a burger or hot dog.</a:t>
            </a:r>
          </a:p>
          <a:p>
            <a:pPr marL="0" indent="0">
              <a:buNone/>
            </a:pPr>
            <a:r>
              <a:rPr lang="en-GB" sz="2000" dirty="0" smtClean="0"/>
              <a:t>120 </a:t>
            </a:r>
            <a:r>
              <a:rPr lang="en-GB" sz="2000" dirty="0" smtClean="0"/>
              <a:t>customers chose a burger.</a:t>
            </a:r>
          </a:p>
          <a:p>
            <a:pPr marL="0" indent="0">
              <a:buNone/>
            </a:pPr>
            <a:r>
              <a:rPr lang="en-GB" sz="2000" dirty="0" smtClean="0"/>
              <a:t>30 </a:t>
            </a:r>
            <a:r>
              <a:rPr lang="en-GB" sz="2000" dirty="0" smtClean="0"/>
              <a:t>burgers were served plain.</a:t>
            </a:r>
          </a:p>
          <a:p>
            <a:pPr marL="0" indent="0">
              <a:buNone/>
            </a:pPr>
            <a:r>
              <a:rPr lang="en-GB" sz="2000" dirty="0" smtClean="0"/>
              <a:t>210 </a:t>
            </a:r>
            <a:r>
              <a:rPr lang="en-GB" sz="2000" dirty="0" smtClean="0"/>
              <a:t>customers wanted onions.</a:t>
            </a:r>
          </a:p>
          <a:p>
            <a:pPr marL="457200" indent="-457200">
              <a:buAutoNum type="alphaLcParenR"/>
            </a:pPr>
            <a:r>
              <a:rPr lang="en-GB" sz="2000" dirty="0" smtClean="0"/>
              <a:t>Complete the frequency tree</a:t>
            </a:r>
          </a:p>
          <a:p>
            <a:pPr marL="457200" indent="-457200">
              <a:buAutoNum type="alphaLcParenR"/>
            </a:pPr>
            <a:r>
              <a:rPr lang="en-GB" sz="2000" dirty="0" smtClean="0"/>
              <a:t>A customer is selected at random. They chose a hot dog. What is the probability they chose onions?</a:t>
            </a:r>
          </a:p>
        </p:txBody>
      </p:sp>
    </p:spTree>
    <p:extLst>
      <p:ext uri="{BB962C8B-B14F-4D97-AF65-F5344CB8AC3E}">
        <p14:creationId xmlns:p14="http://schemas.microsoft.com/office/powerpoint/2010/main" val="381696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946</Words>
  <Application>Microsoft Office PowerPoint</Application>
  <PresentationFormat>On-screen Show (4:3)</PresentationFormat>
  <Paragraphs>198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1_Default Design</vt:lpstr>
      <vt:lpstr>On the next page is a diagram.</vt:lpstr>
      <vt:lpstr>PowerPoint Presentation</vt:lpstr>
      <vt:lpstr>There are now some questions on the following slides</vt:lpstr>
      <vt:lpstr>PowerPoint Presentation</vt:lpstr>
      <vt:lpstr>PowerPoint Presentation</vt:lpstr>
      <vt:lpstr>PowerPoint Presentation</vt:lpstr>
      <vt:lpstr>Share your questions!</vt:lpstr>
      <vt:lpstr>What is a frequency tree for?</vt:lpstr>
      <vt:lpstr>Why are they called frequency trees?</vt:lpstr>
      <vt:lpstr>PowerPoint Presentation</vt:lpstr>
      <vt:lpstr>Challenge – what is the minimum amount of information you need to be given to complete a whole tree like this?</vt:lpstr>
      <vt:lpstr>Challenge – again, what is the minimum amount of information you need to be given to complete a whole tree like this one?</vt:lpstr>
      <vt:lpstr>PowerPoint Presentation</vt:lpstr>
      <vt:lpstr>PowerPoint Presentation</vt:lpstr>
    </vt:vector>
  </TitlesOfParts>
  <Company>Authorised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the next page is a diagram.</dc:title>
  <dc:creator>David Gale</dc:creator>
  <cp:lastModifiedBy>Warden, M</cp:lastModifiedBy>
  <cp:revision>29</cp:revision>
  <dcterms:created xsi:type="dcterms:W3CDTF">2017-02-12T10:59:24Z</dcterms:created>
  <dcterms:modified xsi:type="dcterms:W3CDTF">2018-06-12T21:57:38Z</dcterms:modified>
</cp:coreProperties>
</file>