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98" r:id="rId2"/>
    <p:sldId id="299" r:id="rId3"/>
    <p:sldId id="300" r:id="rId4"/>
    <p:sldId id="301" r:id="rId5"/>
    <p:sldId id="302" r:id="rId6"/>
    <p:sldId id="303" r:id="rId7"/>
    <p:sldId id="304" r:id="rId8"/>
    <p:sldId id="305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99FF"/>
    <a:srgbClr val="99CCFF"/>
    <a:srgbClr val="FFCC99"/>
    <a:srgbClr val="CCFF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139" autoAdjust="0"/>
  </p:normalViewPr>
  <p:slideViewPr>
    <p:cSldViewPr>
      <p:cViewPr>
        <p:scale>
          <a:sx n="70" d="100"/>
          <a:sy n="70" d="100"/>
        </p:scale>
        <p:origin x="-714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30/05/2018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Sample Space Diagrams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52400" y="1143000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en-US" sz="2400" dirty="0" smtClean="0">
                <a:latin typeface="Trebuchet MS" panose="020B0603020202020204" pitchFamily="34" charset="0"/>
              </a:rPr>
              <a:t>This </a:t>
            </a:r>
            <a:r>
              <a:rPr lang="en-GB" altLang="en-US" sz="2400" dirty="0">
                <a:latin typeface="Trebuchet MS" panose="020B0603020202020204" pitchFamily="34" charset="0"/>
              </a:rPr>
              <a:t>table is one way of displaying all the </a:t>
            </a:r>
            <a:r>
              <a:rPr lang="en-GB" altLang="en-US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outcomes</a:t>
            </a:r>
            <a:r>
              <a:rPr lang="en-GB" altLang="en-US" sz="2400" dirty="0">
                <a:latin typeface="Trebuchet MS" panose="020B0603020202020204" pitchFamily="34" charset="0"/>
              </a:rPr>
              <a:t> from throwing two dice and adding them together. It is called a </a:t>
            </a:r>
            <a:r>
              <a:rPr lang="en-GB" altLang="en-US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sample space </a:t>
            </a:r>
            <a:r>
              <a:rPr lang="en-GB" altLang="en-US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diagram</a:t>
            </a:r>
            <a:endParaRPr lang="en-GB" altLang="en-US" sz="2400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endParaRPr lang="en-GB" sz="2400" kern="0" dirty="0" smtClean="0">
              <a:latin typeface="Trebuchet MS" panose="020B0603020202020204" pitchFamily="34" charset="0"/>
            </a:endParaRPr>
          </a:p>
        </p:txBody>
      </p:sp>
      <p:grpSp>
        <p:nvGrpSpPr>
          <p:cNvPr id="19" name="Group 201"/>
          <p:cNvGrpSpPr>
            <a:grpSpLocks/>
          </p:cNvGrpSpPr>
          <p:nvPr/>
        </p:nvGrpSpPr>
        <p:grpSpPr bwMode="auto">
          <a:xfrm>
            <a:off x="762000" y="2208213"/>
            <a:ext cx="4543425" cy="4194175"/>
            <a:chOff x="385" y="1378"/>
            <a:chExt cx="2862" cy="2642"/>
          </a:xfrm>
        </p:grpSpPr>
        <p:sp>
          <p:nvSpPr>
            <p:cNvPr id="20" name="Rectangle 4"/>
            <p:cNvSpPr>
              <a:spLocks noChangeArrowheads="1"/>
            </p:cNvSpPr>
            <p:nvPr/>
          </p:nvSpPr>
          <p:spPr bwMode="auto">
            <a:xfrm>
              <a:off x="2874" y="3582"/>
              <a:ext cx="373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21" name="Rectangle 5"/>
            <p:cNvSpPr>
              <a:spLocks noChangeArrowheads="1"/>
            </p:cNvSpPr>
            <p:nvPr/>
          </p:nvSpPr>
          <p:spPr bwMode="auto">
            <a:xfrm>
              <a:off x="2501" y="3582"/>
              <a:ext cx="373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22" name="Rectangle 6"/>
            <p:cNvSpPr>
              <a:spLocks noChangeArrowheads="1"/>
            </p:cNvSpPr>
            <p:nvPr/>
          </p:nvSpPr>
          <p:spPr bwMode="auto">
            <a:xfrm>
              <a:off x="2127" y="3582"/>
              <a:ext cx="374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23" name="Rectangle 7"/>
            <p:cNvSpPr>
              <a:spLocks noChangeArrowheads="1"/>
            </p:cNvSpPr>
            <p:nvPr/>
          </p:nvSpPr>
          <p:spPr bwMode="auto">
            <a:xfrm>
              <a:off x="1754" y="3582"/>
              <a:ext cx="373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rgbClr val="FF6600"/>
                  </a:solidFill>
                  <a:cs typeface="Arial" charset="0"/>
                </a:rPr>
                <a:t>9</a:t>
              </a:r>
              <a:endParaRPr lang="en-US" altLang="en-US">
                <a:solidFill>
                  <a:srgbClr val="FF6600"/>
                </a:solidFill>
                <a:cs typeface="Arial" charset="0"/>
              </a:endParaRPr>
            </a:p>
          </p:txBody>
        </p:sp>
        <p:sp>
          <p:nvSpPr>
            <p:cNvPr id="24" name="Rectangle 8"/>
            <p:cNvSpPr>
              <a:spLocks noChangeArrowheads="1"/>
            </p:cNvSpPr>
            <p:nvPr/>
          </p:nvSpPr>
          <p:spPr bwMode="auto">
            <a:xfrm>
              <a:off x="1380" y="3582"/>
              <a:ext cx="374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25" name="Rectangle 9"/>
            <p:cNvSpPr>
              <a:spLocks noChangeArrowheads="1"/>
            </p:cNvSpPr>
            <p:nvPr/>
          </p:nvSpPr>
          <p:spPr bwMode="auto">
            <a:xfrm>
              <a:off x="1007" y="3582"/>
              <a:ext cx="373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26" name="Rectangle 10"/>
            <p:cNvSpPr>
              <a:spLocks noChangeArrowheads="1"/>
            </p:cNvSpPr>
            <p:nvPr/>
          </p:nvSpPr>
          <p:spPr bwMode="auto">
            <a:xfrm>
              <a:off x="634" y="3582"/>
              <a:ext cx="373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6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27" name="Rectangle 11"/>
            <p:cNvSpPr>
              <a:spLocks noChangeArrowheads="1"/>
            </p:cNvSpPr>
            <p:nvPr/>
          </p:nvSpPr>
          <p:spPr bwMode="auto">
            <a:xfrm>
              <a:off x="2874" y="3264"/>
              <a:ext cx="373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28" name="Rectangle 12"/>
            <p:cNvSpPr>
              <a:spLocks noChangeArrowheads="1"/>
            </p:cNvSpPr>
            <p:nvPr/>
          </p:nvSpPr>
          <p:spPr bwMode="auto">
            <a:xfrm>
              <a:off x="2501" y="3264"/>
              <a:ext cx="373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29" name="Rectangle 13"/>
            <p:cNvSpPr>
              <a:spLocks noChangeArrowheads="1"/>
            </p:cNvSpPr>
            <p:nvPr/>
          </p:nvSpPr>
          <p:spPr bwMode="auto">
            <a:xfrm>
              <a:off x="2127" y="3264"/>
              <a:ext cx="37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30" name="Rectangle 14"/>
            <p:cNvSpPr>
              <a:spLocks noChangeArrowheads="1"/>
            </p:cNvSpPr>
            <p:nvPr/>
          </p:nvSpPr>
          <p:spPr bwMode="auto">
            <a:xfrm>
              <a:off x="1754" y="3264"/>
              <a:ext cx="373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31" name="Rectangle 15"/>
            <p:cNvSpPr>
              <a:spLocks noChangeArrowheads="1"/>
            </p:cNvSpPr>
            <p:nvPr/>
          </p:nvSpPr>
          <p:spPr bwMode="auto">
            <a:xfrm>
              <a:off x="1380" y="3264"/>
              <a:ext cx="37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32" name="Rectangle 16"/>
            <p:cNvSpPr>
              <a:spLocks noChangeArrowheads="1"/>
            </p:cNvSpPr>
            <p:nvPr/>
          </p:nvSpPr>
          <p:spPr bwMode="auto">
            <a:xfrm>
              <a:off x="1007" y="3264"/>
              <a:ext cx="373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33" name="Rectangle 17"/>
            <p:cNvSpPr>
              <a:spLocks noChangeArrowheads="1"/>
            </p:cNvSpPr>
            <p:nvPr/>
          </p:nvSpPr>
          <p:spPr bwMode="auto">
            <a:xfrm>
              <a:off x="634" y="3264"/>
              <a:ext cx="373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5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34" name="Rectangle 18"/>
            <p:cNvSpPr>
              <a:spLocks noChangeArrowheads="1"/>
            </p:cNvSpPr>
            <p:nvPr/>
          </p:nvSpPr>
          <p:spPr bwMode="auto">
            <a:xfrm>
              <a:off x="2874" y="2947"/>
              <a:ext cx="373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35" name="Rectangle 19"/>
            <p:cNvSpPr>
              <a:spLocks noChangeArrowheads="1"/>
            </p:cNvSpPr>
            <p:nvPr/>
          </p:nvSpPr>
          <p:spPr bwMode="auto">
            <a:xfrm>
              <a:off x="2501" y="2947"/>
              <a:ext cx="373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36" name="Rectangle 20"/>
            <p:cNvSpPr>
              <a:spLocks noChangeArrowheads="1"/>
            </p:cNvSpPr>
            <p:nvPr/>
          </p:nvSpPr>
          <p:spPr bwMode="auto">
            <a:xfrm>
              <a:off x="2127" y="2947"/>
              <a:ext cx="374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37" name="Rectangle 21"/>
            <p:cNvSpPr>
              <a:spLocks noChangeArrowheads="1"/>
            </p:cNvSpPr>
            <p:nvPr/>
          </p:nvSpPr>
          <p:spPr bwMode="auto">
            <a:xfrm>
              <a:off x="1754" y="2947"/>
              <a:ext cx="373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38" name="Rectangle 22"/>
            <p:cNvSpPr>
              <a:spLocks noChangeArrowheads="1"/>
            </p:cNvSpPr>
            <p:nvPr/>
          </p:nvSpPr>
          <p:spPr bwMode="auto">
            <a:xfrm>
              <a:off x="1380" y="2947"/>
              <a:ext cx="374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39" name="Rectangle 23"/>
            <p:cNvSpPr>
              <a:spLocks noChangeArrowheads="1"/>
            </p:cNvSpPr>
            <p:nvPr/>
          </p:nvSpPr>
          <p:spPr bwMode="auto">
            <a:xfrm>
              <a:off x="1007" y="2947"/>
              <a:ext cx="373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40" name="Rectangle 24"/>
            <p:cNvSpPr>
              <a:spLocks noChangeArrowheads="1"/>
            </p:cNvSpPr>
            <p:nvPr/>
          </p:nvSpPr>
          <p:spPr bwMode="auto">
            <a:xfrm>
              <a:off x="634" y="2947"/>
              <a:ext cx="373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4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41" name="Rectangle 25"/>
            <p:cNvSpPr>
              <a:spLocks noChangeArrowheads="1"/>
            </p:cNvSpPr>
            <p:nvPr/>
          </p:nvSpPr>
          <p:spPr bwMode="auto">
            <a:xfrm>
              <a:off x="2874" y="2629"/>
              <a:ext cx="373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42" name="Rectangle 26"/>
            <p:cNvSpPr>
              <a:spLocks noChangeArrowheads="1"/>
            </p:cNvSpPr>
            <p:nvPr/>
          </p:nvSpPr>
          <p:spPr bwMode="auto">
            <a:xfrm>
              <a:off x="2501" y="2629"/>
              <a:ext cx="373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rgbClr val="FF6600"/>
                  </a:solidFill>
                  <a:cs typeface="Arial" charset="0"/>
                </a:rPr>
                <a:t>8</a:t>
              </a:r>
              <a:endParaRPr lang="en-US" altLang="en-US">
                <a:solidFill>
                  <a:srgbClr val="FF6600"/>
                </a:solidFill>
                <a:cs typeface="Arial" charset="0"/>
              </a:endParaRPr>
            </a:p>
          </p:txBody>
        </p:sp>
        <p:sp>
          <p:nvSpPr>
            <p:cNvPr id="43" name="Rectangle 27"/>
            <p:cNvSpPr>
              <a:spLocks noChangeArrowheads="1"/>
            </p:cNvSpPr>
            <p:nvPr/>
          </p:nvSpPr>
          <p:spPr bwMode="auto">
            <a:xfrm>
              <a:off x="2127" y="2629"/>
              <a:ext cx="37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44" name="Rectangle 28"/>
            <p:cNvSpPr>
              <a:spLocks noChangeArrowheads="1"/>
            </p:cNvSpPr>
            <p:nvPr/>
          </p:nvSpPr>
          <p:spPr bwMode="auto">
            <a:xfrm>
              <a:off x="1754" y="2629"/>
              <a:ext cx="373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45" name="Rectangle 29"/>
            <p:cNvSpPr>
              <a:spLocks noChangeArrowheads="1"/>
            </p:cNvSpPr>
            <p:nvPr/>
          </p:nvSpPr>
          <p:spPr bwMode="auto">
            <a:xfrm>
              <a:off x="1380" y="2629"/>
              <a:ext cx="37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46" name="Rectangle 30"/>
            <p:cNvSpPr>
              <a:spLocks noChangeArrowheads="1"/>
            </p:cNvSpPr>
            <p:nvPr/>
          </p:nvSpPr>
          <p:spPr bwMode="auto">
            <a:xfrm>
              <a:off x="1007" y="2629"/>
              <a:ext cx="373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47" name="Rectangle 31"/>
            <p:cNvSpPr>
              <a:spLocks noChangeArrowheads="1"/>
            </p:cNvSpPr>
            <p:nvPr/>
          </p:nvSpPr>
          <p:spPr bwMode="auto">
            <a:xfrm>
              <a:off x="634" y="2629"/>
              <a:ext cx="373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3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48" name="Rectangle 32"/>
            <p:cNvSpPr>
              <a:spLocks noChangeArrowheads="1"/>
            </p:cNvSpPr>
            <p:nvPr/>
          </p:nvSpPr>
          <p:spPr bwMode="auto">
            <a:xfrm>
              <a:off x="2874" y="2311"/>
              <a:ext cx="373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49" name="Rectangle 33"/>
            <p:cNvSpPr>
              <a:spLocks noChangeArrowheads="1"/>
            </p:cNvSpPr>
            <p:nvPr/>
          </p:nvSpPr>
          <p:spPr bwMode="auto">
            <a:xfrm>
              <a:off x="2501" y="2311"/>
              <a:ext cx="373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50" name="Rectangle 34"/>
            <p:cNvSpPr>
              <a:spLocks noChangeArrowheads="1"/>
            </p:cNvSpPr>
            <p:nvPr/>
          </p:nvSpPr>
          <p:spPr bwMode="auto">
            <a:xfrm>
              <a:off x="2127" y="2311"/>
              <a:ext cx="37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51" name="Rectangle 35"/>
            <p:cNvSpPr>
              <a:spLocks noChangeArrowheads="1"/>
            </p:cNvSpPr>
            <p:nvPr/>
          </p:nvSpPr>
          <p:spPr bwMode="auto">
            <a:xfrm>
              <a:off x="1754" y="2311"/>
              <a:ext cx="373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52" name="Rectangle 36"/>
            <p:cNvSpPr>
              <a:spLocks noChangeArrowheads="1"/>
            </p:cNvSpPr>
            <p:nvPr/>
          </p:nvSpPr>
          <p:spPr bwMode="auto">
            <a:xfrm>
              <a:off x="1380" y="2311"/>
              <a:ext cx="37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53" name="Rectangle 37"/>
            <p:cNvSpPr>
              <a:spLocks noChangeArrowheads="1"/>
            </p:cNvSpPr>
            <p:nvPr/>
          </p:nvSpPr>
          <p:spPr bwMode="auto">
            <a:xfrm>
              <a:off x="1007" y="2311"/>
              <a:ext cx="373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54" name="Rectangle 38"/>
            <p:cNvSpPr>
              <a:spLocks noChangeArrowheads="1"/>
            </p:cNvSpPr>
            <p:nvPr/>
          </p:nvSpPr>
          <p:spPr bwMode="auto">
            <a:xfrm>
              <a:off x="634" y="2311"/>
              <a:ext cx="373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2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55" name="Rectangle 39"/>
            <p:cNvSpPr>
              <a:spLocks noChangeArrowheads="1"/>
            </p:cNvSpPr>
            <p:nvPr/>
          </p:nvSpPr>
          <p:spPr bwMode="auto">
            <a:xfrm>
              <a:off x="2874" y="1963"/>
              <a:ext cx="373" cy="3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56" name="Rectangle 40"/>
            <p:cNvSpPr>
              <a:spLocks noChangeArrowheads="1"/>
            </p:cNvSpPr>
            <p:nvPr/>
          </p:nvSpPr>
          <p:spPr bwMode="auto">
            <a:xfrm>
              <a:off x="2501" y="1963"/>
              <a:ext cx="373" cy="3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57" name="Rectangle 41"/>
            <p:cNvSpPr>
              <a:spLocks noChangeArrowheads="1"/>
            </p:cNvSpPr>
            <p:nvPr/>
          </p:nvSpPr>
          <p:spPr bwMode="auto">
            <a:xfrm>
              <a:off x="2127" y="1963"/>
              <a:ext cx="374" cy="3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58" name="Rectangle 42"/>
            <p:cNvSpPr>
              <a:spLocks noChangeArrowheads="1"/>
            </p:cNvSpPr>
            <p:nvPr/>
          </p:nvSpPr>
          <p:spPr bwMode="auto">
            <a:xfrm>
              <a:off x="1754" y="1963"/>
              <a:ext cx="373" cy="3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59" name="Rectangle 43"/>
            <p:cNvSpPr>
              <a:spLocks noChangeArrowheads="1"/>
            </p:cNvSpPr>
            <p:nvPr/>
          </p:nvSpPr>
          <p:spPr bwMode="auto">
            <a:xfrm>
              <a:off x="1380" y="1963"/>
              <a:ext cx="374" cy="3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rgbClr val="FF6600"/>
                  </a:solidFill>
                  <a:cs typeface="Arial" charset="0"/>
                </a:rPr>
                <a:t>3</a:t>
              </a:r>
              <a:endParaRPr lang="en-US" altLang="en-US">
                <a:solidFill>
                  <a:srgbClr val="FF6600"/>
                </a:solidFill>
                <a:cs typeface="Arial" charset="0"/>
              </a:endParaRPr>
            </a:p>
          </p:txBody>
        </p:sp>
        <p:sp>
          <p:nvSpPr>
            <p:cNvPr id="60" name="Rectangle 44"/>
            <p:cNvSpPr>
              <a:spLocks noChangeArrowheads="1"/>
            </p:cNvSpPr>
            <p:nvPr/>
          </p:nvSpPr>
          <p:spPr bwMode="auto">
            <a:xfrm>
              <a:off x="1007" y="1963"/>
              <a:ext cx="373" cy="3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61" name="Rectangle 45"/>
            <p:cNvSpPr>
              <a:spLocks noChangeArrowheads="1"/>
            </p:cNvSpPr>
            <p:nvPr/>
          </p:nvSpPr>
          <p:spPr bwMode="auto">
            <a:xfrm>
              <a:off x="634" y="1963"/>
              <a:ext cx="373" cy="3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1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62" name="Rectangle 46"/>
            <p:cNvSpPr>
              <a:spLocks noChangeArrowheads="1"/>
            </p:cNvSpPr>
            <p:nvPr/>
          </p:nvSpPr>
          <p:spPr bwMode="auto">
            <a:xfrm>
              <a:off x="2874" y="1629"/>
              <a:ext cx="373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6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63" name="Rectangle 47"/>
            <p:cNvSpPr>
              <a:spLocks noChangeArrowheads="1"/>
            </p:cNvSpPr>
            <p:nvPr/>
          </p:nvSpPr>
          <p:spPr bwMode="auto">
            <a:xfrm>
              <a:off x="2501" y="1629"/>
              <a:ext cx="373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5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64" name="Rectangle 48"/>
            <p:cNvSpPr>
              <a:spLocks noChangeArrowheads="1"/>
            </p:cNvSpPr>
            <p:nvPr/>
          </p:nvSpPr>
          <p:spPr bwMode="auto">
            <a:xfrm>
              <a:off x="2127" y="1629"/>
              <a:ext cx="374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4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65" name="Rectangle 49"/>
            <p:cNvSpPr>
              <a:spLocks noChangeArrowheads="1"/>
            </p:cNvSpPr>
            <p:nvPr/>
          </p:nvSpPr>
          <p:spPr bwMode="auto">
            <a:xfrm>
              <a:off x="1754" y="1629"/>
              <a:ext cx="373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3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66" name="Rectangle 50"/>
            <p:cNvSpPr>
              <a:spLocks noChangeArrowheads="1"/>
            </p:cNvSpPr>
            <p:nvPr/>
          </p:nvSpPr>
          <p:spPr bwMode="auto">
            <a:xfrm>
              <a:off x="1380" y="1629"/>
              <a:ext cx="374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2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67" name="Rectangle 51"/>
            <p:cNvSpPr>
              <a:spLocks noChangeArrowheads="1"/>
            </p:cNvSpPr>
            <p:nvPr/>
          </p:nvSpPr>
          <p:spPr bwMode="auto">
            <a:xfrm>
              <a:off x="1007" y="1629"/>
              <a:ext cx="373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1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68" name="Rectangle 52"/>
            <p:cNvSpPr>
              <a:spLocks noChangeArrowheads="1"/>
            </p:cNvSpPr>
            <p:nvPr/>
          </p:nvSpPr>
          <p:spPr bwMode="auto">
            <a:xfrm>
              <a:off x="634" y="1629"/>
              <a:ext cx="373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+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69" name="Line 53"/>
            <p:cNvSpPr>
              <a:spLocks noChangeShapeType="1"/>
            </p:cNvSpPr>
            <p:nvPr/>
          </p:nvSpPr>
          <p:spPr bwMode="auto">
            <a:xfrm>
              <a:off x="634" y="1629"/>
              <a:ext cx="2613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" name="Line 54"/>
            <p:cNvSpPr>
              <a:spLocks noChangeShapeType="1"/>
            </p:cNvSpPr>
            <p:nvPr/>
          </p:nvSpPr>
          <p:spPr bwMode="auto">
            <a:xfrm>
              <a:off x="634" y="1963"/>
              <a:ext cx="26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" name="Line 55"/>
            <p:cNvSpPr>
              <a:spLocks noChangeShapeType="1"/>
            </p:cNvSpPr>
            <p:nvPr/>
          </p:nvSpPr>
          <p:spPr bwMode="auto">
            <a:xfrm>
              <a:off x="634" y="2311"/>
              <a:ext cx="26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2" name="Line 56"/>
            <p:cNvSpPr>
              <a:spLocks noChangeShapeType="1"/>
            </p:cNvSpPr>
            <p:nvPr/>
          </p:nvSpPr>
          <p:spPr bwMode="auto">
            <a:xfrm>
              <a:off x="634" y="2629"/>
              <a:ext cx="26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3" name="Line 57"/>
            <p:cNvSpPr>
              <a:spLocks noChangeShapeType="1"/>
            </p:cNvSpPr>
            <p:nvPr/>
          </p:nvSpPr>
          <p:spPr bwMode="auto">
            <a:xfrm>
              <a:off x="634" y="2947"/>
              <a:ext cx="26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4" name="Line 58"/>
            <p:cNvSpPr>
              <a:spLocks noChangeShapeType="1"/>
            </p:cNvSpPr>
            <p:nvPr/>
          </p:nvSpPr>
          <p:spPr bwMode="auto">
            <a:xfrm>
              <a:off x="634" y="3264"/>
              <a:ext cx="26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5" name="Line 59"/>
            <p:cNvSpPr>
              <a:spLocks noChangeShapeType="1"/>
            </p:cNvSpPr>
            <p:nvPr/>
          </p:nvSpPr>
          <p:spPr bwMode="auto">
            <a:xfrm>
              <a:off x="634" y="3582"/>
              <a:ext cx="26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6" name="Line 60"/>
            <p:cNvSpPr>
              <a:spLocks noChangeShapeType="1"/>
            </p:cNvSpPr>
            <p:nvPr/>
          </p:nvSpPr>
          <p:spPr bwMode="auto">
            <a:xfrm>
              <a:off x="634" y="3899"/>
              <a:ext cx="2613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7" name="Line 61"/>
            <p:cNvSpPr>
              <a:spLocks noChangeShapeType="1"/>
            </p:cNvSpPr>
            <p:nvPr/>
          </p:nvSpPr>
          <p:spPr bwMode="auto">
            <a:xfrm>
              <a:off x="634" y="1629"/>
              <a:ext cx="0" cy="227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8" name="Line 62"/>
            <p:cNvSpPr>
              <a:spLocks noChangeShapeType="1"/>
            </p:cNvSpPr>
            <p:nvPr/>
          </p:nvSpPr>
          <p:spPr bwMode="auto">
            <a:xfrm>
              <a:off x="1007" y="1629"/>
              <a:ext cx="0" cy="22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9" name="Line 63"/>
            <p:cNvSpPr>
              <a:spLocks noChangeShapeType="1"/>
            </p:cNvSpPr>
            <p:nvPr/>
          </p:nvSpPr>
          <p:spPr bwMode="auto">
            <a:xfrm>
              <a:off x="1380" y="1629"/>
              <a:ext cx="0" cy="22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0" name="Line 64"/>
            <p:cNvSpPr>
              <a:spLocks noChangeShapeType="1"/>
            </p:cNvSpPr>
            <p:nvPr/>
          </p:nvSpPr>
          <p:spPr bwMode="auto">
            <a:xfrm>
              <a:off x="1754" y="1629"/>
              <a:ext cx="0" cy="22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" name="Line 65"/>
            <p:cNvSpPr>
              <a:spLocks noChangeShapeType="1"/>
            </p:cNvSpPr>
            <p:nvPr/>
          </p:nvSpPr>
          <p:spPr bwMode="auto">
            <a:xfrm>
              <a:off x="2127" y="1629"/>
              <a:ext cx="0" cy="22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" name="Line 66"/>
            <p:cNvSpPr>
              <a:spLocks noChangeShapeType="1"/>
            </p:cNvSpPr>
            <p:nvPr/>
          </p:nvSpPr>
          <p:spPr bwMode="auto">
            <a:xfrm>
              <a:off x="2501" y="1629"/>
              <a:ext cx="0" cy="22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" name="Line 67"/>
            <p:cNvSpPr>
              <a:spLocks noChangeShapeType="1"/>
            </p:cNvSpPr>
            <p:nvPr/>
          </p:nvSpPr>
          <p:spPr bwMode="auto">
            <a:xfrm>
              <a:off x="2874" y="1629"/>
              <a:ext cx="0" cy="22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4" name="Line 68"/>
            <p:cNvSpPr>
              <a:spLocks noChangeShapeType="1"/>
            </p:cNvSpPr>
            <p:nvPr/>
          </p:nvSpPr>
          <p:spPr bwMode="auto">
            <a:xfrm>
              <a:off x="3247" y="1629"/>
              <a:ext cx="0" cy="227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" name="Rectangle 70"/>
            <p:cNvSpPr>
              <a:spLocks noChangeArrowheads="1"/>
            </p:cNvSpPr>
            <p:nvPr/>
          </p:nvSpPr>
          <p:spPr bwMode="auto">
            <a:xfrm>
              <a:off x="970" y="1378"/>
              <a:ext cx="21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sz="2000" b="1">
                  <a:solidFill>
                    <a:schemeClr val="tx1"/>
                  </a:solidFill>
                </a:rPr>
                <a:t>Second die</a:t>
              </a:r>
              <a:endParaRPr lang="en-US" altLang="en-US" sz="2000">
                <a:solidFill>
                  <a:schemeClr val="tx1"/>
                </a:solidFill>
              </a:endParaRPr>
            </a:p>
          </p:txBody>
        </p:sp>
        <p:sp>
          <p:nvSpPr>
            <p:cNvPr id="86" name="Rectangle 71"/>
            <p:cNvSpPr>
              <a:spLocks noChangeArrowheads="1"/>
            </p:cNvSpPr>
            <p:nvPr/>
          </p:nvSpPr>
          <p:spPr bwMode="auto">
            <a:xfrm rot="-5400000">
              <a:off x="-590" y="2796"/>
              <a:ext cx="21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sz="2000" b="1">
                  <a:solidFill>
                    <a:schemeClr val="tx1"/>
                  </a:solidFill>
                </a:rPr>
                <a:t>First die</a:t>
              </a:r>
              <a:endParaRPr lang="en-US" altLang="en-US" sz="2000">
                <a:solidFill>
                  <a:schemeClr val="tx1"/>
                </a:solidFill>
              </a:endParaRPr>
            </a:p>
          </p:txBody>
        </p:sp>
      </p:grpSp>
      <p:sp>
        <p:nvSpPr>
          <p:cNvPr id="4" name="Rounded Rectangle 3"/>
          <p:cNvSpPr/>
          <p:nvPr/>
        </p:nvSpPr>
        <p:spPr bwMode="auto">
          <a:xfrm>
            <a:off x="5715000" y="2606676"/>
            <a:ext cx="3124200" cy="2009061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800" dirty="0" smtClean="0">
                <a:latin typeface="Trebuchet MS" panose="020B0603020202020204" pitchFamily="34" charset="0"/>
              </a:rPr>
              <a:t>Complete the sample space diagram on your whiteboards</a:t>
            </a: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8026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2"/>
          <p:cNvGrpSpPr>
            <a:grpSpLocks/>
          </p:cNvGrpSpPr>
          <p:nvPr/>
        </p:nvGrpSpPr>
        <p:grpSpPr bwMode="auto">
          <a:xfrm>
            <a:off x="28575" y="1524000"/>
            <a:ext cx="4543425" cy="4002087"/>
            <a:chOff x="68" y="527"/>
            <a:chExt cx="2862" cy="2521"/>
          </a:xfrm>
        </p:grpSpPr>
        <p:sp>
          <p:nvSpPr>
            <p:cNvPr id="3" name="Rectangle 75"/>
            <p:cNvSpPr>
              <a:spLocks noChangeArrowheads="1"/>
            </p:cNvSpPr>
            <p:nvPr/>
          </p:nvSpPr>
          <p:spPr bwMode="auto">
            <a:xfrm>
              <a:off x="2557" y="2731"/>
              <a:ext cx="373" cy="3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12</a:t>
              </a:r>
            </a:p>
          </p:txBody>
        </p:sp>
        <p:sp>
          <p:nvSpPr>
            <p:cNvPr id="4" name="Rectangle 76"/>
            <p:cNvSpPr>
              <a:spLocks noChangeArrowheads="1"/>
            </p:cNvSpPr>
            <p:nvPr/>
          </p:nvSpPr>
          <p:spPr bwMode="auto">
            <a:xfrm>
              <a:off x="2184" y="2731"/>
              <a:ext cx="373" cy="3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11</a:t>
              </a:r>
            </a:p>
          </p:txBody>
        </p:sp>
        <p:sp>
          <p:nvSpPr>
            <p:cNvPr id="5" name="Rectangle 77"/>
            <p:cNvSpPr>
              <a:spLocks noChangeArrowheads="1"/>
            </p:cNvSpPr>
            <p:nvPr/>
          </p:nvSpPr>
          <p:spPr bwMode="auto">
            <a:xfrm>
              <a:off x="1810" y="2731"/>
              <a:ext cx="374" cy="3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10</a:t>
              </a:r>
            </a:p>
          </p:txBody>
        </p:sp>
        <p:sp>
          <p:nvSpPr>
            <p:cNvPr id="6" name="Rectangle 78"/>
            <p:cNvSpPr>
              <a:spLocks noChangeArrowheads="1"/>
            </p:cNvSpPr>
            <p:nvPr/>
          </p:nvSpPr>
          <p:spPr bwMode="auto">
            <a:xfrm>
              <a:off x="1437" y="2731"/>
              <a:ext cx="373" cy="3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rgbClr val="FF6600"/>
                  </a:solidFill>
                  <a:cs typeface="Arial" charset="0"/>
                </a:rPr>
                <a:t>9</a:t>
              </a:r>
              <a:endParaRPr lang="en-US" altLang="en-US">
                <a:solidFill>
                  <a:srgbClr val="FF6600"/>
                </a:solidFill>
                <a:cs typeface="Arial" charset="0"/>
              </a:endParaRPr>
            </a:p>
          </p:txBody>
        </p:sp>
        <p:sp>
          <p:nvSpPr>
            <p:cNvPr id="7" name="Rectangle 79"/>
            <p:cNvSpPr>
              <a:spLocks noChangeArrowheads="1"/>
            </p:cNvSpPr>
            <p:nvPr/>
          </p:nvSpPr>
          <p:spPr bwMode="auto">
            <a:xfrm>
              <a:off x="1063" y="2731"/>
              <a:ext cx="374" cy="3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8</a:t>
              </a:r>
            </a:p>
          </p:txBody>
        </p:sp>
        <p:sp>
          <p:nvSpPr>
            <p:cNvPr id="8" name="Rectangle 80"/>
            <p:cNvSpPr>
              <a:spLocks noChangeArrowheads="1"/>
            </p:cNvSpPr>
            <p:nvPr/>
          </p:nvSpPr>
          <p:spPr bwMode="auto">
            <a:xfrm>
              <a:off x="690" y="2731"/>
              <a:ext cx="373" cy="3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7</a:t>
              </a:r>
            </a:p>
          </p:txBody>
        </p:sp>
        <p:sp>
          <p:nvSpPr>
            <p:cNvPr id="9" name="Rectangle 81"/>
            <p:cNvSpPr>
              <a:spLocks noChangeArrowheads="1"/>
            </p:cNvSpPr>
            <p:nvPr/>
          </p:nvSpPr>
          <p:spPr bwMode="auto">
            <a:xfrm>
              <a:off x="317" y="2731"/>
              <a:ext cx="373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6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10" name="Rectangle 82"/>
            <p:cNvSpPr>
              <a:spLocks noChangeArrowheads="1"/>
            </p:cNvSpPr>
            <p:nvPr/>
          </p:nvSpPr>
          <p:spPr bwMode="auto">
            <a:xfrm>
              <a:off x="2557" y="2413"/>
              <a:ext cx="373" cy="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11</a:t>
              </a:r>
            </a:p>
          </p:txBody>
        </p:sp>
        <p:sp>
          <p:nvSpPr>
            <p:cNvPr id="11" name="Rectangle 83"/>
            <p:cNvSpPr>
              <a:spLocks noChangeArrowheads="1"/>
            </p:cNvSpPr>
            <p:nvPr/>
          </p:nvSpPr>
          <p:spPr bwMode="auto">
            <a:xfrm>
              <a:off x="2184" y="2413"/>
              <a:ext cx="373" cy="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10</a:t>
              </a:r>
            </a:p>
          </p:txBody>
        </p:sp>
        <p:sp>
          <p:nvSpPr>
            <p:cNvPr id="12" name="Rectangle 84"/>
            <p:cNvSpPr>
              <a:spLocks noChangeArrowheads="1"/>
            </p:cNvSpPr>
            <p:nvPr/>
          </p:nvSpPr>
          <p:spPr bwMode="auto">
            <a:xfrm>
              <a:off x="1810" y="2413"/>
              <a:ext cx="374" cy="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9</a:t>
              </a:r>
            </a:p>
          </p:txBody>
        </p:sp>
        <p:sp>
          <p:nvSpPr>
            <p:cNvPr id="13" name="Rectangle 85"/>
            <p:cNvSpPr>
              <a:spLocks noChangeArrowheads="1"/>
            </p:cNvSpPr>
            <p:nvPr/>
          </p:nvSpPr>
          <p:spPr bwMode="auto">
            <a:xfrm>
              <a:off x="1437" y="2413"/>
              <a:ext cx="373" cy="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8</a:t>
              </a:r>
            </a:p>
          </p:txBody>
        </p:sp>
        <p:sp>
          <p:nvSpPr>
            <p:cNvPr id="14" name="Rectangle 86"/>
            <p:cNvSpPr>
              <a:spLocks noChangeArrowheads="1"/>
            </p:cNvSpPr>
            <p:nvPr/>
          </p:nvSpPr>
          <p:spPr bwMode="auto">
            <a:xfrm>
              <a:off x="1063" y="2413"/>
              <a:ext cx="374" cy="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7</a:t>
              </a:r>
            </a:p>
          </p:txBody>
        </p:sp>
        <p:sp>
          <p:nvSpPr>
            <p:cNvPr id="15" name="Rectangle 87"/>
            <p:cNvSpPr>
              <a:spLocks noChangeArrowheads="1"/>
            </p:cNvSpPr>
            <p:nvPr/>
          </p:nvSpPr>
          <p:spPr bwMode="auto">
            <a:xfrm>
              <a:off x="690" y="2413"/>
              <a:ext cx="373" cy="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6</a:t>
              </a:r>
            </a:p>
          </p:txBody>
        </p:sp>
        <p:sp>
          <p:nvSpPr>
            <p:cNvPr id="16" name="Rectangle 88"/>
            <p:cNvSpPr>
              <a:spLocks noChangeArrowheads="1"/>
            </p:cNvSpPr>
            <p:nvPr/>
          </p:nvSpPr>
          <p:spPr bwMode="auto">
            <a:xfrm>
              <a:off x="317" y="2413"/>
              <a:ext cx="373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5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17" name="Rectangle 89"/>
            <p:cNvSpPr>
              <a:spLocks noChangeArrowheads="1"/>
            </p:cNvSpPr>
            <p:nvPr/>
          </p:nvSpPr>
          <p:spPr bwMode="auto">
            <a:xfrm>
              <a:off x="2557" y="2096"/>
              <a:ext cx="373" cy="3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10</a:t>
              </a:r>
            </a:p>
          </p:txBody>
        </p:sp>
        <p:sp>
          <p:nvSpPr>
            <p:cNvPr id="18" name="Rectangle 90"/>
            <p:cNvSpPr>
              <a:spLocks noChangeArrowheads="1"/>
            </p:cNvSpPr>
            <p:nvPr/>
          </p:nvSpPr>
          <p:spPr bwMode="auto">
            <a:xfrm>
              <a:off x="2184" y="2096"/>
              <a:ext cx="373" cy="3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9</a:t>
              </a:r>
            </a:p>
          </p:txBody>
        </p:sp>
        <p:sp>
          <p:nvSpPr>
            <p:cNvPr id="19" name="Rectangle 91"/>
            <p:cNvSpPr>
              <a:spLocks noChangeArrowheads="1"/>
            </p:cNvSpPr>
            <p:nvPr/>
          </p:nvSpPr>
          <p:spPr bwMode="auto">
            <a:xfrm>
              <a:off x="1810" y="2096"/>
              <a:ext cx="374" cy="3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8</a:t>
              </a:r>
            </a:p>
          </p:txBody>
        </p:sp>
        <p:sp>
          <p:nvSpPr>
            <p:cNvPr id="20" name="Rectangle 92"/>
            <p:cNvSpPr>
              <a:spLocks noChangeArrowheads="1"/>
            </p:cNvSpPr>
            <p:nvPr/>
          </p:nvSpPr>
          <p:spPr bwMode="auto">
            <a:xfrm>
              <a:off x="1437" y="2096"/>
              <a:ext cx="373" cy="3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7</a:t>
              </a:r>
            </a:p>
          </p:txBody>
        </p:sp>
        <p:sp>
          <p:nvSpPr>
            <p:cNvPr id="21" name="Rectangle 93"/>
            <p:cNvSpPr>
              <a:spLocks noChangeArrowheads="1"/>
            </p:cNvSpPr>
            <p:nvPr/>
          </p:nvSpPr>
          <p:spPr bwMode="auto">
            <a:xfrm>
              <a:off x="1063" y="2096"/>
              <a:ext cx="374" cy="3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6</a:t>
              </a:r>
            </a:p>
          </p:txBody>
        </p:sp>
        <p:sp>
          <p:nvSpPr>
            <p:cNvPr id="22" name="Rectangle 94"/>
            <p:cNvSpPr>
              <a:spLocks noChangeArrowheads="1"/>
            </p:cNvSpPr>
            <p:nvPr/>
          </p:nvSpPr>
          <p:spPr bwMode="auto">
            <a:xfrm>
              <a:off x="690" y="2096"/>
              <a:ext cx="373" cy="3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5</a:t>
              </a:r>
            </a:p>
          </p:txBody>
        </p:sp>
        <p:sp>
          <p:nvSpPr>
            <p:cNvPr id="23" name="Rectangle 95"/>
            <p:cNvSpPr>
              <a:spLocks noChangeArrowheads="1"/>
            </p:cNvSpPr>
            <p:nvPr/>
          </p:nvSpPr>
          <p:spPr bwMode="auto">
            <a:xfrm>
              <a:off x="317" y="2096"/>
              <a:ext cx="373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4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24" name="Rectangle 96"/>
            <p:cNvSpPr>
              <a:spLocks noChangeArrowheads="1"/>
            </p:cNvSpPr>
            <p:nvPr/>
          </p:nvSpPr>
          <p:spPr bwMode="auto">
            <a:xfrm>
              <a:off x="2557" y="1778"/>
              <a:ext cx="373" cy="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9</a:t>
              </a:r>
            </a:p>
          </p:txBody>
        </p:sp>
        <p:sp>
          <p:nvSpPr>
            <p:cNvPr id="25" name="Rectangle 97"/>
            <p:cNvSpPr>
              <a:spLocks noChangeArrowheads="1"/>
            </p:cNvSpPr>
            <p:nvPr/>
          </p:nvSpPr>
          <p:spPr bwMode="auto">
            <a:xfrm>
              <a:off x="2184" y="1778"/>
              <a:ext cx="373" cy="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rgbClr val="FF6600"/>
                  </a:solidFill>
                  <a:cs typeface="Arial" charset="0"/>
                </a:rPr>
                <a:t>8</a:t>
              </a:r>
              <a:endParaRPr lang="en-US" altLang="en-US">
                <a:solidFill>
                  <a:srgbClr val="FF6600"/>
                </a:solidFill>
                <a:cs typeface="Arial" charset="0"/>
              </a:endParaRPr>
            </a:p>
          </p:txBody>
        </p:sp>
        <p:sp>
          <p:nvSpPr>
            <p:cNvPr id="26" name="Rectangle 98"/>
            <p:cNvSpPr>
              <a:spLocks noChangeArrowheads="1"/>
            </p:cNvSpPr>
            <p:nvPr/>
          </p:nvSpPr>
          <p:spPr bwMode="auto">
            <a:xfrm>
              <a:off x="1810" y="1778"/>
              <a:ext cx="374" cy="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7</a:t>
              </a:r>
            </a:p>
          </p:txBody>
        </p:sp>
        <p:sp>
          <p:nvSpPr>
            <p:cNvPr id="27" name="Rectangle 99"/>
            <p:cNvSpPr>
              <a:spLocks noChangeArrowheads="1"/>
            </p:cNvSpPr>
            <p:nvPr/>
          </p:nvSpPr>
          <p:spPr bwMode="auto">
            <a:xfrm>
              <a:off x="1437" y="1778"/>
              <a:ext cx="373" cy="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6</a:t>
              </a:r>
            </a:p>
          </p:txBody>
        </p:sp>
        <p:sp>
          <p:nvSpPr>
            <p:cNvPr id="28" name="Rectangle 100"/>
            <p:cNvSpPr>
              <a:spLocks noChangeArrowheads="1"/>
            </p:cNvSpPr>
            <p:nvPr/>
          </p:nvSpPr>
          <p:spPr bwMode="auto">
            <a:xfrm>
              <a:off x="1063" y="1778"/>
              <a:ext cx="374" cy="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5</a:t>
              </a:r>
            </a:p>
          </p:txBody>
        </p:sp>
        <p:sp>
          <p:nvSpPr>
            <p:cNvPr id="29" name="Rectangle 101"/>
            <p:cNvSpPr>
              <a:spLocks noChangeArrowheads="1"/>
            </p:cNvSpPr>
            <p:nvPr/>
          </p:nvSpPr>
          <p:spPr bwMode="auto">
            <a:xfrm>
              <a:off x="690" y="1778"/>
              <a:ext cx="373" cy="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4</a:t>
              </a:r>
            </a:p>
          </p:txBody>
        </p:sp>
        <p:sp>
          <p:nvSpPr>
            <p:cNvPr id="30" name="Rectangle 102"/>
            <p:cNvSpPr>
              <a:spLocks noChangeArrowheads="1"/>
            </p:cNvSpPr>
            <p:nvPr/>
          </p:nvSpPr>
          <p:spPr bwMode="auto">
            <a:xfrm>
              <a:off x="317" y="1778"/>
              <a:ext cx="373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3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31" name="Rectangle 103"/>
            <p:cNvSpPr>
              <a:spLocks noChangeArrowheads="1"/>
            </p:cNvSpPr>
            <p:nvPr/>
          </p:nvSpPr>
          <p:spPr bwMode="auto">
            <a:xfrm>
              <a:off x="2557" y="1460"/>
              <a:ext cx="373" cy="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8</a:t>
              </a:r>
            </a:p>
          </p:txBody>
        </p:sp>
        <p:sp>
          <p:nvSpPr>
            <p:cNvPr id="32" name="Rectangle 104"/>
            <p:cNvSpPr>
              <a:spLocks noChangeArrowheads="1"/>
            </p:cNvSpPr>
            <p:nvPr/>
          </p:nvSpPr>
          <p:spPr bwMode="auto">
            <a:xfrm>
              <a:off x="2184" y="1460"/>
              <a:ext cx="373" cy="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7</a:t>
              </a:r>
            </a:p>
          </p:txBody>
        </p:sp>
        <p:sp>
          <p:nvSpPr>
            <p:cNvPr id="33" name="Rectangle 105"/>
            <p:cNvSpPr>
              <a:spLocks noChangeArrowheads="1"/>
            </p:cNvSpPr>
            <p:nvPr/>
          </p:nvSpPr>
          <p:spPr bwMode="auto">
            <a:xfrm>
              <a:off x="1810" y="1460"/>
              <a:ext cx="374" cy="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6</a:t>
              </a:r>
            </a:p>
          </p:txBody>
        </p:sp>
        <p:sp>
          <p:nvSpPr>
            <p:cNvPr id="34" name="Rectangle 106"/>
            <p:cNvSpPr>
              <a:spLocks noChangeArrowheads="1"/>
            </p:cNvSpPr>
            <p:nvPr/>
          </p:nvSpPr>
          <p:spPr bwMode="auto">
            <a:xfrm>
              <a:off x="1437" y="1460"/>
              <a:ext cx="373" cy="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5</a:t>
              </a:r>
            </a:p>
          </p:txBody>
        </p:sp>
        <p:sp>
          <p:nvSpPr>
            <p:cNvPr id="35" name="Rectangle 107"/>
            <p:cNvSpPr>
              <a:spLocks noChangeArrowheads="1"/>
            </p:cNvSpPr>
            <p:nvPr/>
          </p:nvSpPr>
          <p:spPr bwMode="auto">
            <a:xfrm>
              <a:off x="1063" y="1460"/>
              <a:ext cx="374" cy="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4</a:t>
              </a:r>
            </a:p>
          </p:txBody>
        </p:sp>
        <p:sp>
          <p:nvSpPr>
            <p:cNvPr id="36" name="Rectangle 108"/>
            <p:cNvSpPr>
              <a:spLocks noChangeArrowheads="1"/>
            </p:cNvSpPr>
            <p:nvPr/>
          </p:nvSpPr>
          <p:spPr bwMode="auto">
            <a:xfrm>
              <a:off x="690" y="1460"/>
              <a:ext cx="373" cy="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3</a:t>
              </a:r>
            </a:p>
          </p:txBody>
        </p:sp>
        <p:sp>
          <p:nvSpPr>
            <p:cNvPr id="37" name="Rectangle 109"/>
            <p:cNvSpPr>
              <a:spLocks noChangeArrowheads="1"/>
            </p:cNvSpPr>
            <p:nvPr/>
          </p:nvSpPr>
          <p:spPr bwMode="auto">
            <a:xfrm>
              <a:off x="317" y="1460"/>
              <a:ext cx="373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2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38" name="Rectangle 110"/>
            <p:cNvSpPr>
              <a:spLocks noChangeArrowheads="1"/>
            </p:cNvSpPr>
            <p:nvPr/>
          </p:nvSpPr>
          <p:spPr bwMode="auto">
            <a:xfrm>
              <a:off x="2557" y="1112"/>
              <a:ext cx="373" cy="3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7</a:t>
              </a:r>
            </a:p>
          </p:txBody>
        </p:sp>
        <p:sp>
          <p:nvSpPr>
            <p:cNvPr id="39" name="Rectangle 111"/>
            <p:cNvSpPr>
              <a:spLocks noChangeArrowheads="1"/>
            </p:cNvSpPr>
            <p:nvPr/>
          </p:nvSpPr>
          <p:spPr bwMode="auto">
            <a:xfrm>
              <a:off x="2184" y="1112"/>
              <a:ext cx="373" cy="3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6</a:t>
              </a:r>
            </a:p>
          </p:txBody>
        </p:sp>
        <p:sp>
          <p:nvSpPr>
            <p:cNvPr id="40" name="Rectangle 112"/>
            <p:cNvSpPr>
              <a:spLocks noChangeArrowheads="1"/>
            </p:cNvSpPr>
            <p:nvPr/>
          </p:nvSpPr>
          <p:spPr bwMode="auto">
            <a:xfrm>
              <a:off x="1810" y="1112"/>
              <a:ext cx="374" cy="3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5</a:t>
              </a:r>
            </a:p>
          </p:txBody>
        </p:sp>
        <p:sp>
          <p:nvSpPr>
            <p:cNvPr id="41" name="Rectangle 113"/>
            <p:cNvSpPr>
              <a:spLocks noChangeArrowheads="1"/>
            </p:cNvSpPr>
            <p:nvPr/>
          </p:nvSpPr>
          <p:spPr bwMode="auto">
            <a:xfrm>
              <a:off x="1437" y="1112"/>
              <a:ext cx="373" cy="3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4</a:t>
              </a:r>
            </a:p>
          </p:txBody>
        </p:sp>
        <p:sp>
          <p:nvSpPr>
            <p:cNvPr id="42" name="Rectangle 114"/>
            <p:cNvSpPr>
              <a:spLocks noChangeArrowheads="1"/>
            </p:cNvSpPr>
            <p:nvPr/>
          </p:nvSpPr>
          <p:spPr bwMode="auto">
            <a:xfrm>
              <a:off x="1063" y="1112"/>
              <a:ext cx="374" cy="3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rgbClr val="FF6600"/>
                  </a:solidFill>
                  <a:cs typeface="Arial" charset="0"/>
                </a:rPr>
                <a:t>3</a:t>
              </a:r>
              <a:endParaRPr lang="en-US" altLang="en-US">
                <a:solidFill>
                  <a:srgbClr val="FF6600"/>
                </a:solidFill>
                <a:cs typeface="Arial" charset="0"/>
              </a:endParaRPr>
            </a:p>
          </p:txBody>
        </p:sp>
        <p:sp>
          <p:nvSpPr>
            <p:cNvPr id="43" name="Rectangle 115"/>
            <p:cNvSpPr>
              <a:spLocks noChangeArrowheads="1"/>
            </p:cNvSpPr>
            <p:nvPr/>
          </p:nvSpPr>
          <p:spPr bwMode="auto">
            <a:xfrm>
              <a:off x="690" y="1112"/>
              <a:ext cx="373" cy="3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>
                  <a:solidFill>
                    <a:srgbClr val="FF6600"/>
                  </a:solidFill>
                  <a:cs typeface="Arial" charset="0"/>
                </a:rPr>
                <a:t>2</a:t>
              </a:r>
            </a:p>
          </p:txBody>
        </p:sp>
        <p:sp>
          <p:nvSpPr>
            <p:cNvPr id="44" name="Rectangle 116"/>
            <p:cNvSpPr>
              <a:spLocks noChangeArrowheads="1"/>
            </p:cNvSpPr>
            <p:nvPr/>
          </p:nvSpPr>
          <p:spPr bwMode="auto">
            <a:xfrm>
              <a:off x="317" y="1112"/>
              <a:ext cx="373" cy="3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1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45" name="Rectangle 117"/>
            <p:cNvSpPr>
              <a:spLocks noChangeArrowheads="1"/>
            </p:cNvSpPr>
            <p:nvPr/>
          </p:nvSpPr>
          <p:spPr bwMode="auto">
            <a:xfrm>
              <a:off x="2557" y="778"/>
              <a:ext cx="373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6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46" name="Rectangle 118"/>
            <p:cNvSpPr>
              <a:spLocks noChangeArrowheads="1"/>
            </p:cNvSpPr>
            <p:nvPr/>
          </p:nvSpPr>
          <p:spPr bwMode="auto">
            <a:xfrm>
              <a:off x="2184" y="778"/>
              <a:ext cx="373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5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47" name="Rectangle 119"/>
            <p:cNvSpPr>
              <a:spLocks noChangeArrowheads="1"/>
            </p:cNvSpPr>
            <p:nvPr/>
          </p:nvSpPr>
          <p:spPr bwMode="auto">
            <a:xfrm>
              <a:off x="1810" y="778"/>
              <a:ext cx="374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4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48" name="Rectangle 120"/>
            <p:cNvSpPr>
              <a:spLocks noChangeArrowheads="1"/>
            </p:cNvSpPr>
            <p:nvPr/>
          </p:nvSpPr>
          <p:spPr bwMode="auto">
            <a:xfrm>
              <a:off x="1437" y="778"/>
              <a:ext cx="373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3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49" name="Rectangle 121"/>
            <p:cNvSpPr>
              <a:spLocks noChangeArrowheads="1"/>
            </p:cNvSpPr>
            <p:nvPr/>
          </p:nvSpPr>
          <p:spPr bwMode="auto">
            <a:xfrm>
              <a:off x="1063" y="778"/>
              <a:ext cx="374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2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50" name="Rectangle 122"/>
            <p:cNvSpPr>
              <a:spLocks noChangeArrowheads="1"/>
            </p:cNvSpPr>
            <p:nvPr/>
          </p:nvSpPr>
          <p:spPr bwMode="auto">
            <a:xfrm>
              <a:off x="690" y="778"/>
              <a:ext cx="373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1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51" name="Rectangle 123"/>
            <p:cNvSpPr>
              <a:spLocks noChangeArrowheads="1"/>
            </p:cNvSpPr>
            <p:nvPr/>
          </p:nvSpPr>
          <p:spPr bwMode="auto">
            <a:xfrm>
              <a:off x="317" y="778"/>
              <a:ext cx="373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chemeClr val="tx1"/>
                  </a:solidFill>
                  <a:cs typeface="Arial" charset="0"/>
                </a:rPr>
                <a:t>+</a:t>
              </a:r>
              <a:endParaRPr lang="en-US" altLang="en-US">
                <a:solidFill>
                  <a:schemeClr val="tx1"/>
                </a:solidFill>
                <a:cs typeface="Arial" charset="0"/>
              </a:endParaRPr>
            </a:p>
          </p:txBody>
        </p:sp>
        <p:sp>
          <p:nvSpPr>
            <p:cNvPr id="52" name="Line 124"/>
            <p:cNvSpPr>
              <a:spLocks noChangeShapeType="1"/>
            </p:cNvSpPr>
            <p:nvPr/>
          </p:nvSpPr>
          <p:spPr bwMode="auto">
            <a:xfrm>
              <a:off x="317" y="778"/>
              <a:ext cx="2613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Line 125"/>
            <p:cNvSpPr>
              <a:spLocks noChangeShapeType="1"/>
            </p:cNvSpPr>
            <p:nvPr/>
          </p:nvSpPr>
          <p:spPr bwMode="auto">
            <a:xfrm>
              <a:off x="317" y="1112"/>
              <a:ext cx="26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Line 126"/>
            <p:cNvSpPr>
              <a:spLocks noChangeShapeType="1"/>
            </p:cNvSpPr>
            <p:nvPr/>
          </p:nvSpPr>
          <p:spPr bwMode="auto">
            <a:xfrm>
              <a:off x="317" y="1460"/>
              <a:ext cx="26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Line 127"/>
            <p:cNvSpPr>
              <a:spLocks noChangeShapeType="1"/>
            </p:cNvSpPr>
            <p:nvPr/>
          </p:nvSpPr>
          <p:spPr bwMode="auto">
            <a:xfrm>
              <a:off x="317" y="1778"/>
              <a:ext cx="26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Line 128"/>
            <p:cNvSpPr>
              <a:spLocks noChangeShapeType="1"/>
            </p:cNvSpPr>
            <p:nvPr/>
          </p:nvSpPr>
          <p:spPr bwMode="auto">
            <a:xfrm>
              <a:off x="317" y="2096"/>
              <a:ext cx="26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Line 129"/>
            <p:cNvSpPr>
              <a:spLocks noChangeShapeType="1"/>
            </p:cNvSpPr>
            <p:nvPr/>
          </p:nvSpPr>
          <p:spPr bwMode="auto">
            <a:xfrm>
              <a:off x="317" y="2413"/>
              <a:ext cx="26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8" name="Line 130"/>
            <p:cNvSpPr>
              <a:spLocks noChangeShapeType="1"/>
            </p:cNvSpPr>
            <p:nvPr/>
          </p:nvSpPr>
          <p:spPr bwMode="auto">
            <a:xfrm>
              <a:off x="317" y="2731"/>
              <a:ext cx="26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Line 131"/>
            <p:cNvSpPr>
              <a:spLocks noChangeShapeType="1"/>
            </p:cNvSpPr>
            <p:nvPr/>
          </p:nvSpPr>
          <p:spPr bwMode="auto">
            <a:xfrm>
              <a:off x="317" y="3048"/>
              <a:ext cx="2613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Line 132"/>
            <p:cNvSpPr>
              <a:spLocks noChangeShapeType="1"/>
            </p:cNvSpPr>
            <p:nvPr/>
          </p:nvSpPr>
          <p:spPr bwMode="auto">
            <a:xfrm>
              <a:off x="317" y="778"/>
              <a:ext cx="0" cy="227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Line 133"/>
            <p:cNvSpPr>
              <a:spLocks noChangeShapeType="1"/>
            </p:cNvSpPr>
            <p:nvPr/>
          </p:nvSpPr>
          <p:spPr bwMode="auto">
            <a:xfrm>
              <a:off x="690" y="778"/>
              <a:ext cx="0" cy="22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Line 134"/>
            <p:cNvSpPr>
              <a:spLocks noChangeShapeType="1"/>
            </p:cNvSpPr>
            <p:nvPr/>
          </p:nvSpPr>
          <p:spPr bwMode="auto">
            <a:xfrm>
              <a:off x="1063" y="778"/>
              <a:ext cx="0" cy="22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Line 135"/>
            <p:cNvSpPr>
              <a:spLocks noChangeShapeType="1"/>
            </p:cNvSpPr>
            <p:nvPr/>
          </p:nvSpPr>
          <p:spPr bwMode="auto">
            <a:xfrm>
              <a:off x="1437" y="778"/>
              <a:ext cx="0" cy="22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4" name="Line 136"/>
            <p:cNvSpPr>
              <a:spLocks noChangeShapeType="1"/>
            </p:cNvSpPr>
            <p:nvPr/>
          </p:nvSpPr>
          <p:spPr bwMode="auto">
            <a:xfrm>
              <a:off x="1810" y="778"/>
              <a:ext cx="0" cy="22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5" name="Line 137"/>
            <p:cNvSpPr>
              <a:spLocks noChangeShapeType="1"/>
            </p:cNvSpPr>
            <p:nvPr/>
          </p:nvSpPr>
          <p:spPr bwMode="auto">
            <a:xfrm>
              <a:off x="2184" y="778"/>
              <a:ext cx="0" cy="22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6" name="Line 138"/>
            <p:cNvSpPr>
              <a:spLocks noChangeShapeType="1"/>
            </p:cNvSpPr>
            <p:nvPr/>
          </p:nvSpPr>
          <p:spPr bwMode="auto">
            <a:xfrm>
              <a:off x="2557" y="778"/>
              <a:ext cx="0" cy="22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7" name="Line 139"/>
            <p:cNvSpPr>
              <a:spLocks noChangeShapeType="1"/>
            </p:cNvSpPr>
            <p:nvPr/>
          </p:nvSpPr>
          <p:spPr bwMode="auto">
            <a:xfrm>
              <a:off x="2930" y="778"/>
              <a:ext cx="0" cy="227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8" name="Rectangle 140"/>
            <p:cNvSpPr>
              <a:spLocks noChangeArrowheads="1"/>
            </p:cNvSpPr>
            <p:nvPr/>
          </p:nvSpPr>
          <p:spPr bwMode="auto">
            <a:xfrm>
              <a:off x="653" y="527"/>
              <a:ext cx="21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sz="2000" b="1">
                  <a:solidFill>
                    <a:schemeClr val="tx1"/>
                  </a:solidFill>
                </a:rPr>
                <a:t>Second die</a:t>
              </a:r>
              <a:endParaRPr lang="en-US" altLang="en-US" sz="2000">
                <a:solidFill>
                  <a:schemeClr val="tx1"/>
                </a:solidFill>
              </a:endParaRPr>
            </a:p>
          </p:txBody>
        </p:sp>
        <p:sp>
          <p:nvSpPr>
            <p:cNvPr id="69" name="Rectangle 141"/>
            <p:cNvSpPr>
              <a:spLocks noChangeArrowheads="1"/>
            </p:cNvSpPr>
            <p:nvPr/>
          </p:nvSpPr>
          <p:spPr bwMode="auto">
            <a:xfrm rot="-5400000">
              <a:off x="-828" y="1786"/>
              <a:ext cx="204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sz="2000" b="1">
                  <a:solidFill>
                    <a:schemeClr val="tx1"/>
                  </a:solidFill>
                </a:rPr>
                <a:t>First die</a:t>
              </a:r>
              <a:endParaRPr lang="en-US" altLang="en-US" sz="2000">
                <a:solidFill>
                  <a:schemeClr val="tx1"/>
                </a:solidFill>
              </a:endParaRPr>
            </a:p>
          </p:txBody>
        </p:sp>
      </p:grpSp>
      <p:sp>
        <p:nvSpPr>
          <p:cNvPr id="70" name="Rectangle 143"/>
          <p:cNvSpPr>
            <a:spLocks noChangeArrowheads="1"/>
          </p:cNvSpPr>
          <p:nvPr/>
        </p:nvSpPr>
        <p:spPr bwMode="auto">
          <a:xfrm>
            <a:off x="3979863" y="5022850"/>
            <a:ext cx="592137" cy="503237"/>
          </a:xfrm>
          <a:prstGeom prst="rect">
            <a:avLst/>
          </a:prstGeom>
          <a:solidFill>
            <a:srgbClr val="99FF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12</a:t>
            </a:r>
          </a:p>
        </p:txBody>
      </p:sp>
      <p:sp>
        <p:nvSpPr>
          <p:cNvPr id="71" name="Rectangle 144"/>
          <p:cNvSpPr>
            <a:spLocks noChangeArrowheads="1"/>
          </p:cNvSpPr>
          <p:nvPr/>
        </p:nvSpPr>
        <p:spPr bwMode="auto">
          <a:xfrm>
            <a:off x="3387725" y="5022850"/>
            <a:ext cx="592138" cy="503237"/>
          </a:xfrm>
          <a:prstGeom prst="rect">
            <a:avLst/>
          </a:prstGeom>
          <a:solidFill>
            <a:srgbClr val="66C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11</a:t>
            </a:r>
          </a:p>
        </p:txBody>
      </p:sp>
      <p:sp>
        <p:nvSpPr>
          <p:cNvPr id="72" name="Rectangle 145"/>
          <p:cNvSpPr>
            <a:spLocks noChangeArrowheads="1"/>
          </p:cNvSpPr>
          <p:nvPr/>
        </p:nvSpPr>
        <p:spPr bwMode="auto">
          <a:xfrm>
            <a:off x="2794000" y="5022850"/>
            <a:ext cx="593725" cy="503237"/>
          </a:xfrm>
          <a:prstGeom prst="rect">
            <a:avLst/>
          </a:prstGeom>
          <a:solidFill>
            <a:srgbClr val="CCC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10</a:t>
            </a:r>
          </a:p>
        </p:txBody>
      </p:sp>
      <p:sp>
        <p:nvSpPr>
          <p:cNvPr id="73" name="Rectangle 146"/>
          <p:cNvSpPr>
            <a:spLocks noChangeArrowheads="1"/>
          </p:cNvSpPr>
          <p:nvPr/>
        </p:nvSpPr>
        <p:spPr bwMode="auto">
          <a:xfrm>
            <a:off x="2201863" y="5022850"/>
            <a:ext cx="592137" cy="503237"/>
          </a:xfrm>
          <a:prstGeom prst="rect">
            <a:avLst/>
          </a:prstGeom>
          <a:solidFill>
            <a:srgbClr val="FF99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GB" altLang="en-US">
                <a:solidFill>
                  <a:srgbClr val="FF6600"/>
                </a:solidFill>
                <a:cs typeface="Arial" charset="0"/>
              </a:rPr>
              <a:t>9</a:t>
            </a:r>
            <a:endParaRPr lang="en-US" altLang="en-US">
              <a:solidFill>
                <a:srgbClr val="FF6600"/>
              </a:solidFill>
              <a:cs typeface="Arial" charset="0"/>
            </a:endParaRPr>
          </a:p>
        </p:txBody>
      </p:sp>
      <p:sp>
        <p:nvSpPr>
          <p:cNvPr id="74" name="Rectangle 147"/>
          <p:cNvSpPr>
            <a:spLocks noChangeArrowheads="1"/>
          </p:cNvSpPr>
          <p:nvPr/>
        </p:nvSpPr>
        <p:spPr bwMode="auto">
          <a:xfrm>
            <a:off x="1608138" y="5022850"/>
            <a:ext cx="593725" cy="503237"/>
          </a:xfrm>
          <a:prstGeom prst="rect">
            <a:avLst/>
          </a:prstGeom>
          <a:solidFill>
            <a:srgbClr val="FFCC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8</a:t>
            </a:r>
          </a:p>
        </p:txBody>
      </p:sp>
      <p:sp>
        <p:nvSpPr>
          <p:cNvPr id="75" name="Rectangle 148"/>
          <p:cNvSpPr>
            <a:spLocks noChangeArrowheads="1"/>
          </p:cNvSpPr>
          <p:nvPr/>
        </p:nvSpPr>
        <p:spPr bwMode="auto">
          <a:xfrm>
            <a:off x="1016000" y="5022850"/>
            <a:ext cx="592138" cy="503237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7</a:t>
            </a:r>
          </a:p>
        </p:txBody>
      </p:sp>
      <p:sp>
        <p:nvSpPr>
          <p:cNvPr id="76" name="Rectangle 149"/>
          <p:cNvSpPr>
            <a:spLocks noChangeArrowheads="1"/>
          </p:cNvSpPr>
          <p:nvPr/>
        </p:nvSpPr>
        <p:spPr bwMode="auto">
          <a:xfrm>
            <a:off x="3979863" y="4518025"/>
            <a:ext cx="592137" cy="504825"/>
          </a:xfrm>
          <a:prstGeom prst="rect">
            <a:avLst/>
          </a:prstGeom>
          <a:solidFill>
            <a:srgbClr val="66C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11</a:t>
            </a:r>
          </a:p>
        </p:txBody>
      </p:sp>
      <p:sp>
        <p:nvSpPr>
          <p:cNvPr id="77" name="Rectangle 150"/>
          <p:cNvSpPr>
            <a:spLocks noChangeArrowheads="1"/>
          </p:cNvSpPr>
          <p:nvPr/>
        </p:nvSpPr>
        <p:spPr bwMode="auto">
          <a:xfrm>
            <a:off x="3387725" y="4518025"/>
            <a:ext cx="592138" cy="504825"/>
          </a:xfrm>
          <a:prstGeom prst="rect">
            <a:avLst/>
          </a:prstGeom>
          <a:solidFill>
            <a:srgbClr val="CCC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10</a:t>
            </a:r>
          </a:p>
        </p:txBody>
      </p:sp>
      <p:sp>
        <p:nvSpPr>
          <p:cNvPr id="78" name="Rectangle 151"/>
          <p:cNvSpPr>
            <a:spLocks noChangeArrowheads="1"/>
          </p:cNvSpPr>
          <p:nvPr/>
        </p:nvSpPr>
        <p:spPr bwMode="auto">
          <a:xfrm>
            <a:off x="2794000" y="4518025"/>
            <a:ext cx="593725" cy="504825"/>
          </a:xfrm>
          <a:prstGeom prst="rect">
            <a:avLst/>
          </a:prstGeom>
          <a:solidFill>
            <a:srgbClr val="FF99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9</a:t>
            </a:r>
          </a:p>
        </p:txBody>
      </p:sp>
      <p:sp>
        <p:nvSpPr>
          <p:cNvPr id="79" name="Rectangle 152"/>
          <p:cNvSpPr>
            <a:spLocks noChangeArrowheads="1"/>
          </p:cNvSpPr>
          <p:nvPr/>
        </p:nvSpPr>
        <p:spPr bwMode="auto">
          <a:xfrm>
            <a:off x="2201863" y="4518025"/>
            <a:ext cx="592137" cy="504825"/>
          </a:xfrm>
          <a:prstGeom prst="rect">
            <a:avLst/>
          </a:prstGeom>
          <a:solidFill>
            <a:srgbClr val="FFCC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8</a:t>
            </a:r>
          </a:p>
        </p:txBody>
      </p:sp>
      <p:sp>
        <p:nvSpPr>
          <p:cNvPr id="80" name="Rectangle 153"/>
          <p:cNvSpPr>
            <a:spLocks noChangeArrowheads="1"/>
          </p:cNvSpPr>
          <p:nvPr/>
        </p:nvSpPr>
        <p:spPr bwMode="auto">
          <a:xfrm>
            <a:off x="1608138" y="4518025"/>
            <a:ext cx="593725" cy="504825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7</a:t>
            </a:r>
          </a:p>
        </p:txBody>
      </p:sp>
      <p:sp>
        <p:nvSpPr>
          <p:cNvPr id="81" name="Rectangle 154"/>
          <p:cNvSpPr>
            <a:spLocks noChangeArrowheads="1"/>
          </p:cNvSpPr>
          <p:nvPr/>
        </p:nvSpPr>
        <p:spPr bwMode="auto">
          <a:xfrm>
            <a:off x="1016000" y="4518025"/>
            <a:ext cx="592138" cy="504825"/>
          </a:xfrm>
          <a:prstGeom prst="rect">
            <a:avLst/>
          </a:prstGeom>
          <a:solidFill>
            <a:srgbClr val="CC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6</a:t>
            </a:r>
          </a:p>
        </p:txBody>
      </p:sp>
      <p:sp>
        <p:nvSpPr>
          <p:cNvPr id="82" name="Rectangle 155"/>
          <p:cNvSpPr>
            <a:spLocks noChangeArrowheads="1"/>
          </p:cNvSpPr>
          <p:nvPr/>
        </p:nvSpPr>
        <p:spPr bwMode="auto">
          <a:xfrm>
            <a:off x="3979863" y="4014787"/>
            <a:ext cx="592137" cy="503238"/>
          </a:xfrm>
          <a:prstGeom prst="rect">
            <a:avLst/>
          </a:prstGeom>
          <a:solidFill>
            <a:srgbClr val="CCC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10</a:t>
            </a:r>
          </a:p>
        </p:txBody>
      </p:sp>
      <p:sp>
        <p:nvSpPr>
          <p:cNvPr id="83" name="Rectangle 156"/>
          <p:cNvSpPr>
            <a:spLocks noChangeArrowheads="1"/>
          </p:cNvSpPr>
          <p:nvPr/>
        </p:nvSpPr>
        <p:spPr bwMode="auto">
          <a:xfrm>
            <a:off x="3387725" y="4014787"/>
            <a:ext cx="592138" cy="503238"/>
          </a:xfrm>
          <a:prstGeom prst="rect">
            <a:avLst/>
          </a:prstGeom>
          <a:solidFill>
            <a:srgbClr val="FF99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9</a:t>
            </a:r>
          </a:p>
        </p:txBody>
      </p:sp>
      <p:sp>
        <p:nvSpPr>
          <p:cNvPr id="84" name="Rectangle 157"/>
          <p:cNvSpPr>
            <a:spLocks noChangeArrowheads="1"/>
          </p:cNvSpPr>
          <p:nvPr/>
        </p:nvSpPr>
        <p:spPr bwMode="auto">
          <a:xfrm>
            <a:off x="2794000" y="4014787"/>
            <a:ext cx="593725" cy="503238"/>
          </a:xfrm>
          <a:prstGeom prst="rect">
            <a:avLst/>
          </a:prstGeom>
          <a:solidFill>
            <a:srgbClr val="FFCC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8</a:t>
            </a:r>
          </a:p>
        </p:txBody>
      </p:sp>
      <p:sp>
        <p:nvSpPr>
          <p:cNvPr id="85" name="Rectangle 158"/>
          <p:cNvSpPr>
            <a:spLocks noChangeArrowheads="1"/>
          </p:cNvSpPr>
          <p:nvPr/>
        </p:nvSpPr>
        <p:spPr bwMode="auto">
          <a:xfrm>
            <a:off x="2201863" y="4014787"/>
            <a:ext cx="592137" cy="503238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7</a:t>
            </a:r>
          </a:p>
        </p:txBody>
      </p:sp>
      <p:sp>
        <p:nvSpPr>
          <p:cNvPr id="86" name="Rectangle 159"/>
          <p:cNvSpPr>
            <a:spLocks noChangeArrowheads="1"/>
          </p:cNvSpPr>
          <p:nvPr/>
        </p:nvSpPr>
        <p:spPr bwMode="auto">
          <a:xfrm>
            <a:off x="1608138" y="4014787"/>
            <a:ext cx="593725" cy="503238"/>
          </a:xfrm>
          <a:prstGeom prst="rect">
            <a:avLst/>
          </a:prstGeom>
          <a:solidFill>
            <a:srgbClr val="CC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6</a:t>
            </a:r>
          </a:p>
        </p:txBody>
      </p:sp>
      <p:sp>
        <p:nvSpPr>
          <p:cNvPr id="87" name="Rectangle 160"/>
          <p:cNvSpPr>
            <a:spLocks noChangeArrowheads="1"/>
          </p:cNvSpPr>
          <p:nvPr/>
        </p:nvSpPr>
        <p:spPr bwMode="auto">
          <a:xfrm>
            <a:off x="1016000" y="4014787"/>
            <a:ext cx="592138" cy="503238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5</a:t>
            </a:r>
          </a:p>
        </p:txBody>
      </p:sp>
      <p:sp>
        <p:nvSpPr>
          <p:cNvPr id="88" name="Rectangle 161"/>
          <p:cNvSpPr>
            <a:spLocks noChangeArrowheads="1"/>
          </p:cNvSpPr>
          <p:nvPr/>
        </p:nvSpPr>
        <p:spPr bwMode="auto">
          <a:xfrm>
            <a:off x="3979863" y="3509962"/>
            <a:ext cx="592137" cy="504825"/>
          </a:xfrm>
          <a:prstGeom prst="rect">
            <a:avLst/>
          </a:prstGeom>
          <a:solidFill>
            <a:srgbClr val="FF99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9</a:t>
            </a:r>
          </a:p>
        </p:txBody>
      </p:sp>
      <p:sp>
        <p:nvSpPr>
          <p:cNvPr id="89" name="Rectangle 162"/>
          <p:cNvSpPr>
            <a:spLocks noChangeArrowheads="1"/>
          </p:cNvSpPr>
          <p:nvPr/>
        </p:nvSpPr>
        <p:spPr bwMode="auto">
          <a:xfrm>
            <a:off x="3387725" y="3509962"/>
            <a:ext cx="592138" cy="504825"/>
          </a:xfrm>
          <a:prstGeom prst="rect">
            <a:avLst/>
          </a:prstGeom>
          <a:solidFill>
            <a:srgbClr val="FFCC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GB" altLang="en-US">
                <a:solidFill>
                  <a:srgbClr val="FF6600"/>
                </a:solidFill>
                <a:cs typeface="Arial" charset="0"/>
              </a:rPr>
              <a:t>8</a:t>
            </a:r>
            <a:endParaRPr lang="en-US" altLang="en-US">
              <a:solidFill>
                <a:srgbClr val="FF6600"/>
              </a:solidFill>
              <a:cs typeface="Arial" charset="0"/>
            </a:endParaRPr>
          </a:p>
        </p:txBody>
      </p:sp>
      <p:sp>
        <p:nvSpPr>
          <p:cNvPr id="90" name="Rectangle 163"/>
          <p:cNvSpPr>
            <a:spLocks noChangeArrowheads="1"/>
          </p:cNvSpPr>
          <p:nvPr/>
        </p:nvSpPr>
        <p:spPr bwMode="auto">
          <a:xfrm>
            <a:off x="2794000" y="3509962"/>
            <a:ext cx="593725" cy="504825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7</a:t>
            </a:r>
          </a:p>
        </p:txBody>
      </p:sp>
      <p:sp>
        <p:nvSpPr>
          <p:cNvPr id="91" name="Rectangle 164"/>
          <p:cNvSpPr>
            <a:spLocks noChangeArrowheads="1"/>
          </p:cNvSpPr>
          <p:nvPr/>
        </p:nvSpPr>
        <p:spPr bwMode="auto">
          <a:xfrm>
            <a:off x="2201863" y="3509962"/>
            <a:ext cx="592137" cy="504825"/>
          </a:xfrm>
          <a:prstGeom prst="rect">
            <a:avLst/>
          </a:prstGeom>
          <a:solidFill>
            <a:srgbClr val="CC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6</a:t>
            </a:r>
          </a:p>
        </p:txBody>
      </p:sp>
      <p:sp>
        <p:nvSpPr>
          <p:cNvPr id="92" name="Rectangle 165"/>
          <p:cNvSpPr>
            <a:spLocks noChangeArrowheads="1"/>
          </p:cNvSpPr>
          <p:nvPr/>
        </p:nvSpPr>
        <p:spPr bwMode="auto">
          <a:xfrm>
            <a:off x="1608138" y="3509962"/>
            <a:ext cx="593725" cy="504825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5</a:t>
            </a:r>
          </a:p>
        </p:txBody>
      </p:sp>
      <p:sp>
        <p:nvSpPr>
          <p:cNvPr id="93" name="Rectangle 166"/>
          <p:cNvSpPr>
            <a:spLocks noChangeArrowheads="1"/>
          </p:cNvSpPr>
          <p:nvPr/>
        </p:nvSpPr>
        <p:spPr bwMode="auto">
          <a:xfrm>
            <a:off x="1016000" y="3509962"/>
            <a:ext cx="592138" cy="504825"/>
          </a:xfrm>
          <a:prstGeom prst="rect">
            <a:avLst/>
          </a:prstGeom>
          <a:solidFill>
            <a:srgbClr val="FFC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4</a:t>
            </a:r>
          </a:p>
        </p:txBody>
      </p:sp>
      <p:sp>
        <p:nvSpPr>
          <p:cNvPr id="94" name="Rectangle 167"/>
          <p:cNvSpPr>
            <a:spLocks noChangeArrowheads="1"/>
          </p:cNvSpPr>
          <p:nvPr/>
        </p:nvSpPr>
        <p:spPr bwMode="auto">
          <a:xfrm>
            <a:off x="3979863" y="3005137"/>
            <a:ext cx="592137" cy="504825"/>
          </a:xfrm>
          <a:prstGeom prst="rect">
            <a:avLst/>
          </a:prstGeom>
          <a:solidFill>
            <a:srgbClr val="FFCC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8</a:t>
            </a:r>
          </a:p>
        </p:txBody>
      </p:sp>
      <p:sp>
        <p:nvSpPr>
          <p:cNvPr id="95" name="Rectangle 168"/>
          <p:cNvSpPr>
            <a:spLocks noChangeArrowheads="1"/>
          </p:cNvSpPr>
          <p:nvPr/>
        </p:nvSpPr>
        <p:spPr bwMode="auto">
          <a:xfrm>
            <a:off x="3387725" y="3005137"/>
            <a:ext cx="592138" cy="504825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7</a:t>
            </a:r>
          </a:p>
        </p:txBody>
      </p:sp>
      <p:sp>
        <p:nvSpPr>
          <p:cNvPr id="96" name="Rectangle 169"/>
          <p:cNvSpPr>
            <a:spLocks noChangeArrowheads="1"/>
          </p:cNvSpPr>
          <p:nvPr/>
        </p:nvSpPr>
        <p:spPr bwMode="auto">
          <a:xfrm>
            <a:off x="2794000" y="3005137"/>
            <a:ext cx="593725" cy="504825"/>
          </a:xfrm>
          <a:prstGeom prst="rect">
            <a:avLst/>
          </a:prstGeom>
          <a:solidFill>
            <a:srgbClr val="CC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6</a:t>
            </a:r>
          </a:p>
        </p:txBody>
      </p:sp>
      <p:sp>
        <p:nvSpPr>
          <p:cNvPr id="97" name="Rectangle 170"/>
          <p:cNvSpPr>
            <a:spLocks noChangeArrowheads="1"/>
          </p:cNvSpPr>
          <p:nvPr/>
        </p:nvSpPr>
        <p:spPr bwMode="auto">
          <a:xfrm>
            <a:off x="2201863" y="3005137"/>
            <a:ext cx="592137" cy="504825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5</a:t>
            </a:r>
          </a:p>
        </p:txBody>
      </p:sp>
      <p:sp>
        <p:nvSpPr>
          <p:cNvPr id="98" name="Rectangle 171"/>
          <p:cNvSpPr>
            <a:spLocks noChangeArrowheads="1"/>
          </p:cNvSpPr>
          <p:nvPr/>
        </p:nvSpPr>
        <p:spPr bwMode="auto">
          <a:xfrm>
            <a:off x="1608138" y="3005137"/>
            <a:ext cx="593725" cy="504825"/>
          </a:xfrm>
          <a:prstGeom prst="rect">
            <a:avLst/>
          </a:prstGeom>
          <a:solidFill>
            <a:srgbClr val="FFC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4</a:t>
            </a:r>
          </a:p>
        </p:txBody>
      </p:sp>
      <p:sp>
        <p:nvSpPr>
          <p:cNvPr id="99" name="Rectangle 172"/>
          <p:cNvSpPr>
            <a:spLocks noChangeArrowheads="1"/>
          </p:cNvSpPr>
          <p:nvPr/>
        </p:nvSpPr>
        <p:spPr bwMode="auto">
          <a:xfrm>
            <a:off x="1016000" y="3005137"/>
            <a:ext cx="592138" cy="504825"/>
          </a:xfrm>
          <a:prstGeom prst="rect">
            <a:avLst/>
          </a:prstGeom>
          <a:solidFill>
            <a:srgbClr val="FFCC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3</a:t>
            </a:r>
          </a:p>
        </p:txBody>
      </p:sp>
      <p:sp>
        <p:nvSpPr>
          <p:cNvPr id="100" name="Rectangle 173"/>
          <p:cNvSpPr>
            <a:spLocks noChangeArrowheads="1"/>
          </p:cNvSpPr>
          <p:nvPr/>
        </p:nvSpPr>
        <p:spPr bwMode="auto">
          <a:xfrm>
            <a:off x="3979863" y="2452687"/>
            <a:ext cx="592137" cy="552450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7</a:t>
            </a:r>
          </a:p>
        </p:txBody>
      </p:sp>
      <p:sp>
        <p:nvSpPr>
          <p:cNvPr id="101" name="Rectangle 174"/>
          <p:cNvSpPr>
            <a:spLocks noChangeArrowheads="1"/>
          </p:cNvSpPr>
          <p:nvPr/>
        </p:nvSpPr>
        <p:spPr bwMode="auto">
          <a:xfrm>
            <a:off x="3387725" y="2452687"/>
            <a:ext cx="592138" cy="552450"/>
          </a:xfrm>
          <a:prstGeom prst="rect">
            <a:avLst/>
          </a:prstGeom>
          <a:solidFill>
            <a:srgbClr val="CC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6</a:t>
            </a:r>
          </a:p>
        </p:txBody>
      </p:sp>
      <p:sp>
        <p:nvSpPr>
          <p:cNvPr id="102" name="Rectangle 175"/>
          <p:cNvSpPr>
            <a:spLocks noChangeArrowheads="1"/>
          </p:cNvSpPr>
          <p:nvPr/>
        </p:nvSpPr>
        <p:spPr bwMode="auto">
          <a:xfrm>
            <a:off x="2794000" y="2452687"/>
            <a:ext cx="593725" cy="55245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5</a:t>
            </a:r>
          </a:p>
        </p:txBody>
      </p:sp>
      <p:sp>
        <p:nvSpPr>
          <p:cNvPr id="103" name="Rectangle 176"/>
          <p:cNvSpPr>
            <a:spLocks noChangeArrowheads="1"/>
          </p:cNvSpPr>
          <p:nvPr/>
        </p:nvSpPr>
        <p:spPr bwMode="auto">
          <a:xfrm>
            <a:off x="2201863" y="2452687"/>
            <a:ext cx="592137" cy="552450"/>
          </a:xfrm>
          <a:prstGeom prst="rect">
            <a:avLst/>
          </a:prstGeom>
          <a:solidFill>
            <a:srgbClr val="FFC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4</a:t>
            </a:r>
          </a:p>
        </p:txBody>
      </p:sp>
      <p:sp>
        <p:nvSpPr>
          <p:cNvPr id="104" name="Rectangle 177"/>
          <p:cNvSpPr>
            <a:spLocks noChangeArrowheads="1"/>
          </p:cNvSpPr>
          <p:nvPr/>
        </p:nvSpPr>
        <p:spPr bwMode="auto">
          <a:xfrm>
            <a:off x="1608138" y="2452687"/>
            <a:ext cx="593725" cy="552450"/>
          </a:xfrm>
          <a:prstGeom prst="rect">
            <a:avLst/>
          </a:prstGeom>
          <a:solidFill>
            <a:srgbClr val="FFCC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GB" altLang="en-US">
                <a:solidFill>
                  <a:srgbClr val="FF6600"/>
                </a:solidFill>
                <a:cs typeface="Arial" charset="0"/>
              </a:rPr>
              <a:t>3</a:t>
            </a:r>
            <a:endParaRPr lang="en-US" altLang="en-US">
              <a:solidFill>
                <a:srgbClr val="FF6600"/>
              </a:solidFill>
              <a:cs typeface="Arial" charset="0"/>
            </a:endParaRPr>
          </a:p>
        </p:txBody>
      </p:sp>
      <p:sp>
        <p:nvSpPr>
          <p:cNvPr id="105" name="Rectangle 178"/>
          <p:cNvSpPr>
            <a:spLocks noChangeArrowheads="1"/>
          </p:cNvSpPr>
          <p:nvPr/>
        </p:nvSpPr>
        <p:spPr bwMode="auto">
          <a:xfrm>
            <a:off x="1016000" y="2452687"/>
            <a:ext cx="592138" cy="552450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>
                <a:solidFill>
                  <a:srgbClr val="FF6600"/>
                </a:solidFill>
                <a:cs typeface="Arial" charset="0"/>
              </a:rPr>
              <a:t>2</a:t>
            </a:r>
          </a:p>
        </p:txBody>
      </p:sp>
      <p:sp>
        <p:nvSpPr>
          <p:cNvPr id="108" name="Content Placeholder 2"/>
          <p:cNvSpPr txBox="1">
            <a:spLocks/>
          </p:cNvSpPr>
          <p:nvPr/>
        </p:nvSpPr>
        <p:spPr bwMode="auto">
          <a:xfrm>
            <a:off x="152400" y="960437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en-US" sz="2400" dirty="0" smtClean="0">
                <a:latin typeface="Trebuchet MS" panose="020B0603020202020204" pitchFamily="34" charset="0"/>
              </a:rPr>
              <a:t>The sample space diagram can be used to find probabilities.</a:t>
            </a:r>
            <a:endParaRPr lang="en-GB" altLang="en-US" sz="2400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endParaRPr lang="en-GB" sz="2400" kern="0" dirty="0" smtClean="0">
              <a:latin typeface="Trebuchet MS" panose="020B0603020202020204" pitchFamily="34" charset="0"/>
            </a:endParaRPr>
          </a:p>
        </p:txBody>
      </p:sp>
      <p:sp>
        <p:nvSpPr>
          <p:cNvPr id="109" name="Rectangle 2"/>
          <p:cNvSpPr>
            <a:spLocks noChangeArrowheads="1"/>
          </p:cNvSpPr>
          <p:nvPr/>
        </p:nvSpPr>
        <p:spPr bwMode="auto">
          <a:xfrm>
            <a:off x="4675188" y="1443038"/>
            <a:ext cx="4392612" cy="52625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>
            <a:spAutoFit/>
          </a:bodyPr>
          <a:lstStyle>
            <a:lvl1pPr marL="354013" indent="-354013"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Tx/>
              <a:buAutoNum type="arabicParenR"/>
            </a:pPr>
            <a:r>
              <a:rPr lang="en-GB" alt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What is the probability of getting a total more than 5?</a:t>
            </a:r>
          </a:p>
          <a:p>
            <a:pPr>
              <a:spcBef>
                <a:spcPct val="20000"/>
              </a:spcBef>
              <a:buFontTx/>
              <a:buAutoNum type="arabicParenR"/>
            </a:pPr>
            <a:r>
              <a:rPr lang="en-GB" alt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What is the probability of getting a total less than 10?</a:t>
            </a:r>
          </a:p>
          <a:p>
            <a:pPr>
              <a:spcBef>
                <a:spcPct val="20000"/>
              </a:spcBef>
              <a:buFontTx/>
              <a:buAutoNum type="arabicParenR"/>
            </a:pPr>
            <a:r>
              <a:rPr lang="en-GB" alt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What is the probability of getting a total that is a square number?</a:t>
            </a:r>
          </a:p>
          <a:p>
            <a:pPr>
              <a:spcBef>
                <a:spcPct val="20000"/>
              </a:spcBef>
              <a:buFontTx/>
              <a:buAutoNum type="arabicParenR"/>
            </a:pPr>
            <a:r>
              <a:rPr lang="en-GB" alt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What is the probability of getting an even total?</a:t>
            </a:r>
          </a:p>
          <a:p>
            <a:pPr>
              <a:spcBef>
                <a:spcPct val="20000"/>
              </a:spcBef>
              <a:buFontTx/>
              <a:buAutoNum type="arabicParenR"/>
            </a:pPr>
            <a:r>
              <a:rPr lang="en-GB" alt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What is the probability of getting an odd total?</a:t>
            </a:r>
          </a:p>
          <a:p>
            <a:pPr>
              <a:spcBef>
                <a:spcPct val="20000"/>
              </a:spcBef>
              <a:buFontTx/>
              <a:buAutoNum type="arabicParenR"/>
            </a:pPr>
            <a:r>
              <a:rPr lang="en-GB" alt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What is the probability of getting a total less than 13? </a:t>
            </a:r>
          </a:p>
        </p:txBody>
      </p:sp>
      <p:sp>
        <p:nvSpPr>
          <p:cNvPr id="110" name="Title 1"/>
          <p:cNvSpPr txBox="1">
            <a:spLocks/>
          </p:cNvSpPr>
          <p:nvPr/>
        </p:nvSpPr>
        <p:spPr>
          <a:xfrm>
            <a:off x="443345" y="15240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smtClean="0">
                <a:latin typeface="Trebuchet MS" panose="020B0603020202020204" pitchFamily="34" charset="0"/>
              </a:rPr>
              <a:t>Sample Space Diagrams</a:t>
            </a:r>
            <a:endParaRPr lang="en-GB" kern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64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4176" y="670845"/>
            <a:ext cx="4354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Trebuchet MS" panose="020B0603020202020204" pitchFamily="34" charset="0"/>
              </a:rPr>
              <a:t>(1)</a:t>
            </a:r>
            <a:endParaRPr lang="en-GB" sz="1400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17577" y="670844"/>
            <a:ext cx="4354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Trebuchet MS" panose="020B0603020202020204" pitchFamily="34" charset="0"/>
              </a:rPr>
              <a:t>(2)</a:t>
            </a:r>
            <a:endParaRPr lang="en-GB" sz="1400" dirty="0"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4" y="3651062"/>
            <a:ext cx="4354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Trebuchet MS" panose="020B0603020202020204" pitchFamily="34" charset="0"/>
              </a:rPr>
              <a:t>(3)</a:t>
            </a:r>
            <a:endParaRPr lang="en-GB" sz="1400" dirty="0"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95805" y="3669244"/>
            <a:ext cx="4354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Trebuchet MS" panose="020B0603020202020204" pitchFamily="34" charset="0"/>
              </a:rPr>
              <a:t>(4)</a:t>
            </a:r>
            <a:endParaRPr lang="en-GB" sz="1400" dirty="0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599" y="111579"/>
            <a:ext cx="8248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600" b="1" dirty="0">
                <a:latin typeface="Trebuchet MS" panose="020B0603020202020204" pitchFamily="34" charset="0"/>
              </a:rPr>
              <a:t>T</a:t>
            </a:r>
            <a:r>
              <a:rPr lang="en-GB" sz="1600" b="1" dirty="0" smtClean="0">
                <a:latin typeface="Trebuchet MS" panose="020B0603020202020204" pitchFamily="34" charset="0"/>
              </a:rPr>
              <a:t>wo </a:t>
            </a:r>
            <a:r>
              <a:rPr lang="en-GB" sz="1600" b="1" dirty="0">
                <a:latin typeface="Trebuchet MS" panose="020B0603020202020204" pitchFamily="34" charset="0"/>
              </a:rPr>
              <a:t>D</a:t>
            </a:r>
            <a:r>
              <a:rPr lang="en-GB" sz="1600" b="1" dirty="0" smtClean="0">
                <a:latin typeface="Trebuchet MS" panose="020B0603020202020204" pitchFamily="34" charset="0"/>
              </a:rPr>
              <a:t>ice </a:t>
            </a:r>
            <a:r>
              <a:rPr lang="en-GB" sz="1600" b="1" dirty="0">
                <a:latin typeface="Trebuchet MS" panose="020B0603020202020204" pitchFamily="34" charset="0"/>
              </a:rPr>
              <a:t>G</a:t>
            </a:r>
            <a:r>
              <a:rPr lang="en-GB" sz="1600" b="1" dirty="0" smtClean="0">
                <a:latin typeface="Trebuchet MS" panose="020B0603020202020204" pitchFamily="34" charset="0"/>
              </a:rPr>
              <a:t>ames:  </a:t>
            </a:r>
          </a:p>
          <a:p>
            <a:pPr algn="l"/>
            <a:r>
              <a:rPr lang="en-GB" sz="1600" b="1" dirty="0" smtClean="0">
                <a:latin typeface="Trebuchet MS" panose="020B0603020202020204" pitchFamily="34" charset="0"/>
              </a:rPr>
              <a:t>Use sample space diagrams to show how you decide whether the game is fair.</a:t>
            </a:r>
            <a:endParaRPr lang="en-GB" sz="1600" b="1" dirty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6122" y="1143000"/>
            <a:ext cx="417739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two dice are rolled and the numbers on each dice are subtracted (smaller from larger) </a:t>
            </a:r>
          </a:p>
          <a:p>
            <a:pPr algn="l"/>
            <a:endParaRPr lang="en-GB" sz="1600" dirty="0">
              <a:latin typeface="Trebuchet MS" panose="020B0603020202020204" pitchFamily="34" charset="0"/>
              <a:cs typeface="Arial"/>
            </a:endParaRPr>
          </a:p>
          <a:p>
            <a:pPr algn="l"/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if the difference is 1 or 2:   Anton wins</a:t>
            </a:r>
          </a:p>
          <a:p>
            <a:pPr algn="l"/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if the difference is 0, 3, 4 or 5:   Brisa wins</a:t>
            </a:r>
          </a:p>
          <a:p>
            <a:pPr algn="l"/>
            <a:endParaRPr lang="en-GB" sz="1600" dirty="0">
              <a:latin typeface="Trebuchet MS" panose="020B0603020202020204" pitchFamily="34" charset="0"/>
              <a:cs typeface="Arial"/>
            </a:endParaRPr>
          </a:p>
          <a:p>
            <a:pPr algn="l"/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is this a fair game?</a:t>
            </a:r>
            <a:endParaRPr lang="en-GB" sz="1600" dirty="0">
              <a:latin typeface="Trebuchet MS" panose="020B0603020202020204" pitchFamily="34" charset="0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5070" y="3766481"/>
            <a:ext cx="400693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two dice are rolled and the numbers on each are multiplied and then this is divided by 5</a:t>
            </a:r>
          </a:p>
          <a:p>
            <a:pPr algn="l"/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the score is the remainder</a:t>
            </a:r>
          </a:p>
          <a:p>
            <a:pPr algn="l"/>
            <a:endParaRPr lang="en-GB" sz="1600" dirty="0" smtClean="0">
              <a:latin typeface="Trebuchet MS" panose="020B0603020202020204" pitchFamily="34" charset="0"/>
              <a:cs typeface="Arial"/>
            </a:endParaRPr>
          </a:p>
          <a:p>
            <a:pPr algn="l"/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e.g. for (1, 3) you get 3 </a:t>
            </a:r>
            <a:r>
              <a:rPr lang="en-GB" sz="1600" dirty="0" smtClean="0">
                <a:latin typeface="Trebuchet MS" panose="020B0603020202020204" pitchFamily="34" charset="0"/>
                <a:cs typeface="Arial"/>
                <a:sym typeface="Symbol"/>
              </a:rPr>
              <a:t> 5 </a:t>
            </a:r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 the remainder is 3</a:t>
            </a:r>
          </a:p>
          <a:p>
            <a:pPr algn="l"/>
            <a:endParaRPr lang="en-GB" sz="1600" dirty="0" smtClean="0">
              <a:latin typeface="Trebuchet MS" panose="020B0603020202020204" pitchFamily="34" charset="0"/>
              <a:cs typeface="Arial"/>
            </a:endParaRPr>
          </a:p>
          <a:p>
            <a:pPr algn="l"/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if the remainder is 0 or 1:   Alice wins</a:t>
            </a:r>
          </a:p>
          <a:p>
            <a:pPr algn="l"/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if the remainder is 2, 3 or 4:   Bram wins</a:t>
            </a:r>
          </a:p>
          <a:p>
            <a:pPr algn="l"/>
            <a:endParaRPr lang="en-GB" sz="1600" dirty="0">
              <a:latin typeface="Trebuchet MS" panose="020B0603020202020204" pitchFamily="34" charset="0"/>
              <a:cs typeface="Arial"/>
            </a:endParaRPr>
          </a:p>
          <a:p>
            <a:pPr algn="l"/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is this a fair game?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89267" y="1143000"/>
            <a:ext cx="39079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two dice are rolled and the numbers on each dice are added </a:t>
            </a:r>
          </a:p>
          <a:p>
            <a:pPr algn="l"/>
            <a:endParaRPr lang="en-GB" sz="1600" dirty="0">
              <a:latin typeface="Trebuchet MS" panose="020B0603020202020204" pitchFamily="34" charset="0"/>
              <a:cs typeface="Arial"/>
            </a:endParaRPr>
          </a:p>
          <a:p>
            <a:pPr algn="l"/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if the total is prime:   Adrian wins</a:t>
            </a:r>
          </a:p>
          <a:p>
            <a:pPr algn="l"/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if the total is composite (not prime):   Bella wins</a:t>
            </a:r>
          </a:p>
          <a:p>
            <a:pPr algn="l"/>
            <a:endParaRPr lang="en-GB" sz="1600" dirty="0">
              <a:latin typeface="Trebuchet MS" panose="020B0603020202020204" pitchFamily="34" charset="0"/>
              <a:cs typeface="Arial"/>
            </a:endParaRPr>
          </a:p>
          <a:p>
            <a:pPr algn="l"/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is this a fair game?</a:t>
            </a:r>
            <a:endParaRPr lang="en-GB" sz="1600" dirty="0">
              <a:latin typeface="Trebuchet MS" panose="020B0603020202020204" pitchFamily="34" charset="0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87591" y="3733800"/>
            <a:ext cx="3782291" cy="304698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two dice are rolled and the numbers on each are multiplied and then this is divided by 3</a:t>
            </a:r>
          </a:p>
          <a:p>
            <a:pPr algn="l"/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the score is the remainder</a:t>
            </a:r>
          </a:p>
          <a:p>
            <a:pPr algn="l"/>
            <a:endParaRPr lang="en-GB" sz="1600" dirty="0" smtClean="0">
              <a:latin typeface="Trebuchet MS" panose="020B0603020202020204" pitchFamily="34" charset="0"/>
              <a:cs typeface="Arial"/>
            </a:endParaRPr>
          </a:p>
          <a:p>
            <a:pPr algn="l"/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e.g. for (2, </a:t>
            </a:r>
            <a:r>
              <a:rPr lang="en-GB" sz="1600" dirty="0">
                <a:latin typeface="Trebuchet MS" panose="020B0603020202020204" pitchFamily="34" charset="0"/>
                <a:cs typeface="Arial"/>
              </a:rPr>
              <a:t>5</a:t>
            </a:r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) you get 10 </a:t>
            </a:r>
            <a:r>
              <a:rPr lang="en-GB" sz="1600" dirty="0" smtClean="0">
                <a:latin typeface="Trebuchet MS" panose="020B0603020202020204" pitchFamily="34" charset="0"/>
                <a:cs typeface="Arial"/>
                <a:sym typeface="Symbol"/>
              </a:rPr>
              <a:t> 3 </a:t>
            </a:r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 the remainder is 1</a:t>
            </a:r>
          </a:p>
          <a:p>
            <a:pPr algn="l"/>
            <a:endParaRPr lang="en-GB" sz="1600" dirty="0" smtClean="0">
              <a:latin typeface="Trebuchet MS" panose="020B0603020202020204" pitchFamily="34" charset="0"/>
              <a:cs typeface="Arial"/>
            </a:endParaRPr>
          </a:p>
          <a:p>
            <a:pPr algn="l"/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if the remainder is 0:  Alwyn wins</a:t>
            </a:r>
          </a:p>
          <a:p>
            <a:pPr algn="l"/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if the remainder is 1 or 2:  Bart wins</a:t>
            </a:r>
          </a:p>
          <a:p>
            <a:pPr algn="l"/>
            <a:endParaRPr lang="en-GB" sz="1600" dirty="0">
              <a:latin typeface="Trebuchet MS" panose="020B0603020202020204" pitchFamily="34" charset="0"/>
              <a:cs typeface="Arial"/>
            </a:endParaRPr>
          </a:p>
          <a:p>
            <a:pPr algn="l"/>
            <a:r>
              <a:rPr lang="en-GB" sz="1600" dirty="0" smtClean="0">
                <a:latin typeface="Trebuchet MS" panose="020B0603020202020204" pitchFamily="34" charset="0"/>
                <a:cs typeface="Arial"/>
              </a:rPr>
              <a:t>is this a fair game?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1" t="32804" r="11390" b="20967"/>
          <a:stretch/>
        </p:blipFill>
        <p:spPr>
          <a:xfrm>
            <a:off x="7467600" y="355242"/>
            <a:ext cx="1509922" cy="85175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07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57200" y="1166813"/>
            <a:ext cx="8281988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r>
              <a:rPr lang="en-GB" alt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A coin and a ten sided die are thrown and the outcomes recorded in the two-way table below. </a:t>
            </a:r>
          </a:p>
        </p:txBody>
      </p:sp>
      <p:graphicFrame>
        <p:nvGraphicFramePr>
          <p:cNvPr id="3" name="Group 1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091231"/>
              </p:ext>
            </p:extLst>
          </p:nvPr>
        </p:nvGraphicFramePr>
        <p:xfrm>
          <a:off x="838200" y="2590800"/>
          <a:ext cx="7694613" cy="1774826"/>
        </p:xfrm>
        <a:graphic>
          <a:graphicData uri="http://schemas.openxmlformats.org/drawingml/2006/table">
            <a:tbl>
              <a:tblPr/>
              <a:tblGrid>
                <a:gridCol w="687388"/>
                <a:gridCol w="687387"/>
                <a:gridCol w="687388"/>
                <a:gridCol w="685800"/>
                <a:gridCol w="688975"/>
                <a:gridCol w="687387"/>
                <a:gridCol w="687388"/>
                <a:gridCol w="688975"/>
                <a:gridCol w="687387"/>
                <a:gridCol w="687388"/>
                <a:gridCol w="819150"/>
              </a:tblGrid>
              <a:tr h="592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92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2,H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7,H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8,T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53"/>
          <p:cNvSpPr>
            <a:spLocks noChangeArrowheads="1"/>
          </p:cNvSpPr>
          <p:nvPr/>
        </p:nvSpPr>
        <p:spPr bwMode="auto">
          <a:xfrm>
            <a:off x="3124200" y="2168525"/>
            <a:ext cx="34909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/>
            <a:r>
              <a:rPr lang="en-GB" altLang="en-US" sz="2000" b="1">
                <a:solidFill>
                  <a:schemeClr val="tx1"/>
                </a:solidFill>
                <a:latin typeface="Trebuchet MS" panose="020B0603020202020204" pitchFamily="34" charset="0"/>
              </a:rPr>
              <a:t>Dice</a:t>
            </a:r>
            <a:endParaRPr lang="en-US" altLang="en-US" sz="2000" b="1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angle 54"/>
          <p:cNvSpPr>
            <a:spLocks noChangeArrowheads="1"/>
          </p:cNvSpPr>
          <p:nvPr/>
        </p:nvSpPr>
        <p:spPr bwMode="auto">
          <a:xfrm rot="16200000">
            <a:off x="-40481" y="3251994"/>
            <a:ext cx="13382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/>
            <a:r>
              <a:rPr lang="en-GB" altLang="en-US" sz="2000" b="1">
                <a:solidFill>
                  <a:schemeClr val="tx1"/>
                </a:solidFill>
                <a:latin typeface="Trebuchet MS" panose="020B0603020202020204" pitchFamily="34" charset="0"/>
              </a:rPr>
              <a:t>Coin</a:t>
            </a:r>
            <a:endParaRPr lang="en-US" altLang="en-US" sz="200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43345" y="22860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latin typeface="Trebuchet MS" panose="020B0603020202020204" pitchFamily="34" charset="0"/>
              </a:rPr>
              <a:t>Sample Space Diagrams</a:t>
            </a:r>
            <a:endParaRPr lang="en-GB" kern="0" dirty="0">
              <a:latin typeface="Trebuchet MS" panose="020B0603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1666792" y="5143541"/>
            <a:ext cx="5782705" cy="1055608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800" dirty="0" smtClean="0">
                <a:latin typeface="Trebuchet MS" panose="020B0603020202020204" pitchFamily="34" charset="0"/>
              </a:rPr>
              <a:t>Complete the sample space diagram on your whiteboards</a:t>
            </a: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01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57200" y="1166813"/>
            <a:ext cx="8281988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r>
              <a:rPr lang="en-GB" alt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A coin and a ten sided die are thrown and the outcomes recorded in the two-way table below.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43345" y="22860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latin typeface="Trebuchet MS" panose="020B0603020202020204" pitchFamily="34" charset="0"/>
              </a:rPr>
              <a:t>Sample Space Diagrams</a:t>
            </a:r>
            <a:endParaRPr lang="en-GB" kern="0" dirty="0">
              <a:latin typeface="Trebuchet MS" panose="020B0603020202020204" pitchFamily="34" charset="0"/>
            </a:endParaRPr>
          </a:p>
        </p:txBody>
      </p:sp>
      <p:sp>
        <p:nvSpPr>
          <p:cNvPr id="9" name="Rectangle 52"/>
          <p:cNvSpPr>
            <a:spLocks noChangeArrowheads="1"/>
          </p:cNvSpPr>
          <p:nvPr/>
        </p:nvSpPr>
        <p:spPr bwMode="auto">
          <a:xfrm>
            <a:off x="228600" y="4314825"/>
            <a:ext cx="8591550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Tx/>
              <a:buAutoNum type="arabicParenR"/>
            </a:pPr>
            <a:r>
              <a:rPr lang="en-GB" altLang="en-US">
                <a:solidFill>
                  <a:schemeClr val="tx1"/>
                </a:solidFill>
                <a:latin typeface="Trebuchet MS" panose="020B0603020202020204" pitchFamily="34" charset="0"/>
              </a:rPr>
              <a:t>How many outcomes are there?</a:t>
            </a:r>
          </a:p>
          <a:p>
            <a:pPr>
              <a:spcBef>
                <a:spcPct val="20000"/>
              </a:spcBef>
              <a:buFontTx/>
              <a:buAutoNum type="arabicParenR"/>
            </a:pPr>
            <a:r>
              <a:rPr lang="en-GB" altLang="en-US">
                <a:solidFill>
                  <a:schemeClr val="tx1"/>
                </a:solidFill>
                <a:latin typeface="Trebuchet MS" panose="020B0603020202020204" pitchFamily="34" charset="0"/>
              </a:rPr>
              <a:t>What is the probability of getting a head and an even number?</a:t>
            </a:r>
          </a:p>
          <a:p>
            <a:pPr>
              <a:spcBef>
                <a:spcPct val="20000"/>
              </a:spcBef>
              <a:buFontTx/>
              <a:buAutoNum type="arabicParenR"/>
            </a:pPr>
            <a:r>
              <a:rPr lang="en-GB" altLang="en-US">
                <a:solidFill>
                  <a:schemeClr val="tx1"/>
                </a:solidFill>
                <a:latin typeface="Trebuchet MS" panose="020B0603020202020204" pitchFamily="34" charset="0"/>
              </a:rPr>
              <a:t>What is the probability of getting a tail and a square number?</a:t>
            </a:r>
          </a:p>
        </p:txBody>
      </p:sp>
      <p:graphicFrame>
        <p:nvGraphicFramePr>
          <p:cNvPr id="10" name="Group 1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588425"/>
              </p:ext>
            </p:extLst>
          </p:nvPr>
        </p:nvGraphicFramePr>
        <p:xfrm>
          <a:off x="731838" y="2397125"/>
          <a:ext cx="7800975" cy="1774826"/>
        </p:xfrm>
        <a:graphic>
          <a:graphicData uri="http://schemas.openxmlformats.org/drawingml/2006/table">
            <a:tbl>
              <a:tblPr/>
              <a:tblGrid>
                <a:gridCol w="696912"/>
                <a:gridCol w="696913"/>
                <a:gridCol w="696912"/>
                <a:gridCol w="695325"/>
                <a:gridCol w="698500"/>
                <a:gridCol w="696913"/>
                <a:gridCol w="696912"/>
                <a:gridCol w="698500"/>
                <a:gridCol w="696913"/>
                <a:gridCol w="696912"/>
                <a:gridCol w="830263"/>
              </a:tblGrid>
              <a:tr h="592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92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1,H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2,H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3,H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4,H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5,H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6,H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7,H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8,H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9,H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10,H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1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1,T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2,T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3,T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4,T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5,T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6,T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7,T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8,T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9,T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10,T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109"/>
          <p:cNvSpPr>
            <a:spLocks noChangeArrowheads="1"/>
          </p:cNvSpPr>
          <p:nvPr/>
        </p:nvSpPr>
        <p:spPr bwMode="auto">
          <a:xfrm>
            <a:off x="3017838" y="1974850"/>
            <a:ext cx="34909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/>
            <a:r>
              <a:rPr lang="en-GB" altLang="en-US" sz="2000" b="1">
                <a:solidFill>
                  <a:schemeClr val="tx1"/>
                </a:solidFill>
                <a:latin typeface="Trebuchet MS" panose="020B0603020202020204" pitchFamily="34" charset="0"/>
              </a:rPr>
              <a:t>Die</a:t>
            </a:r>
            <a:endParaRPr lang="en-US" altLang="en-US" sz="2000" b="1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Rectangle 110"/>
          <p:cNvSpPr>
            <a:spLocks noChangeArrowheads="1"/>
          </p:cNvSpPr>
          <p:nvPr/>
        </p:nvSpPr>
        <p:spPr bwMode="auto">
          <a:xfrm rot="16200000">
            <a:off x="-146843" y="3058318"/>
            <a:ext cx="13382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algn="ctr"/>
            <a:r>
              <a:rPr lang="en-GB" altLang="en-US" sz="2000" b="1">
                <a:solidFill>
                  <a:schemeClr val="tx1"/>
                </a:solidFill>
                <a:latin typeface="Trebuchet MS" panose="020B0603020202020204" pitchFamily="34" charset="0"/>
              </a:rPr>
              <a:t>Coin</a:t>
            </a:r>
            <a:endParaRPr lang="en-US" altLang="en-US" sz="200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050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43345" y="22860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latin typeface="Trebuchet MS" panose="020B0603020202020204" pitchFamily="34" charset="0"/>
              </a:rPr>
              <a:t>Sample Space Diagrams</a:t>
            </a:r>
            <a:endParaRPr lang="en-GB" kern="0" dirty="0">
              <a:latin typeface="Trebuchet MS" panose="020B0603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6200" y="944563"/>
            <a:ext cx="92741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r>
              <a:rPr lang="en-GB" alt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Two four sided dice are thrown and the numbers added together. </a:t>
            </a:r>
          </a:p>
        </p:txBody>
      </p:sp>
      <p:sp>
        <p:nvSpPr>
          <p:cNvPr id="4" name="Rectangle 41"/>
          <p:cNvSpPr>
            <a:spLocks noChangeArrowheads="1"/>
          </p:cNvSpPr>
          <p:nvPr/>
        </p:nvSpPr>
        <p:spPr bwMode="auto">
          <a:xfrm>
            <a:off x="3635375" y="2349500"/>
            <a:ext cx="5184775" cy="430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54013" indent="-354013"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>
              <a:spcBef>
                <a:spcPct val="30000"/>
              </a:spcBef>
            </a:pPr>
            <a:r>
              <a:rPr lang="en-GB" alt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What is the probability of getting:</a:t>
            </a:r>
          </a:p>
          <a:p>
            <a:pPr>
              <a:spcBef>
                <a:spcPct val="30000"/>
              </a:spcBef>
              <a:buFontTx/>
              <a:buAutoNum type="arabicParenR"/>
            </a:pPr>
            <a:r>
              <a:rPr lang="en-GB" alt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a total more than 4?</a:t>
            </a:r>
          </a:p>
          <a:p>
            <a:pPr>
              <a:spcBef>
                <a:spcPct val="30000"/>
              </a:spcBef>
              <a:buFontTx/>
              <a:buAutoNum type="arabicParenR"/>
            </a:pPr>
            <a:r>
              <a:rPr lang="en-GB" alt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a total less than 8?</a:t>
            </a:r>
          </a:p>
          <a:p>
            <a:pPr>
              <a:spcBef>
                <a:spcPct val="30000"/>
              </a:spcBef>
              <a:buFontTx/>
              <a:buAutoNum type="arabicParenR"/>
            </a:pPr>
            <a:r>
              <a:rPr lang="en-GB" alt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a prime number total?</a:t>
            </a:r>
          </a:p>
          <a:p>
            <a:pPr>
              <a:spcBef>
                <a:spcPct val="30000"/>
              </a:spcBef>
              <a:buFontTx/>
              <a:buAutoNum type="arabicParenR"/>
            </a:pPr>
            <a:r>
              <a:rPr lang="en-GB" alt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a total that is at least 3? </a:t>
            </a:r>
          </a:p>
          <a:p>
            <a:pPr>
              <a:spcBef>
                <a:spcPct val="30000"/>
              </a:spcBef>
              <a:buFontTx/>
              <a:buAutoNum type="arabicParenR"/>
            </a:pPr>
            <a:r>
              <a:rPr lang="en-GB" alt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a total of 4 or 5?</a:t>
            </a:r>
          </a:p>
          <a:p>
            <a:pPr>
              <a:spcBef>
                <a:spcPct val="30000"/>
              </a:spcBef>
              <a:buFontTx/>
              <a:buAutoNum type="arabicParenR"/>
            </a:pPr>
            <a:r>
              <a:rPr lang="en-GB" alt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the same number on both dice?</a:t>
            </a:r>
          </a:p>
          <a:p>
            <a:pPr>
              <a:spcBef>
                <a:spcPct val="30000"/>
              </a:spcBef>
              <a:buFontTx/>
              <a:buAutoNum type="arabicParenR"/>
            </a:pPr>
            <a:r>
              <a:rPr lang="en-GB" alt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a lower number on the </a:t>
            </a:r>
            <a:endParaRPr lang="en-GB" altLang="en-US" dirty="0" smtClean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marL="0" indent="0">
              <a:spcBef>
                <a:spcPct val="30000"/>
              </a:spcBef>
            </a:pPr>
            <a:r>
              <a:rPr lang="en-GB" altLang="en-US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GB" altLang="en-US" smtClean="0">
                <a:solidFill>
                  <a:schemeClr val="tx1"/>
                </a:solidFill>
                <a:latin typeface="Trebuchet MS" panose="020B0603020202020204" pitchFamily="34" charset="0"/>
              </a:rPr>
              <a:t>    first </a:t>
            </a:r>
            <a:r>
              <a:rPr lang="en-GB" alt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dice?</a:t>
            </a:r>
          </a:p>
        </p:txBody>
      </p:sp>
      <p:grpSp>
        <p:nvGrpSpPr>
          <p:cNvPr id="5" name="Group 98"/>
          <p:cNvGrpSpPr>
            <a:grpSpLocks/>
          </p:cNvGrpSpPr>
          <p:nvPr/>
        </p:nvGrpSpPr>
        <p:grpSpPr bwMode="auto">
          <a:xfrm>
            <a:off x="107950" y="2600325"/>
            <a:ext cx="3419475" cy="3168650"/>
            <a:chOff x="91" y="1638"/>
            <a:chExt cx="2453" cy="2097"/>
          </a:xfrm>
        </p:grpSpPr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2102" y="3291"/>
              <a:ext cx="442" cy="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rgbClr val="FF6600"/>
                  </a:solidFill>
                  <a:latin typeface="Trebuchet MS" panose="020B0603020202020204" pitchFamily="34" charset="0"/>
                </a:rPr>
                <a:t>8</a:t>
              </a:r>
              <a:endParaRPr lang="en-US" altLang="en-US">
                <a:solidFill>
                  <a:srgbClr val="FF66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1661" y="3291"/>
              <a:ext cx="441" cy="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rgbClr val="FF6600"/>
                  </a:solidFill>
                  <a:latin typeface="Trebuchet MS" panose="020B0603020202020204" pitchFamily="34" charset="0"/>
                </a:rPr>
                <a:t>7</a:t>
              </a:r>
              <a:endParaRPr lang="en-US" altLang="en-US">
                <a:solidFill>
                  <a:srgbClr val="FF66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1219" y="3291"/>
              <a:ext cx="442" cy="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rgbClr val="FF6600"/>
                  </a:solidFill>
                  <a:latin typeface="Trebuchet MS" panose="020B0603020202020204" pitchFamily="34" charset="0"/>
                </a:rPr>
                <a:t>6</a:t>
              </a:r>
              <a:endParaRPr lang="en-US" altLang="en-US">
                <a:solidFill>
                  <a:srgbClr val="FF66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778" y="3291"/>
              <a:ext cx="441" cy="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rgbClr val="FF6600"/>
                  </a:solidFill>
                  <a:latin typeface="Trebuchet MS" panose="020B0603020202020204" pitchFamily="34" charset="0"/>
                </a:rPr>
                <a:t>5</a:t>
              </a:r>
              <a:endParaRPr lang="en-US" altLang="en-US">
                <a:solidFill>
                  <a:srgbClr val="FF66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336" y="3291"/>
              <a:ext cx="442" cy="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latin typeface="Trebuchet MS" panose="020B0603020202020204" pitchFamily="34" charset="0"/>
                </a:rPr>
                <a:t>4</a:t>
              </a:r>
              <a:endParaRPr lang="en-US" altLang="en-US">
                <a:latin typeface="Trebuchet MS" panose="020B0603020202020204" pitchFamily="34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2102" y="2936"/>
              <a:ext cx="442" cy="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rgbClr val="FF6600"/>
                  </a:solidFill>
                  <a:latin typeface="Trebuchet MS" panose="020B0603020202020204" pitchFamily="34" charset="0"/>
                </a:rPr>
                <a:t>7</a:t>
              </a:r>
              <a:endParaRPr lang="en-US" altLang="en-US">
                <a:solidFill>
                  <a:srgbClr val="FF66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1661" y="2936"/>
              <a:ext cx="441" cy="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rgbClr val="FF6600"/>
                  </a:solidFill>
                  <a:latin typeface="Trebuchet MS" panose="020B0603020202020204" pitchFamily="34" charset="0"/>
                </a:rPr>
                <a:t>6</a:t>
              </a:r>
              <a:endParaRPr lang="en-US" altLang="en-US">
                <a:solidFill>
                  <a:srgbClr val="FF66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219" y="2936"/>
              <a:ext cx="442" cy="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rgbClr val="FF6600"/>
                  </a:solidFill>
                  <a:latin typeface="Trebuchet MS" panose="020B0603020202020204" pitchFamily="34" charset="0"/>
                </a:rPr>
                <a:t>5</a:t>
              </a:r>
              <a:endParaRPr lang="en-US" altLang="en-US">
                <a:solidFill>
                  <a:srgbClr val="FF66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778" y="2936"/>
              <a:ext cx="441" cy="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rgbClr val="FF6600"/>
                  </a:solidFill>
                  <a:latin typeface="Trebuchet MS" panose="020B0603020202020204" pitchFamily="34" charset="0"/>
                </a:rPr>
                <a:t>4</a:t>
              </a:r>
              <a:endParaRPr lang="en-US" altLang="en-US">
                <a:solidFill>
                  <a:srgbClr val="FF66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336" y="2936"/>
              <a:ext cx="442" cy="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latin typeface="Trebuchet MS" panose="020B0603020202020204" pitchFamily="34" charset="0"/>
                </a:rPr>
                <a:t>3</a:t>
              </a:r>
              <a:endParaRPr lang="en-US" altLang="en-US">
                <a:latin typeface="Trebuchet MS" panose="020B0603020202020204" pitchFamily="34" charset="0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2102" y="2582"/>
              <a:ext cx="442" cy="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rgbClr val="FF6600"/>
                  </a:solidFill>
                  <a:latin typeface="Trebuchet MS" panose="020B0603020202020204" pitchFamily="34" charset="0"/>
                </a:rPr>
                <a:t>6</a:t>
              </a:r>
              <a:endParaRPr lang="en-US" altLang="en-US">
                <a:solidFill>
                  <a:srgbClr val="FF66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1661" y="2582"/>
              <a:ext cx="441" cy="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rgbClr val="FF6600"/>
                  </a:solidFill>
                  <a:latin typeface="Trebuchet MS" panose="020B0603020202020204" pitchFamily="34" charset="0"/>
                </a:rPr>
                <a:t>5</a:t>
              </a:r>
              <a:endParaRPr lang="en-US" altLang="en-US">
                <a:solidFill>
                  <a:srgbClr val="FF66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1219" y="2582"/>
              <a:ext cx="442" cy="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rgbClr val="FF6600"/>
                  </a:solidFill>
                  <a:latin typeface="Trebuchet MS" panose="020B0603020202020204" pitchFamily="34" charset="0"/>
                </a:rPr>
                <a:t>4</a:t>
              </a:r>
              <a:endParaRPr lang="en-US" altLang="en-US">
                <a:solidFill>
                  <a:srgbClr val="FF66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778" y="2582"/>
              <a:ext cx="441" cy="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rgbClr val="FF6600"/>
                  </a:solidFill>
                  <a:latin typeface="Trebuchet MS" panose="020B0603020202020204" pitchFamily="34" charset="0"/>
                </a:rPr>
                <a:t>3</a:t>
              </a:r>
              <a:endParaRPr lang="en-US" altLang="en-US">
                <a:solidFill>
                  <a:srgbClr val="FF66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336" y="2582"/>
              <a:ext cx="442" cy="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latin typeface="Trebuchet MS" panose="020B0603020202020204" pitchFamily="34" charset="0"/>
                </a:rPr>
                <a:t>2</a:t>
              </a:r>
              <a:endParaRPr lang="en-US" altLang="en-US">
                <a:latin typeface="Trebuchet MS" panose="020B0603020202020204" pitchFamily="34" charset="0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2102" y="2227"/>
              <a:ext cx="442" cy="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rgbClr val="FF6600"/>
                  </a:solidFill>
                  <a:latin typeface="Trebuchet MS" panose="020B0603020202020204" pitchFamily="34" charset="0"/>
                </a:rPr>
                <a:t>5</a:t>
              </a:r>
              <a:endParaRPr lang="en-US" altLang="en-US">
                <a:solidFill>
                  <a:srgbClr val="FF66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1661" y="2227"/>
              <a:ext cx="441" cy="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rgbClr val="FF6600"/>
                  </a:solidFill>
                  <a:latin typeface="Trebuchet MS" panose="020B0603020202020204" pitchFamily="34" charset="0"/>
                </a:rPr>
                <a:t>4</a:t>
              </a:r>
              <a:endParaRPr lang="en-US" altLang="en-US">
                <a:solidFill>
                  <a:srgbClr val="FF66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1219" y="2227"/>
              <a:ext cx="442" cy="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rgbClr val="FF6600"/>
                  </a:solidFill>
                  <a:latin typeface="Trebuchet MS" panose="020B0603020202020204" pitchFamily="34" charset="0"/>
                </a:rPr>
                <a:t>3</a:t>
              </a:r>
              <a:endParaRPr lang="en-US" altLang="en-US">
                <a:solidFill>
                  <a:srgbClr val="FF66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778" y="2227"/>
              <a:ext cx="441" cy="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solidFill>
                    <a:srgbClr val="FF6600"/>
                  </a:solidFill>
                  <a:latin typeface="Trebuchet MS" panose="020B0603020202020204" pitchFamily="34" charset="0"/>
                </a:rPr>
                <a:t>2</a:t>
              </a:r>
              <a:endParaRPr lang="en-US" altLang="en-US">
                <a:solidFill>
                  <a:srgbClr val="FF66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336" y="2227"/>
              <a:ext cx="442" cy="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latin typeface="Trebuchet MS" panose="020B0603020202020204" pitchFamily="34" charset="0"/>
                </a:rPr>
                <a:t>1</a:t>
              </a:r>
              <a:endParaRPr lang="en-US" altLang="en-US">
                <a:latin typeface="Trebuchet MS" panose="020B0603020202020204" pitchFamily="34" charset="0"/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2102" y="1872"/>
              <a:ext cx="442" cy="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latin typeface="Trebuchet MS" panose="020B0603020202020204" pitchFamily="34" charset="0"/>
                </a:rPr>
                <a:t>4</a:t>
              </a:r>
              <a:endParaRPr lang="en-US" altLang="en-US">
                <a:latin typeface="Trebuchet MS" panose="020B0603020202020204" pitchFamily="34" charset="0"/>
              </a:endParaRP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1661" y="1872"/>
              <a:ext cx="441" cy="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latin typeface="Trebuchet MS" panose="020B0603020202020204" pitchFamily="34" charset="0"/>
                </a:rPr>
                <a:t>3</a:t>
              </a:r>
              <a:endParaRPr lang="en-US" altLang="en-US">
                <a:latin typeface="Trebuchet MS" panose="020B0603020202020204" pitchFamily="34" charset="0"/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1219" y="1872"/>
              <a:ext cx="442" cy="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latin typeface="Trebuchet MS" panose="020B0603020202020204" pitchFamily="34" charset="0"/>
                </a:rPr>
                <a:t>2</a:t>
              </a:r>
              <a:endParaRPr lang="en-US" altLang="en-US">
                <a:latin typeface="Trebuchet MS" panose="020B0603020202020204" pitchFamily="34" charset="0"/>
              </a:endParaRP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778" y="1872"/>
              <a:ext cx="441" cy="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latin typeface="Trebuchet MS" panose="020B0603020202020204" pitchFamily="34" charset="0"/>
                </a:rPr>
                <a:t>1</a:t>
              </a:r>
              <a:endParaRPr lang="en-US" altLang="en-US">
                <a:latin typeface="Trebuchet MS" panose="020B0603020202020204" pitchFamily="34" charset="0"/>
              </a:endParaRP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336" y="1872"/>
              <a:ext cx="442" cy="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altLang="en-US">
                  <a:latin typeface="Trebuchet MS" panose="020B0603020202020204" pitchFamily="34" charset="0"/>
                </a:rPr>
                <a:t>+</a:t>
              </a:r>
              <a:endParaRPr lang="en-US" altLang="en-US">
                <a:latin typeface="Trebuchet MS" panose="020B0603020202020204" pitchFamily="34" charset="0"/>
              </a:endParaRPr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336" y="2582"/>
              <a:ext cx="22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336" y="2936"/>
              <a:ext cx="22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336" y="3291"/>
              <a:ext cx="22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34" name="Line 35"/>
            <p:cNvSpPr>
              <a:spLocks noChangeShapeType="1"/>
            </p:cNvSpPr>
            <p:nvPr/>
          </p:nvSpPr>
          <p:spPr bwMode="auto">
            <a:xfrm>
              <a:off x="778" y="1872"/>
              <a:ext cx="0" cy="17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35" name="Line 36"/>
            <p:cNvSpPr>
              <a:spLocks noChangeShapeType="1"/>
            </p:cNvSpPr>
            <p:nvPr/>
          </p:nvSpPr>
          <p:spPr bwMode="auto">
            <a:xfrm>
              <a:off x="1219" y="1872"/>
              <a:ext cx="0" cy="17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36" name="Line 37"/>
            <p:cNvSpPr>
              <a:spLocks noChangeShapeType="1"/>
            </p:cNvSpPr>
            <p:nvPr/>
          </p:nvSpPr>
          <p:spPr bwMode="auto">
            <a:xfrm>
              <a:off x="1661" y="1872"/>
              <a:ext cx="0" cy="17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37" name="Line 38"/>
            <p:cNvSpPr>
              <a:spLocks noChangeShapeType="1"/>
            </p:cNvSpPr>
            <p:nvPr/>
          </p:nvSpPr>
          <p:spPr bwMode="auto">
            <a:xfrm>
              <a:off x="2102" y="1872"/>
              <a:ext cx="0" cy="17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38" name="Line 40"/>
            <p:cNvSpPr>
              <a:spLocks noChangeShapeType="1"/>
            </p:cNvSpPr>
            <p:nvPr/>
          </p:nvSpPr>
          <p:spPr bwMode="auto">
            <a:xfrm>
              <a:off x="336" y="2227"/>
              <a:ext cx="22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39" name="Line 29"/>
            <p:cNvSpPr>
              <a:spLocks noChangeShapeType="1"/>
            </p:cNvSpPr>
            <p:nvPr/>
          </p:nvSpPr>
          <p:spPr bwMode="auto">
            <a:xfrm>
              <a:off x="336" y="1872"/>
              <a:ext cx="22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40" name="Line 34"/>
            <p:cNvSpPr>
              <a:spLocks noChangeShapeType="1"/>
            </p:cNvSpPr>
            <p:nvPr/>
          </p:nvSpPr>
          <p:spPr bwMode="auto">
            <a:xfrm>
              <a:off x="336" y="1872"/>
              <a:ext cx="0" cy="1774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>
              <a:off x="2544" y="1872"/>
              <a:ext cx="0" cy="1774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42" name="Line 33"/>
            <p:cNvSpPr>
              <a:spLocks noChangeShapeType="1"/>
            </p:cNvSpPr>
            <p:nvPr/>
          </p:nvSpPr>
          <p:spPr bwMode="auto">
            <a:xfrm>
              <a:off x="336" y="3646"/>
              <a:ext cx="22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336" y="1638"/>
              <a:ext cx="2199" cy="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sz="2000" b="1">
                  <a:solidFill>
                    <a:schemeClr val="tx1"/>
                  </a:solidFill>
                  <a:latin typeface="Trebuchet MS" panose="020B0603020202020204" pitchFamily="34" charset="0"/>
                </a:rPr>
                <a:t>Second die</a:t>
              </a:r>
              <a:endParaRPr lang="en-US" altLang="en-US" sz="2000">
                <a:solidFill>
                  <a:schemeClr val="tx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 rot="-5400000">
              <a:off x="-674" y="2685"/>
              <a:ext cx="1815" cy="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altLang="en-US" sz="2000" b="1">
                  <a:solidFill>
                    <a:schemeClr val="tx1"/>
                  </a:solidFill>
                  <a:latin typeface="Trebuchet MS" panose="020B0603020202020204" pitchFamily="34" charset="0"/>
                </a:rPr>
                <a:t>First die</a:t>
              </a:r>
              <a:endParaRPr lang="en-US" altLang="en-US" sz="2000">
                <a:solidFill>
                  <a:schemeClr val="tx1"/>
                </a:solidFill>
                <a:latin typeface="Trebuchet MS" panose="020B0603020202020204" pitchFamily="34" charset="0"/>
              </a:endParaRPr>
            </a:p>
          </p:txBody>
        </p:sp>
      </p:grpSp>
      <p:sp>
        <p:nvSpPr>
          <p:cNvPr id="46" name="Rounded Rectangle 45"/>
          <p:cNvSpPr/>
          <p:nvPr/>
        </p:nvSpPr>
        <p:spPr bwMode="auto">
          <a:xfrm>
            <a:off x="306594" y="1544717"/>
            <a:ext cx="8366351" cy="510778"/>
          </a:xfrm>
          <a:prstGeom prst="roundRect">
            <a:avLst/>
          </a:prstGeom>
          <a:solidFill>
            <a:schemeClr val="bg1">
              <a:lumMod val="90000"/>
            </a:schemeClr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dirty="0" smtClean="0">
                <a:latin typeface="Trebuchet MS" panose="020B0603020202020204" pitchFamily="34" charset="0"/>
              </a:rPr>
              <a:t>Complete the sample space diagram on your whiteboards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37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utoUpdateAnimBg="0"/>
      <p:bldP spid="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43345" y="22860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latin typeface="Trebuchet MS" panose="020B0603020202020204" pitchFamily="34" charset="0"/>
              </a:rPr>
              <a:t>Sample Space Diagrams</a:t>
            </a:r>
            <a:endParaRPr lang="en-GB" kern="0" dirty="0">
              <a:latin typeface="Trebuchet MS" panose="020B0603020202020204" pitchFamily="34" charset="0"/>
            </a:endParaRPr>
          </a:p>
        </p:txBody>
      </p:sp>
      <p:grpSp>
        <p:nvGrpSpPr>
          <p:cNvPr id="165" name="Group 179"/>
          <p:cNvGrpSpPr>
            <a:grpSpLocks/>
          </p:cNvGrpSpPr>
          <p:nvPr/>
        </p:nvGrpSpPr>
        <p:grpSpPr bwMode="auto">
          <a:xfrm>
            <a:off x="250825" y="1152525"/>
            <a:ext cx="3457575" cy="3033712"/>
            <a:chOff x="158" y="527"/>
            <a:chExt cx="2178" cy="1911"/>
          </a:xfrm>
        </p:grpSpPr>
        <p:sp>
          <p:nvSpPr>
            <p:cNvPr id="166" name="Rectangle 60"/>
            <p:cNvSpPr>
              <a:spLocks noChangeArrowheads="1"/>
            </p:cNvSpPr>
            <p:nvPr/>
          </p:nvSpPr>
          <p:spPr bwMode="auto">
            <a:xfrm>
              <a:off x="1948" y="2100"/>
              <a:ext cx="388" cy="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8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67" name="Rectangle 61"/>
            <p:cNvSpPr>
              <a:spLocks noChangeArrowheads="1"/>
            </p:cNvSpPr>
            <p:nvPr/>
          </p:nvSpPr>
          <p:spPr bwMode="auto">
            <a:xfrm>
              <a:off x="1561" y="2100"/>
              <a:ext cx="387" cy="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7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68" name="Rectangle 62"/>
            <p:cNvSpPr>
              <a:spLocks noChangeArrowheads="1"/>
            </p:cNvSpPr>
            <p:nvPr/>
          </p:nvSpPr>
          <p:spPr bwMode="auto">
            <a:xfrm>
              <a:off x="1173" y="2100"/>
              <a:ext cx="388" cy="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6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69" name="Rectangle 63"/>
            <p:cNvSpPr>
              <a:spLocks noChangeArrowheads="1"/>
            </p:cNvSpPr>
            <p:nvPr/>
          </p:nvSpPr>
          <p:spPr bwMode="auto">
            <a:xfrm>
              <a:off x="785" y="2100"/>
              <a:ext cx="388" cy="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5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70" name="Rectangle 64"/>
            <p:cNvSpPr>
              <a:spLocks noChangeArrowheads="1"/>
            </p:cNvSpPr>
            <p:nvPr/>
          </p:nvSpPr>
          <p:spPr bwMode="auto">
            <a:xfrm>
              <a:off x="397" y="2100"/>
              <a:ext cx="388" cy="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4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71" name="Rectangle 65"/>
            <p:cNvSpPr>
              <a:spLocks noChangeArrowheads="1"/>
            </p:cNvSpPr>
            <p:nvPr/>
          </p:nvSpPr>
          <p:spPr bwMode="auto">
            <a:xfrm>
              <a:off x="1948" y="1762"/>
              <a:ext cx="388" cy="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7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72" name="Rectangle 66"/>
            <p:cNvSpPr>
              <a:spLocks noChangeArrowheads="1"/>
            </p:cNvSpPr>
            <p:nvPr/>
          </p:nvSpPr>
          <p:spPr bwMode="auto">
            <a:xfrm>
              <a:off x="1561" y="1762"/>
              <a:ext cx="387" cy="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6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73" name="Rectangle 67"/>
            <p:cNvSpPr>
              <a:spLocks noChangeArrowheads="1"/>
            </p:cNvSpPr>
            <p:nvPr/>
          </p:nvSpPr>
          <p:spPr bwMode="auto">
            <a:xfrm>
              <a:off x="1173" y="1762"/>
              <a:ext cx="388" cy="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5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74" name="Rectangle 68"/>
            <p:cNvSpPr>
              <a:spLocks noChangeArrowheads="1"/>
            </p:cNvSpPr>
            <p:nvPr/>
          </p:nvSpPr>
          <p:spPr bwMode="auto">
            <a:xfrm>
              <a:off x="785" y="1762"/>
              <a:ext cx="388" cy="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4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75" name="Rectangle 69"/>
            <p:cNvSpPr>
              <a:spLocks noChangeArrowheads="1"/>
            </p:cNvSpPr>
            <p:nvPr/>
          </p:nvSpPr>
          <p:spPr bwMode="auto">
            <a:xfrm>
              <a:off x="397" y="1762"/>
              <a:ext cx="388" cy="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3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76" name="Rectangle 70"/>
            <p:cNvSpPr>
              <a:spLocks noChangeArrowheads="1"/>
            </p:cNvSpPr>
            <p:nvPr/>
          </p:nvSpPr>
          <p:spPr bwMode="auto">
            <a:xfrm>
              <a:off x="1948" y="1426"/>
              <a:ext cx="388" cy="3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6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77" name="Rectangle 71"/>
            <p:cNvSpPr>
              <a:spLocks noChangeArrowheads="1"/>
            </p:cNvSpPr>
            <p:nvPr/>
          </p:nvSpPr>
          <p:spPr bwMode="auto">
            <a:xfrm>
              <a:off x="1561" y="1426"/>
              <a:ext cx="387" cy="3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5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78" name="Rectangle 72"/>
            <p:cNvSpPr>
              <a:spLocks noChangeArrowheads="1"/>
            </p:cNvSpPr>
            <p:nvPr/>
          </p:nvSpPr>
          <p:spPr bwMode="auto">
            <a:xfrm>
              <a:off x="1173" y="1426"/>
              <a:ext cx="388" cy="3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4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79" name="Rectangle 73"/>
            <p:cNvSpPr>
              <a:spLocks noChangeArrowheads="1"/>
            </p:cNvSpPr>
            <p:nvPr/>
          </p:nvSpPr>
          <p:spPr bwMode="auto">
            <a:xfrm>
              <a:off x="785" y="1426"/>
              <a:ext cx="388" cy="3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3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80" name="Rectangle 74"/>
            <p:cNvSpPr>
              <a:spLocks noChangeArrowheads="1"/>
            </p:cNvSpPr>
            <p:nvPr/>
          </p:nvSpPr>
          <p:spPr bwMode="auto">
            <a:xfrm>
              <a:off x="397" y="1426"/>
              <a:ext cx="388" cy="3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2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81" name="Rectangle 75"/>
            <p:cNvSpPr>
              <a:spLocks noChangeArrowheads="1"/>
            </p:cNvSpPr>
            <p:nvPr/>
          </p:nvSpPr>
          <p:spPr bwMode="auto">
            <a:xfrm>
              <a:off x="1948" y="1088"/>
              <a:ext cx="388" cy="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5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82" name="Rectangle 76"/>
            <p:cNvSpPr>
              <a:spLocks noChangeArrowheads="1"/>
            </p:cNvSpPr>
            <p:nvPr/>
          </p:nvSpPr>
          <p:spPr bwMode="auto">
            <a:xfrm>
              <a:off x="1561" y="1088"/>
              <a:ext cx="387" cy="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4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83" name="Rectangle 77"/>
            <p:cNvSpPr>
              <a:spLocks noChangeArrowheads="1"/>
            </p:cNvSpPr>
            <p:nvPr/>
          </p:nvSpPr>
          <p:spPr bwMode="auto">
            <a:xfrm>
              <a:off x="1173" y="1088"/>
              <a:ext cx="388" cy="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3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84" name="Rectangle 78"/>
            <p:cNvSpPr>
              <a:spLocks noChangeArrowheads="1"/>
            </p:cNvSpPr>
            <p:nvPr/>
          </p:nvSpPr>
          <p:spPr bwMode="auto">
            <a:xfrm>
              <a:off x="785" y="1088"/>
              <a:ext cx="388" cy="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2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85" name="Rectangle 79"/>
            <p:cNvSpPr>
              <a:spLocks noChangeArrowheads="1"/>
            </p:cNvSpPr>
            <p:nvPr/>
          </p:nvSpPr>
          <p:spPr bwMode="auto">
            <a:xfrm>
              <a:off x="397" y="1088"/>
              <a:ext cx="388" cy="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1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86" name="Rectangle 80"/>
            <p:cNvSpPr>
              <a:spLocks noChangeArrowheads="1"/>
            </p:cNvSpPr>
            <p:nvPr/>
          </p:nvSpPr>
          <p:spPr bwMode="auto">
            <a:xfrm>
              <a:off x="1948" y="750"/>
              <a:ext cx="388" cy="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4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87" name="Rectangle 81"/>
            <p:cNvSpPr>
              <a:spLocks noChangeArrowheads="1"/>
            </p:cNvSpPr>
            <p:nvPr/>
          </p:nvSpPr>
          <p:spPr bwMode="auto">
            <a:xfrm>
              <a:off x="1561" y="750"/>
              <a:ext cx="387" cy="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3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88" name="Rectangle 82"/>
            <p:cNvSpPr>
              <a:spLocks noChangeArrowheads="1"/>
            </p:cNvSpPr>
            <p:nvPr/>
          </p:nvSpPr>
          <p:spPr bwMode="auto">
            <a:xfrm>
              <a:off x="1173" y="750"/>
              <a:ext cx="388" cy="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2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89" name="Rectangle 83"/>
            <p:cNvSpPr>
              <a:spLocks noChangeArrowheads="1"/>
            </p:cNvSpPr>
            <p:nvPr/>
          </p:nvSpPr>
          <p:spPr bwMode="auto">
            <a:xfrm>
              <a:off x="785" y="750"/>
              <a:ext cx="388" cy="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1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90" name="Rectangle 84"/>
            <p:cNvSpPr>
              <a:spLocks noChangeArrowheads="1"/>
            </p:cNvSpPr>
            <p:nvPr/>
          </p:nvSpPr>
          <p:spPr bwMode="auto">
            <a:xfrm>
              <a:off x="397" y="750"/>
              <a:ext cx="388" cy="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+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191" name="Line 85"/>
            <p:cNvSpPr>
              <a:spLocks noChangeShapeType="1"/>
            </p:cNvSpPr>
            <p:nvPr/>
          </p:nvSpPr>
          <p:spPr bwMode="auto">
            <a:xfrm>
              <a:off x="397" y="1426"/>
              <a:ext cx="1939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192" name="Line 86"/>
            <p:cNvSpPr>
              <a:spLocks noChangeShapeType="1"/>
            </p:cNvSpPr>
            <p:nvPr/>
          </p:nvSpPr>
          <p:spPr bwMode="auto">
            <a:xfrm>
              <a:off x="397" y="1762"/>
              <a:ext cx="1939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193" name="Line 87"/>
            <p:cNvSpPr>
              <a:spLocks noChangeShapeType="1"/>
            </p:cNvSpPr>
            <p:nvPr/>
          </p:nvSpPr>
          <p:spPr bwMode="auto">
            <a:xfrm>
              <a:off x="397" y="2100"/>
              <a:ext cx="1939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194" name="Line 88"/>
            <p:cNvSpPr>
              <a:spLocks noChangeShapeType="1"/>
            </p:cNvSpPr>
            <p:nvPr/>
          </p:nvSpPr>
          <p:spPr bwMode="auto">
            <a:xfrm>
              <a:off x="785" y="750"/>
              <a:ext cx="0" cy="16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195" name="Line 89"/>
            <p:cNvSpPr>
              <a:spLocks noChangeShapeType="1"/>
            </p:cNvSpPr>
            <p:nvPr/>
          </p:nvSpPr>
          <p:spPr bwMode="auto">
            <a:xfrm>
              <a:off x="1173" y="750"/>
              <a:ext cx="0" cy="16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196" name="Line 90"/>
            <p:cNvSpPr>
              <a:spLocks noChangeShapeType="1"/>
            </p:cNvSpPr>
            <p:nvPr/>
          </p:nvSpPr>
          <p:spPr bwMode="auto">
            <a:xfrm>
              <a:off x="1561" y="750"/>
              <a:ext cx="0" cy="16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197" name="Line 91"/>
            <p:cNvSpPr>
              <a:spLocks noChangeShapeType="1"/>
            </p:cNvSpPr>
            <p:nvPr/>
          </p:nvSpPr>
          <p:spPr bwMode="auto">
            <a:xfrm>
              <a:off x="1948" y="750"/>
              <a:ext cx="0" cy="16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198" name="Line 92"/>
            <p:cNvSpPr>
              <a:spLocks noChangeShapeType="1"/>
            </p:cNvSpPr>
            <p:nvPr/>
          </p:nvSpPr>
          <p:spPr bwMode="auto">
            <a:xfrm>
              <a:off x="397" y="1088"/>
              <a:ext cx="1939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199" name="Line 93"/>
            <p:cNvSpPr>
              <a:spLocks noChangeShapeType="1"/>
            </p:cNvSpPr>
            <p:nvPr/>
          </p:nvSpPr>
          <p:spPr bwMode="auto">
            <a:xfrm>
              <a:off x="397" y="750"/>
              <a:ext cx="1939" cy="0"/>
            </a:xfrm>
            <a:prstGeom prst="line">
              <a:avLst/>
            </a:prstGeom>
            <a:noFill/>
            <a:ln w="28575" cap="sq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200" name="Line 94"/>
            <p:cNvSpPr>
              <a:spLocks noChangeShapeType="1"/>
            </p:cNvSpPr>
            <p:nvPr/>
          </p:nvSpPr>
          <p:spPr bwMode="auto">
            <a:xfrm>
              <a:off x="397" y="750"/>
              <a:ext cx="0" cy="1688"/>
            </a:xfrm>
            <a:prstGeom prst="line">
              <a:avLst/>
            </a:prstGeom>
            <a:noFill/>
            <a:ln w="28575" cap="sq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201" name="Line 95"/>
            <p:cNvSpPr>
              <a:spLocks noChangeShapeType="1"/>
            </p:cNvSpPr>
            <p:nvPr/>
          </p:nvSpPr>
          <p:spPr bwMode="auto">
            <a:xfrm>
              <a:off x="2336" y="750"/>
              <a:ext cx="0" cy="1688"/>
            </a:xfrm>
            <a:prstGeom prst="line">
              <a:avLst/>
            </a:prstGeom>
            <a:noFill/>
            <a:ln w="28575" cap="sq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202" name="Line 96"/>
            <p:cNvSpPr>
              <a:spLocks noChangeShapeType="1"/>
            </p:cNvSpPr>
            <p:nvPr/>
          </p:nvSpPr>
          <p:spPr bwMode="auto">
            <a:xfrm>
              <a:off x="397" y="2438"/>
              <a:ext cx="1939" cy="0"/>
            </a:xfrm>
            <a:prstGeom prst="line">
              <a:avLst/>
            </a:prstGeom>
            <a:noFill/>
            <a:ln w="28575" cap="sq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203" name="Rectangle 97"/>
            <p:cNvSpPr>
              <a:spLocks noChangeArrowheads="1"/>
            </p:cNvSpPr>
            <p:nvPr/>
          </p:nvSpPr>
          <p:spPr bwMode="auto">
            <a:xfrm>
              <a:off x="397" y="527"/>
              <a:ext cx="193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>
              <a:spAutoFit/>
            </a:bodyPr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ebuchet MS" panose="020B0603020202020204" pitchFamily="34" charset="0"/>
                  <a:cs typeface="+mn-cs"/>
                </a:rPr>
                <a:t>Second die</a:t>
              </a:r>
              <a:endParaRPr kumimoji="0" lang="en-US" alt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204" name="Rectangle 98"/>
            <p:cNvSpPr>
              <a:spLocks noChangeArrowheads="1"/>
            </p:cNvSpPr>
            <p:nvPr/>
          </p:nvSpPr>
          <p:spPr bwMode="auto">
            <a:xfrm rot="-5400000">
              <a:off x="-365" y="1483"/>
              <a:ext cx="12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>
              <a:spAutoFit/>
            </a:bodyPr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ebuchet MS" panose="020B0603020202020204" pitchFamily="34" charset="0"/>
                  <a:cs typeface="+mn-cs"/>
                </a:rPr>
                <a:t>First die</a:t>
              </a:r>
              <a:endParaRPr kumimoji="0" lang="en-US" alt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</p:grpSp>
      <p:grpSp>
        <p:nvGrpSpPr>
          <p:cNvPr id="205" name="Group 180"/>
          <p:cNvGrpSpPr>
            <a:grpSpLocks/>
          </p:cNvGrpSpPr>
          <p:nvPr/>
        </p:nvGrpSpPr>
        <p:grpSpPr bwMode="auto">
          <a:xfrm>
            <a:off x="1246188" y="2043112"/>
            <a:ext cx="1846262" cy="1606550"/>
            <a:chOff x="785" y="1088"/>
            <a:chExt cx="1163" cy="1012"/>
          </a:xfrm>
        </p:grpSpPr>
        <p:sp>
          <p:nvSpPr>
            <p:cNvPr id="206" name="Rectangle 181"/>
            <p:cNvSpPr>
              <a:spLocks noChangeArrowheads="1"/>
            </p:cNvSpPr>
            <p:nvPr/>
          </p:nvSpPr>
          <p:spPr bwMode="auto">
            <a:xfrm>
              <a:off x="785" y="1762"/>
              <a:ext cx="388" cy="338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4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07" name="Rectangle 182"/>
            <p:cNvSpPr>
              <a:spLocks noChangeArrowheads="1"/>
            </p:cNvSpPr>
            <p:nvPr/>
          </p:nvSpPr>
          <p:spPr bwMode="auto">
            <a:xfrm>
              <a:off x="1173" y="1426"/>
              <a:ext cx="388" cy="336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4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08" name="Rectangle 183"/>
            <p:cNvSpPr>
              <a:spLocks noChangeArrowheads="1"/>
            </p:cNvSpPr>
            <p:nvPr/>
          </p:nvSpPr>
          <p:spPr bwMode="auto">
            <a:xfrm>
              <a:off x="785" y="1426"/>
              <a:ext cx="388" cy="336"/>
            </a:xfrm>
            <a:prstGeom prst="rect">
              <a:avLst/>
            </a:prstGeom>
            <a:solidFill>
              <a:srgbClr val="D1F0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3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09" name="Rectangle 184"/>
            <p:cNvSpPr>
              <a:spLocks noChangeArrowheads="1"/>
            </p:cNvSpPr>
            <p:nvPr/>
          </p:nvSpPr>
          <p:spPr bwMode="auto">
            <a:xfrm>
              <a:off x="1561" y="1088"/>
              <a:ext cx="387" cy="338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4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10" name="Rectangle 185"/>
            <p:cNvSpPr>
              <a:spLocks noChangeArrowheads="1"/>
            </p:cNvSpPr>
            <p:nvPr/>
          </p:nvSpPr>
          <p:spPr bwMode="auto">
            <a:xfrm>
              <a:off x="1173" y="1088"/>
              <a:ext cx="388" cy="338"/>
            </a:xfrm>
            <a:prstGeom prst="rect">
              <a:avLst/>
            </a:prstGeom>
            <a:solidFill>
              <a:srgbClr val="D1F0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3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</p:grpSp>
      <p:sp>
        <p:nvSpPr>
          <p:cNvPr id="212" name="Rectangle 99"/>
          <p:cNvSpPr>
            <a:spLocks noChangeArrowheads="1"/>
          </p:cNvSpPr>
          <p:nvPr/>
        </p:nvSpPr>
        <p:spPr bwMode="auto">
          <a:xfrm>
            <a:off x="3924300" y="1955939"/>
            <a:ext cx="496887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rPr>
              <a:t>Use the table to find the probability of getting a score of 3 or 4.</a:t>
            </a:r>
          </a:p>
        </p:txBody>
      </p:sp>
      <p:sp>
        <p:nvSpPr>
          <p:cNvPr id="213" name="Rectangle 107"/>
          <p:cNvSpPr>
            <a:spLocks noChangeArrowheads="1"/>
          </p:cNvSpPr>
          <p:nvPr/>
        </p:nvSpPr>
        <p:spPr bwMode="auto">
          <a:xfrm>
            <a:off x="3924300" y="2873514"/>
            <a:ext cx="496887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rPr>
              <a:t>The probability of getting a score of 3 or 4 can be written as </a:t>
            </a:r>
            <a:r>
              <a:rPr kumimoji="0" lang="en-GB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rPr>
              <a:t>P(3 or 4). </a:t>
            </a:r>
          </a:p>
        </p:txBody>
      </p:sp>
      <p:sp>
        <p:nvSpPr>
          <p:cNvPr id="214" name="Text Box 40"/>
          <p:cNvSpPr txBox="1">
            <a:spLocks noChangeArrowheads="1"/>
          </p:cNvSpPr>
          <p:nvPr/>
        </p:nvSpPr>
        <p:spPr bwMode="auto">
          <a:xfrm>
            <a:off x="1752600" y="4575175"/>
            <a:ext cx="3962400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9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P(3 or 4) = </a:t>
            </a:r>
            <a:endParaRPr kumimoji="0" lang="en-GB" altLang="en-US" sz="2400" b="0" i="0" u="none" strike="noStrike" kern="0" cap="none" spc="0" normalizeH="0" baseline="-2500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  <p:grpSp>
        <p:nvGrpSpPr>
          <p:cNvPr id="225" name="Group 116"/>
          <p:cNvGrpSpPr>
            <a:grpSpLocks/>
          </p:cNvGrpSpPr>
          <p:nvPr/>
        </p:nvGrpSpPr>
        <p:grpSpPr bwMode="auto">
          <a:xfrm>
            <a:off x="3581400" y="4537072"/>
            <a:ext cx="425450" cy="577849"/>
            <a:chOff x="1338" y="2251"/>
            <a:chExt cx="268" cy="364"/>
          </a:xfrm>
        </p:grpSpPr>
        <p:sp>
          <p:nvSpPr>
            <p:cNvPr id="226" name="Text Box 117"/>
            <p:cNvSpPr txBox="1">
              <a:spLocks noChangeArrowheads="1"/>
            </p:cNvSpPr>
            <p:nvPr/>
          </p:nvSpPr>
          <p:spPr bwMode="auto">
            <a:xfrm>
              <a:off x="1373" y="2251"/>
              <a:ext cx="192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ebuchet MS" panose="020B0603020202020204" pitchFamily="34" charset="0"/>
                  <a:cs typeface="+mn-cs"/>
                </a:rPr>
                <a:t>5</a:t>
              </a:r>
            </a:p>
          </p:txBody>
        </p:sp>
        <p:sp>
          <p:nvSpPr>
            <p:cNvPr id="227" name="Line 118"/>
            <p:cNvSpPr>
              <a:spLocks noChangeShapeType="1"/>
            </p:cNvSpPr>
            <p:nvPr/>
          </p:nvSpPr>
          <p:spPr bwMode="auto">
            <a:xfrm>
              <a:off x="1377" y="2433"/>
              <a:ext cx="179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228" name="Text Box 119"/>
            <p:cNvSpPr txBox="1">
              <a:spLocks noChangeArrowheads="1"/>
            </p:cNvSpPr>
            <p:nvPr/>
          </p:nvSpPr>
          <p:spPr bwMode="auto">
            <a:xfrm>
              <a:off x="1338" y="2402"/>
              <a:ext cx="26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ebuchet MS" panose="020B0603020202020204" pitchFamily="34" charset="0"/>
                  <a:cs typeface="+mn-cs"/>
                </a:rPr>
                <a:t>16</a:t>
              </a:r>
              <a:endParaRPr kumimoji="0" lang="en-GB" altLang="en-US" sz="16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</p:grpSp>
      <p:sp>
        <p:nvSpPr>
          <p:cNvPr id="229" name="Text Box 44"/>
          <p:cNvSpPr txBox="1">
            <a:spLocks noChangeArrowheads="1"/>
          </p:cNvSpPr>
          <p:nvPr/>
        </p:nvSpPr>
        <p:spPr bwMode="auto">
          <a:xfrm>
            <a:off x="1752600" y="5334000"/>
            <a:ext cx="3962400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9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P(5 or 6) =</a:t>
            </a:r>
            <a:endParaRPr kumimoji="0" lang="en-GB" altLang="en-US" sz="2400" b="0" i="0" u="none" strike="noStrike" kern="0" cap="none" spc="0" normalizeH="0" baseline="-2500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  <p:grpSp>
        <p:nvGrpSpPr>
          <p:cNvPr id="240" name="Group 131"/>
          <p:cNvGrpSpPr>
            <a:grpSpLocks/>
          </p:cNvGrpSpPr>
          <p:nvPr/>
        </p:nvGrpSpPr>
        <p:grpSpPr bwMode="auto">
          <a:xfrm>
            <a:off x="3581400" y="5256215"/>
            <a:ext cx="425450" cy="577851"/>
            <a:chOff x="1338" y="2251"/>
            <a:chExt cx="268" cy="364"/>
          </a:xfrm>
        </p:grpSpPr>
        <p:sp>
          <p:nvSpPr>
            <p:cNvPr id="241" name="Text Box 132"/>
            <p:cNvSpPr txBox="1">
              <a:spLocks noChangeArrowheads="1"/>
            </p:cNvSpPr>
            <p:nvPr/>
          </p:nvSpPr>
          <p:spPr bwMode="auto">
            <a:xfrm>
              <a:off x="1373" y="2251"/>
              <a:ext cx="192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rebuchet MS" panose="020B0603020202020204" pitchFamily="34" charset="0"/>
                  <a:cs typeface="+mn-cs"/>
                </a:rPr>
                <a:t>7</a:t>
              </a:r>
            </a:p>
          </p:txBody>
        </p:sp>
        <p:sp>
          <p:nvSpPr>
            <p:cNvPr id="242" name="Line 133"/>
            <p:cNvSpPr>
              <a:spLocks noChangeShapeType="1"/>
            </p:cNvSpPr>
            <p:nvPr/>
          </p:nvSpPr>
          <p:spPr bwMode="auto">
            <a:xfrm>
              <a:off x="1377" y="2433"/>
              <a:ext cx="179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243" name="Text Box 134"/>
            <p:cNvSpPr txBox="1">
              <a:spLocks noChangeArrowheads="1"/>
            </p:cNvSpPr>
            <p:nvPr/>
          </p:nvSpPr>
          <p:spPr bwMode="auto">
            <a:xfrm>
              <a:off x="1338" y="2402"/>
              <a:ext cx="26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Trebuchet MS" panose="020B0603020202020204" pitchFamily="34" charset="0"/>
                  <a:cs typeface="+mn-cs"/>
                </a:rPr>
                <a:t>16</a:t>
              </a:r>
              <a:endParaRPr kumimoji="0" lang="en-GB" altLang="en-US" sz="1600" b="1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</p:grpSp>
      <p:sp>
        <p:nvSpPr>
          <p:cNvPr id="244" name="Text Box 45"/>
          <p:cNvSpPr txBox="1">
            <a:spLocks noChangeArrowheads="1"/>
          </p:cNvSpPr>
          <p:nvPr/>
        </p:nvSpPr>
        <p:spPr bwMode="auto">
          <a:xfrm>
            <a:off x="1752600" y="6054725"/>
            <a:ext cx="3962400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9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</a:rPr>
              <a:t>P(2 or 7) =</a:t>
            </a:r>
            <a:endParaRPr kumimoji="0" lang="en-US" altLang="en-US" sz="2400" b="0" i="0" u="none" strike="noStrike" kern="0" cap="none" spc="0" normalizeH="0" baseline="-2500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  <p:grpSp>
        <p:nvGrpSpPr>
          <p:cNvPr id="255" name="Group 145"/>
          <p:cNvGrpSpPr>
            <a:grpSpLocks/>
          </p:cNvGrpSpPr>
          <p:nvPr/>
        </p:nvGrpSpPr>
        <p:grpSpPr bwMode="auto">
          <a:xfrm>
            <a:off x="3581400" y="5976940"/>
            <a:ext cx="425450" cy="577851"/>
            <a:chOff x="1338" y="2251"/>
            <a:chExt cx="268" cy="364"/>
          </a:xfrm>
        </p:grpSpPr>
        <p:sp>
          <p:nvSpPr>
            <p:cNvPr id="256" name="Text Box 146"/>
            <p:cNvSpPr txBox="1">
              <a:spLocks noChangeArrowheads="1"/>
            </p:cNvSpPr>
            <p:nvPr/>
          </p:nvSpPr>
          <p:spPr bwMode="auto">
            <a:xfrm>
              <a:off x="1373" y="2251"/>
              <a:ext cx="192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ebuchet MS" panose="020B0603020202020204" pitchFamily="34" charset="0"/>
                  <a:cs typeface="+mn-cs"/>
                </a:rPr>
                <a:t>3</a:t>
              </a:r>
            </a:p>
          </p:txBody>
        </p:sp>
        <p:sp>
          <p:nvSpPr>
            <p:cNvPr id="257" name="Line 147"/>
            <p:cNvSpPr>
              <a:spLocks noChangeShapeType="1"/>
            </p:cNvSpPr>
            <p:nvPr/>
          </p:nvSpPr>
          <p:spPr bwMode="auto">
            <a:xfrm>
              <a:off x="1377" y="2433"/>
              <a:ext cx="179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smtClean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258" name="Text Box 148"/>
            <p:cNvSpPr txBox="1">
              <a:spLocks noChangeArrowheads="1"/>
            </p:cNvSpPr>
            <p:nvPr/>
          </p:nvSpPr>
          <p:spPr bwMode="auto">
            <a:xfrm>
              <a:off x="1338" y="2402"/>
              <a:ext cx="26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rebuchet MS" panose="020B0603020202020204" pitchFamily="34" charset="0"/>
                  <a:cs typeface="+mn-cs"/>
                </a:rPr>
                <a:t>16</a:t>
              </a:r>
              <a:endParaRPr kumimoji="0" lang="en-GB" altLang="en-US" sz="16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</p:grpSp>
      <p:grpSp>
        <p:nvGrpSpPr>
          <p:cNvPr id="259" name="Group 167"/>
          <p:cNvGrpSpPr>
            <a:grpSpLocks/>
          </p:cNvGrpSpPr>
          <p:nvPr/>
        </p:nvGrpSpPr>
        <p:grpSpPr bwMode="auto">
          <a:xfrm>
            <a:off x="1246188" y="2043112"/>
            <a:ext cx="2462212" cy="2143125"/>
            <a:chOff x="785" y="1088"/>
            <a:chExt cx="1551" cy="1350"/>
          </a:xfrm>
        </p:grpSpPr>
        <p:sp>
          <p:nvSpPr>
            <p:cNvPr id="260" name="Rectangle 154"/>
            <p:cNvSpPr>
              <a:spLocks noChangeArrowheads="1"/>
            </p:cNvSpPr>
            <p:nvPr/>
          </p:nvSpPr>
          <p:spPr bwMode="auto">
            <a:xfrm>
              <a:off x="1173" y="2100"/>
              <a:ext cx="388" cy="338"/>
            </a:xfrm>
            <a:prstGeom prst="rect">
              <a:avLst/>
            </a:prstGeom>
            <a:solidFill>
              <a:srgbClr val="CCFFCC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6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61" name="Rectangle 155"/>
            <p:cNvSpPr>
              <a:spLocks noChangeArrowheads="1"/>
            </p:cNvSpPr>
            <p:nvPr/>
          </p:nvSpPr>
          <p:spPr bwMode="auto">
            <a:xfrm>
              <a:off x="785" y="2100"/>
              <a:ext cx="388" cy="338"/>
            </a:xfrm>
            <a:prstGeom prst="rect">
              <a:avLst/>
            </a:prstGeom>
            <a:solidFill>
              <a:srgbClr val="E1E1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5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62" name="Rectangle 156"/>
            <p:cNvSpPr>
              <a:spLocks noChangeArrowheads="1"/>
            </p:cNvSpPr>
            <p:nvPr/>
          </p:nvSpPr>
          <p:spPr bwMode="auto">
            <a:xfrm>
              <a:off x="1561" y="1762"/>
              <a:ext cx="387" cy="338"/>
            </a:xfrm>
            <a:prstGeom prst="rect">
              <a:avLst/>
            </a:prstGeom>
            <a:solidFill>
              <a:srgbClr val="CCFFCC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6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63" name="Rectangle 157"/>
            <p:cNvSpPr>
              <a:spLocks noChangeArrowheads="1"/>
            </p:cNvSpPr>
            <p:nvPr/>
          </p:nvSpPr>
          <p:spPr bwMode="auto">
            <a:xfrm>
              <a:off x="1173" y="1762"/>
              <a:ext cx="388" cy="338"/>
            </a:xfrm>
            <a:prstGeom prst="rect">
              <a:avLst/>
            </a:prstGeom>
            <a:solidFill>
              <a:srgbClr val="E1E1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5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64" name="Rectangle 158"/>
            <p:cNvSpPr>
              <a:spLocks noChangeArrowheads="1"/>
            </p:cNvSpPr>
            <p:nvPr/>
          </p:nvSpPr>
          <p:spPr bwMode="auto">
            <a:xfrm>
              <a:off x="785" y="1762"/>
              <a:ext cx="388" cy="338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4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65" name="Rectangle 159"/>
            <p:cNvSpPr>
              <a:spLocks noChangeArrowheads="1"/>
            </p:cNvSpPr>
            <p:nvPr/>
          </p:nvSpPr>
          <p:spPr bwMode="auto">
            <a:xfrm>
              <a:off x="1948" y="1426"/>
              <a:ext cx="388" cy="336"/>
            </a:xfrm>
            <a:prstGeom prst="rect">
              <a:avLst/>
            </a:prstGeom>
            <a:solidFill>
              <a:srgbClr val="CCFFCC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6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66" name="Rectangle 160"/>
            <p:cNvSpPr>
              <a:spLocks noChangeArrowheads="1"/>
            </p:cNvSpPr>
            <p:nvPr/>
          </p:nvSpPr>
          <p:spPr bwMode="auto">
            <a:xfrm>
              <a:off x="1561" y="1426"/>
              <a:ext cx="387" cy="336"/>
            </a:xfrm>
            <a:prstGeom prst="rect">
              <a:avLst/>
            </a:prstGeom>
            <a:solidFill>
              <a:srgbClr val="E1E1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5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67" name="Rectangle 161"/>
            <p:cNvSpPr>
              <a:spLocks noChangeArrowheads="1"/>
            </p:cNvSpPr>
            <p:nvPr/>
          </p:nvSpPr>
          <p:spPr bwMode="auto">
            <a:xfrm>
              <a:off x="1173" y="1426"/>
              <a:ext cx="388" cy="336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4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68" name="Rectangle 162"/>
            <p:cNvSpPr>
              <a:spLocks noChangeArrowheads="1"/>
            </p:cNvSpPr>
            <p:nvPr/>
          </p:nvSpPr>
          <p:spPr bwMode="auto">
            <a:xfrm>
              <a:off x="785" y="1426"/>
              <a:ext cx="388" cy="336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3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69" name="Rectangle 163"/>
            <p:cNvSpPr>
              <a:spLocks noChangeArrowheads="1"/>
            </p:cNvSpPr>
            <p:nvPr/>
          </p:nvSpPr>
          <p:spPr bwMode="auto">
            <a:xfrm>
              <a:off x="1948" y="1088"/>
              <a:ext cx="388" cy="338"/>
            </a:xfrm>
            <a:prstGeom prst="rect">
              <a:avLst/>
            </a:prstGeom>
            <a:solidFill>
              <a:srgbClr val="E1E1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5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70" name="Rectangle 164"/>
            <p:cNvSpPr>
              <a:spLocks noChangeArrowheads="1"/>
            </p:cNvSpPr>
            <p:nvPr/>
          </p:nvSpPr>
          <p:spPr bwMode="auto">
            <a:xfrm>
              <a:off x="1561" y="1088"/>
              <a:ext cx="387" cy="338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4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71" name="Rectangle 165"/>
            <p:cNvSpPr>
              <a:spLocks noChangeArrowheads="1"/>
            </p:cNvSpPr>
            <p:nvPr/>
          </p:nvSpPr>
          <p:spPr bwMode="auto">
            <a:xfrm>
              <a:off x="1173" y="1088"/>
              <a:ext cx="388" cy="338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3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</p:grpSp>
      <p:grpSp>
        <p:nvGrpSpPr>
          <p:cNvPr id="272" name="Group 168"/>
          <p:cNvGrpSpPr>
            <a:grpSpLocks/>
          </p:cNvGrpSpPr>
          <p:nvPr/>
        </p:nvGrpSpPr>
        <p:grpSpPr bwMode="auto">
          <a:xfrm>
            <a:off x="1246188" y="2043112"/>
            <a:ext cx="2462212" cy="2143125"/>
            <a:chOff x="785" y="1088"/>
            <a:chExt cx="1551" cy="1350"/>
          </a:xfrm>
        </p:grpSpPr>
        <p:sp>
          <p:nvSpPr>
            <p:cNvPr id="273" name="Rectangle 169"/>
            <p:cNvSpPr>
              <a:spLocks noChangeArrowheads="1"/>
            </p:cNvSpPr>
            <p:nvPr/>
          </p:nvSpPr>
          <p:spPr bwMode="auto">
            <a:xfrm>
              <a:off x="1561" y="2100"/>
              <a:ext cx="387" cy="338"/>
            </a:xfrm>
            <a:prstGeom prst="rect">
              <a:avLst/>
            </a:prstGeom>
            <a:solidFill>
              <a:srgbClr val="D1F0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7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74" name="Rectangle 170"/>
            <p:cNvSpPr>
              <a:spLocks noChangeArrowheads="1"/>
            </p:cNvSpPr>
            <p:nvPr/>
          </p:nvSpPr>
          <p:spPr bwMode="auto">
            <a:xfrm>
              <a:off x="1948" y="1762"/>
              <a:ext cx="388" cy="338"/>
            </a:xfrm>
            <a:prstGeom prst="rect">
              <a:avLst/>
            </a:prstGeom>
            <a:solidFill>
              <a:srgbClr val="D1F0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7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75" name="Rectangle 171"/>
            <p:cNvSpPr>
              <a:spLocks noChangeArrowheads="1"/>
            </p:cNvSpPr>
            <p:nvPr/>
          </p:nvSpPr>
          <p:spPr bwMode="auto">
            <a:xfrm>
              <a:off x="785" y="1088"/>
              <a:ext cx="388" cy="338"/>
            </a:xfrm>
            <a:prstGeom prst="rect">
              <a:avLst/>
            </a:prstGeom>
            <a:solidFill>
              <a:srgbClr val="FFE1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2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76" name="Rectangle 172"/>
            <p:cNvSpPr>
              <a:spLocks noChangeArrowheads="1"/>
            </p:cNvSpPr>
            <p:nvPr/>
          </p:nvSpPr>
          <p:spPr bwMode="auto">
            <a:xfrm>
              <a:off x="1173" y="2100"/>
              <a:ext cx="388" cy="338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6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77" name="Rectangle 173"/>
            <p:cNvSpPr>
              <a:spLocks noChangeArrowheads="1"/>
            </p:cNvSpPr>
            <p:nvPr/>
          </p:nvSpPr>
          <p:spPr bwMode="auto">
            <a:xfrm>
              <a:off x="785" y="2100"/>
              <a:ext cx="388" cy="338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5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78" name="Rectangle 174"/>
            <p:cNvSpPr>
              <a:spLocks noChangeArrowheads="1"/>
            </p:cNvSpPr>
            <p:nvPr/>
          </p:nvSpPr>
          <p:spPr bwMode="auto">
            <a:xfrm>
              <a:off x="1561" y="1762"/>
              <a:ext cx="387" cy="338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6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79" name="Rectangle 175"/>
            <p:cNvSpPr>
              <a:spLocks noChangeArrowheads="1"/>
            </p:cNvSpPr>
            <p:nvPr/>
          </p:nvSpPr>
          <p:spPr bwMode="auto">
            <a:xfrm>
              <a:off x="1173" y="1762"/>
              <a:ext cx="388" cy="338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5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80" name="Rectangle 176"/>
            <p:cNvSpPr>
              <a:spLocks noChangeArrowheads="1"/>
            </p:cNvSpPr>
            <p:nvPr/>
          </p:nvSpPr>
          <p:spPr bwMode="auto">
            <a:xfrm>
              <a:off x="1948" y="1426"/>
              <a:ext cx="388" cy="336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6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81" name="Rectangle 177"/>
            <p:cNvSpPr>
              <a:spLocks noChangeArrowheads="1"/>
            </p:cNvSpPr>
            <p:nvPr/>
          </p:nvSpPr>
          <p:spPr bwMode="auto">
            <a:xfrm>
              <a:off x="1561" y="1426"/>
              <a:ext cx="387" cy="336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5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  <p:sp>
          <p:nvSpPr>
            <p:cNvPr id="282" name="Rectangle 178"/>
            <p:cNvSpPr>
              <a:spLocks noChangeArrowheads="1"/>
            </p:cNvSpPr>
            <p:nvPr/>
          </p:nvSpPr>
          <p:spPr bwMode="auto">
            <a:xfrm>
              <a:off x="1948" y="1088"/>
              <a:ext cx="388" cy="338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 anchorCtr="1"/>
            <a:lstStyle>
              <a:lvl1pPr>
                <a:defRPr sz="2400">
                  <a:solidFill>
                    <a:srgbClr val="010066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rgbClr val="010066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rgbClr val="010066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rgbClr val="010066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rgbClr val="0100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rebuchet MS" panose="020B0603020202020204" pitchFamily="34" charset="0"/>
                </a:rPr>
                <a:t>5</a:t>
              </a: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rebuchet MS" panose="020B06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531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0"/>
      <p:bldP spid="214" grpId="0"/>
      <p:bldP spid="229" grpId="0"/>
      <p:bldP spid="2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2.bp.blogspot.com/-dp85LqEPTB8/WQO6OWXt2FI/AAAAAAAAVGY/hNUiWFrZm5Yt8tMiPUErb63xSCj-vi34ACLcB/s1600/Pictur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"/>
            <a:ext cx="8839200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13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1550</TotalTime>
  <Words>836</Words>
  <Application>Microsoft Office PowerPoint</Application>
  <PresentationFormat>On-screen Show (4:3)</PresentationFormat>
  <Paragraphs>351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1_Default Design</vt:lpstr>
      <vt:lpstr>Sample Space Diagrams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168</cp:revision>
  <cp:lastPrinted>1601-01-01T00:00:00Z</cp:lastPrinted>
  <dcterms:created xsi:type="dcterms:W3CDTF">1601-01-01T00:00:00Z</dcterms:created>
  <dcterms:modified xsi:type="dcterms:W3CDTF">2018-05-30T20:35:42Z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