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88" r:id="rId2"/>
    <p:sldId id="289" r:id="rId3"/>
    <p:sldId id="292" r:id="rId4"/>
    <p:sldId id="291" r:id="rId5"/>
    <p:sldId id="293" r:id="rId6"/>
    <p:sldId id="295" r:id="rId7"/>
    <p:sldId id="296" r:id="rId8"/>
    <p:sldId id="294" r:id="rId9"/>
    <p:sldId id="298" r:id="rId10"/>
    <p:sldId id="299" r:id="rId11"/>
    <p:sldId id="300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99CCFF"/>
    <a:srgbClr val="FFCC99"/>
    <a:srgbClr val="CCFFFF"/>
    <a:srgbClr val="FFCC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139" autoAdjust="0"/>
  </p:normalViewPr>
  <p:slideViewPr>
    <p:cSldViewPr>
      <p:cViewPr>
        <p:scale>
          <a:sx n="70" d="100"/>
          <a:sy n="70" d="100"/>
        </p:scale>
        <p:origin x="-7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30/05/2018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Odds and Evens</a:t>
            </a:r>
            <a:endParaRPr lang="en-GB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/>
              <p:cNvSpPr txBox="1">
                <a:spLocks/>
              </p:cNvSpPr>
              <p:nvPr/>
            </p:nvSpPr>
            <p:spPr bwMode="auto">
              <a:xfrm>
                <a:off x="215348" y="1295400"/>
                <a:ext cx="8763000" cy="4525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:r>
                  <a:rPr lang="en-GB" sz="2400" dirty="0">
                    <a:latin typeface="Trebuchet MS" panose="020B0603020202020204" pitchFamily="34" charset="0"/>
                  </a:rPr>
                  <a:t>Here is a set of numbered balls used for a game</a:t>
                </a:r>
                <a:r>
                  <a:rPr lang="en-GB" sz="2400" dirty="0" smtClean="0">
                    <a:latin typeface="Trebuchet MS" panose="020B0603020202020204" pitchFamily="34" charset="0"/>
                  </a:rPr>
                  <a:t>:</a:t>
                </a:r>
              </a:p>
              <a:p>
                <a:pPr marL="0" indent="0">
                  <a:buFontTx/>
                  <a:buNone/>
                </a:pPr>
                <a:endParaRPr lang="en-GB" sz="2400" kern="0" dirty="0">
                  <a:latin typeface="Trebuchet MS" panose="020B0603020202020204" pitchFamily="34" charset="0"/>
                </a:endParaRPr>
              </a:p>
              <a:p>
                <a:pPr marL="0" indent="0">
                  <a:buFontTx/>
                  <a:buNone/>
                </a:pPr>
                <a:endParaRPr lang="en-GB" sz="2400" kern="0" dirty="0" smtClean="0">
                  <a:latin typeface="Trebuchet MS" panose="020B0603020202020204" pitchFamily="34" charset="0"/>
                </a:endParaRPr>
              </a:p>
              <a:p>
                <a:pPr marL="0" indent="0">
                  <a:buFontTx/>
                  <a:buNone/>
                </a:pPr>
                <a:endParaRPr lang="en-GB" sz="2400" kern="0" dirty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endParaRPr lang="en-GB" sz="2400" dirty="0" smtClean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endParaRPr lang="en-GB" sz="2400" dirty="0" smtClean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r>
                  <a:rPr lang="en-GB" sz="2400" dirty="0" smtClean="0">
                    <a:latin typeface="Trebuchet MS" panose="020B0603020202020204" pitchFamily="34" charset="0"/>
                  </a:rPr>
                  <a:t>To </a:t>
                </a:r>
                <a:r>
                  <a:rPr lang="en-GB" sz="2400" dirty="0">
                    <a:latin typeface="Trebuchet MS" panose="020B0603020202020204" pitchFamily="34" charset="0"/>
                  </a:rPr>
                  <a:t>play the game, the balls are mixed up and two balls are randomly picked out together. For example</a:t>
                </a:r>
                <a:r>
                  <a:rPr lang="en-GB" sz="2400" dirty="0" smtClean="0">
                    <a:latin typeface="Trebuchet MS" panose="020B0603020202020204" pitchFamily="34" charset="0"/>
                  </a:rPr>
                  <a:t>:</a:t>
                </a:r>
              </a:p>
              <a:p>
                <a:pPr marL="0" indent="0">
                  <a:buNone/>
                </a:pPr>
                <a:endParaRPr lang="en-GB" sz="2400" dirty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endParaRPr lang="en-GB" sz="2400" dirty="0" smtClean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r>
                  <a:rPr lang="en-GB" sz="2400" dirty="0" smtClean="0"/>
                  <a:t>The </a:t>
                </a:r>
                <a:r>
                  <a:rPr lang="en-GB" sz="2400" dirty="0"/>
                  <a:t>numbers on the balls are added together: 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4+5=9</m:t>
                    </m:r>
                  </m:oMath>
                </a14:m>
                <a:endParaRPr lang="en-GB" sz="2400" dirty="0" smtClean="0"/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r>
                  <a:rPr lang="en-GB" sz="2400" dirty="0"/>
                  <a:t/>
                </a:r>
                <a:br>
                  <a:rPr lang="en-GB" sz="2400" dirty="0"/>
                </a:br>
                <a:r>
                  <a:rPr lang="en-GB" sz="2400" dirty="0"/>
                  <a:t/>
                </a:r>
                <a:br>
                  <a:rPr lang="en-GB" sz="2400" dirty="0"/>
                </a:br>
                <a:endParaRPr lang="en-GB" sz="2400" kern="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5348" y="1295400"/>
                <a:ext cx="8763000" cy="4525963"/>
              </a:xfrm>
              <a:prstGeom prst="rect">
                <a:avLst/>
              </a:prstGeom>
              <a:blipFill rotWithShape="1">
                <a:blip r:embed="rId4"/>
                <a:stretch>
                  <a:fillRect l="-1043" t="-1078" b="-862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150" y="1905000"/>
            <a:ext cx="2415050" cy="16533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696" y="4895849"/>
            <a:ext cx="1447801" cy="590551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 bwMode="auto">
          <a:xfrm>
            <a:off x="6172200" y="1828800"/>
            <a:ext cx="2667000" cy="1940957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>
                <a:latin typeface="Trebuchet MS" panose="020B0603020202020204" pitchFamily="34" charset="0"/>
              </a:rPr>
              <a:t>If the total is </a:t>
            </a:r>
            <a:r>
              <a:rPr lang="en-GB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even</a:t>
            </a:r>
            <a:r>
              <a:rPr lang="en-GB" sz="2400" dirty="0">
                <a:latin typeface="Trebuchet MS" panose="020B0603020202020204" pitchFamily="34" charset="0"/>
              </a:rPr>
              <a:t>, you win</a:t>
            </a:r>
            <a:r>
              <a:rPr lang="en-GB" sz="2400" dirty="0" smtClean="0">
                <a:latin typeface="Trebuchet MS" panose="020B0603020202020204" pitchFamily="34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If </a:t>
            </a:r>
            <a:r>
              <a:rPr lang="en-GB" sz="2400" dirty="0">
                <a:latin typeface="Trebuchet MS" panose="020B0603020202020204" pitchFamily="34" charset="0"/>
              </a:rPr>
              <a:t>the total is </a:t>
            </a:r>
            <a:r>
              <a:rPr lang="en-GB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odd</a:t>
            </a:r>
            <a:r>
              <a:rPr lang="en-GB" sz="2400" dirty="0">
                <a:latin typeface="Trebuchet MS" panose="020B0603020202020204" pitchFamily="34" charset="0"/>
              </a:rPr>
              <a:t>, you lose</a:t>
            </a:r>
            <a:r>
              <a:rPr lang="en-GB" sz="2400" dirty="0" smtClean="0">
                <a:latin typeface="Trebuchet MS" panose="020B0603020202020204" pitchFamily="34" charset="0"/>
              </a:rPr>
              <a:t>.</a:t>
            </a:r>
            <a:endParaRPr kumimoji="0" lang="en-GB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777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Odds and Evens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15348" y="1295400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dirty="0">
                <a:latin typeface="Trebuchet MS" panose="020B0603020202020204" pitchFamily="34" charset="0"/>
              </a:rPr>
              <a:t>Here is a set of numbered balls used for a game</a:t>
            </a:r>
            <a:r>
              <a:rPr lang="en-GB" sz="2400" dirty="0" smtClean="0">
                <a:latin typeface="Trebuchet MS" panose="020B0603020202020204" pitchFamily="34" charset="0"/>
              </a:rPr>
              <a:t>:</a:t>
            </a: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Trebuchet MS" panose="020B0603020202020204" pitchFamily="34" charset="0"/>
              </a:rPr>
              <a:t/>
            </a:r>
            <a:br>
              <a:rPr lang="en-GB" sz="2400" dirty="0">
                <a:latin typeface="Trebuchet MS" panose="020B0603020202020204" pitchFamily="34" charset="0"/>
              </a:rPr>
            </a:br>
            <a:r>
              <a:rPr lang="en-GB" sz="2400" dirty="0">
                <a:latin typeface="Trebuchet MS" panose="020B0603020202020204" pitchFamily="34" charset="0"/>
              </a:rPr>
              <a:t>How can you decide whether the game is </a:t>
            </a:r>
            <a:r>
              <a:rPr lang="en-GB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fair</a:t>
            </a:r>
            <a:r>
              <a:rPr lang="en-GB" sz="2400" dirty="0">
                <a:latin typeface="Trebuchet MS" panose="020B0603020202020204" pitchFamily="34" charset="0"/>
              </a:rPr>
              <a:t>?</a:t>
            </a: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150" y="1905000"/>
            <a:ext cx="2415050" cy="1653381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 bwMode="auto">
          <a:xfrm>
            <a:off x="6172200" y="1828800"/>
            <a:ext cx="2667000" cy="1940957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>
                <a:latin typeface="Trebuchet MS" panose="020B0603020202020204" pitchFamily="34" charset="0"/>
              </a:rPr>
              <a:t>If the total is </a:t>
            </a:r>
            <a:r>
              <a:rPr lang="en-GB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even</a:t>
            </a:r>
            <a:r>
              <a:rPr lang="en-GB" sz="2400" dirty="0">
                <a:latin typeface="Trebuchet MS" panose="020B0603020202020204" pitchFamily="34" charset="0"/>
              </a:rPr>
              <a:t>, you win</a:t>
            </a:r>
            <a:r>
              <a:rPr lang="en-GB" sz="2400" dirty="0" smtClean="0">
                <a:latin typeface="Trebuchet MS" panose="020B0603020202020204" pitchFamily="34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If </a:t>
            </a:r>
            <a:r>
              <a:rPr lang="en-GB" sz="2400" dirty="0">
                <a:latin typeface="Trebuchet MS" panose="020B0603020202020204" pitchFamily="34" charset="0"/>
              </a:rPr>
              <a:t>the total is </a:t>
            </a:r>
            <a:r>
              <a:rPr lang="en-GB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odd</a:t>
            </a:r>
            <a:r>
              <a:rPr lang="en-GB" sz="2400" dirty="0">
                <a:latin typeface="Trebuchet MS" panose="020B0603020202020204" pitchFamily="34" charset="0"/>
              </a:rPr>
              <a:t>, you lose</a:t>
            </a:r>
            <a:r>
              <a:rPr lang="en-GB" sz="2400" dirty="0" smtClean="0">
                <a:latin typeface="Trebuchet MS" panose="020B0603020202020204" pitchFamily="34" charset="0"/>
              </a:rPr>
              <a:t>.</a:t>
            </a:r>
            <a:endParaRPr kumimoji="0" lang="en-GB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089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Odds and Evens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15348" y="1295400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dirty="0">
                <a:latin typeface="Trebuchet MS" panose="020B0603020202020204" pitchFamily="34" charset="0"/>
              </a:rPr>
              <a:t>Here is a set of numbered balls used for a game</a:t>
            </a:r>
            <a:r>
              <a:rPr lang="en-GB" sz="2400" dirty="0" smtClean="0">
                <a:latin typeface="Trebuchet MS" panose="020B0603020202020204" pitchFamily="34" charset="0"/>
              </a:rPr>
              <a:t>:</a:t>
            </a: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I will now take two discs at random ten times.</a:t>
            </a:r>
          </a:p>
          <a:p>
            <a:pPr marL="0" indent="0">
              <a:buFontTx/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Record the outcomes on your whiteboards.</a:t>
            </a: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150" y="1905000"/>
            <a:ext cx="2415050" cy="1653381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 bwMode="auto">
          <a:xfrm>
            <a:off x="6172200" y="1828800"/>
            <a:ext cx="2667000" cy="1940957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>
                <a:latin typeface="Trebuchet MS" panose="020B0603020202020204" pitchFamily="34" charset="0"/>
              </a:rPr>
              <a:t>If the total is </a:t>
            </a:r>
            <a:r>
              <a:rPr lang="en-GB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even</a:t>
            </a:r>
            <a:r>
              <a:rPr lang="en-GB" sz="2400" dirty="0">
                <a:latin typeface="Trebuchet MS" panose="020B0603020202020204" pitchFamily="34" charset="0"/>
              </a:rPr>
              <a:t>, you win</a:t>
            </a:r>
            <a:r>
              <a:rPr lang="en-GB" sz="2400" dirty="0" smtClean="0">
                <a:latin typeface="Trebuchet MS" panose="020B0603020202020204" pitchFamily="34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If </a:t>
            </a:r>
            <a:r>
              <a:rPr lang="en-GB" sz="2400" dirty="0">
                <a:latin typeface="Trebuchet MS" panose="020B0603020202020204" pitchFamily="34" charset="0"/>
              </a:rPr>
              <a:t>the total is </a:t>
            </a:r>
            <a:r>
              <a:rPr lang="en-GB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odd</a:t>
            </a:r>
            <a:r>
              <a:rPr lang="en-GB" sz="2400" dirty="0">
                <a:latin typeface="Trebuchet MS" panose="020B0603020202020204" pitchFamily="34" charset="0"/>
              </a:rPr>
              <a:t>, you lose</a:t>
            </a:r>
            <a:r>
              <a:rPr lang="en-GB" sz="2400" dirty="0" smtClean="0">
                <a:latin typeface="Trebuchet MS" panose="020B0603020202020204" pitchFamily="34" charset="0"/>
              </a:rPr>
              <a:t>.</a:t>
            </a:r>
            <a:endParaRPr kumimoji="0" lang="en-GB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093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Odds and Evens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15348" y="1295400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dirty="0">
                <a:latin typeface="Trebuchet MS" panose="020B0603020202020204" pitchFamily="34" charset="0"/>
              </a:rPr>
              <a:t>Here is a set of numbered balls used for a game</a:t>
            </a:r>
            <a:r>
              <a:rPr lang="en-GB" sz="2400" dirty="0" smtClean="0">
                <a:latin typeface="Trebuchet MS" panose="020B0603020202020204" pitchFamily="34" charset="0"/>
              </a:rPr>
              <a:t>:</a:t>
            </a: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Do you think the game is </a:t>
            </a:r>
            <a:r>
              <a:rPr lang="en-GB" sz="24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fair</a:t>
            </a:r>
            <a:r>
              <a:rPr lang="en-GB" sz="2400" kern="0" dirty="0" smtClean="0">
                <a:latin typeface="Trebuchet MS" panose="020B0603020202020204" pitchFamily="34" charset="0"/>
              </a:rPr>
              <a:t>?</a:t>
            </a: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r>
              <a:rPr lang="en-GB" sz="2400" dirty="0">
                <a:latin typeface="Trebuchet MS" panose="020B0603020202020204" pitchFamily="34" charset="0"/>
              </a:rPr>
              <a:t>Can you come up with a </a:t>
            </a:r>
            <a:r>
              <a:rPr lang="en-GB" sz="2400" dirty="0" smtClean="0">
                <a:latin typeface="Trebuchet MS" panose="020B0603020202020204" pitchFamily="34" charset="0"/>
              </a:rPr>
              <a:t>convincing argument as to why you think this?</a:t>
            </a:r>
          </a:p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Use your whiteboards for your ideas.</a:t>
            </a: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150" y="1905000"/>
            <a:ext cx="2415050" cy="1653381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 bwMode="auto">
          <a:xfrm>
            <a:off x="6172200" y="1828800"/>
            <a:ext cx="2667000" cy="1940957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>
                <a:latin typeface="Trebuchet MS" panose="020B0603020202020204" pitchFamily="34" charset="0"/>
              </a:rPr>
              <a:t>If the total is </a:t>
            </a:r>
            <a:r>
              <a:rPr lang="en-GB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even</a:t>
            </a:r>
            <a:r>
              <a:rPr lang="en-GB" sz="2400" dirty="0">
                <a:latin typeface="Trebuchet MS" panose="020B0603020202020204" pitchFamily="34" charset="0"/>
              </a:rPr>
              <a:t>, you win</a:t>
            </a:r>
            <a:r>
              <a:rPr lang="en-GB" sz="2400" dirty="0" smtClean="0">
                <a:latin typeface="Trebuchet MS" panose="020B0603020202020204" pitchFamily="34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If </a:t>
            </a:r>
            <a:r>
              <a:rPr lang="en-GB" sz="2400" dirty="0">
                <a:latin typeface="Trebuchet MS" panose="020B0603020202020204" pitchFamily="34" charset="0"/>
              </a:rPr>
              <a:t>the total is </a:t>
            </a:r>
            <a:r>
              <a:rPr lang="en-GB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odd</a:t>
            </a:r>
            <a:r>
              <a:rPr lang="en-GB" sz="2400" dirty="0">
                <a:latin typeface="Trebuchet MS" panose="020B0603020202020204" pitchFamily="34" charset="0"/>
              </a:rPr>
              <a:t>, you lose</a:t>
            </a:r>
            <a:r>
              <a:rPr lang="en-GB" sz="2400" dirty="0" smtClean="0">
                <a:latin typeface="Trebuchet MS" panose="020B0603020202020204" pitchFamily="34" charset="0"/>
              </a:rPr>
              <a:t>.</a:t>
            </a:r>
            <a:endParaRPr kumimoji="0" lang="en-GB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135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43000"/>
            <a:ext cx="7426647" cy="455996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43345" y="30480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latin typeface="Trebuchet MS" panose="020B0603020202020204" pitchFamily="34" charset="0"/>
              </a:rPr>
              <a:t>Odds and Evens</a:t>
            </a:r>
            <a:endParaRPr lang="en-GB" kern="0" dirty="0">
              <a:latin typeface="Trebuchet MS" panose="020B0603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2590800" y="4191000"/>
            <a:ext cx="5029200" cy="1940957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Compare these representations to the ones from our class.</a:t>
            </a:r>
          </a:p>
          <a:p>
            <a:pPr>
              <a:spcBef>
                <a:spcPct val="50000"/>
              </a:spcBef>
            </a:pPr>
            <a:r>
              <a:rPr kumimoji="0" lang="en-GB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Which</a:t>
            </a:r>
            <a:r>
              <a:rPr kumimoji="0" lang="en-GB" sz="2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do you think is the most efficient?</a:t>
            </a:r>
            <a:endParaRPr kumimoji="0" lang="en-GB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0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43000"/>
            <a:ext cx="7426647" cy="455996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43345" y="30480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latin typeface="Trebuchet MS" panose="020B0603020202020204" pitchFamily="34" charset="0"/>
              </a:rPr>
              <a:t>Odds and Evens</a:t>
            </a:r>
            <a:endParaRPr lang="en-GB" kern="0" dirty="0">
              <a:latin typeface="Trebuchet MS" panose="020B0603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2590800" y="4191000"/>
            <a:ext cx="5105400" cy="2145268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Using these diagrams, find what </a:t>
            </a:r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proportion</a:t>
            </a:r>
            <a:r>
              <a:rPr lang="en-GB" sz="2400" dirty="0" smtClean="0">
                <a:latin typeface="Trebuchet MS" panose="020B0603020202020204" pitchFamily="34" charset="0"/>
              </a:rPr>
              <a:t> of choices:</a:t>
            </a:r>
          </a:p>
          <a:p>
            <a:pPr>
              <a:spcBef>
                <a:spcPct val="50000"/>
              </a:spcBef>
            </a:pPr>
            <a:r>
              <a:rPr lang="en-GB" sz="2400" dirty="0">
                <a:latin typeface="Trebuchet MS" panose="020B0603020202020204" pitchFamily="34" charset="0"/>
              </a:rPr>
              <a:t>r</a:t>
            </a:r>
            <a:r>
              <a:rPr kumimoji="0" lang="en-GB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esult in an even?</a:t>
            </a:r>
          </a:p>
          <a:p>
            <a:pPr>
              <a:spcBef>
                <a:spcPct val="50000"/>
              </a:spcBef>
            </a:pPr>
            <a:r>
              <a:rPr lang="en-GB" sz="2400" dirty="0">
                <a:latin typeface="Trebuchet MS" panose="020B0603020202020204" pitchFamily="34" charset="0"/>
              </a:rPr>
              <a:t>r</a:t>
            </a:r>
            <a:r>
              <a:rPr lang="en-GB" sz="2400" dirty="0" smtClean="0">
                <a:latin typeface="Trebuchet MS" panose="020B0603020202020204" pitchFamily="34" charset="0"/>
              </a:rPr>
              <a:t>esult in an odd?</a:t>
            </a:r>
            <a:endParaRPr kumimoji="0" lang="en-GB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26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43000"/>
            <a:ext cx="7426647" cy="455996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43345" y="30480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latin typeface="Trebuchet MS" panose="020B0603020202020204" pitchFamily="34" charset="0"/>
              </a:rPr>
              <a:t>Odds and Evens</a:t>
            </a:r>
            <a:endParaRPr lang="en-GB" kern="0" dirty="0">
              <a:latin typeface="Trebuchet MS" panose="020B0603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3048000" y="4221707"/>
            <a:ext cx="4419600" cy="1328023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Another way of saying this is “What is the </a:t>
            </a:r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probability</a:t>
            </a:r>
            <a:r>
              <a:rPr lang="en-GB" sz="2400" dirty="0" smtClean="0">
                <a:latin typeface="Trebuchet MS" panose="020B0603020202020204" pitchFamily="34" charset="0"/>
              </a:rPr>
              <a:t> of getting an even or an odd.”</a:t>
            </a:r>
            <a:endParaRPr kumimoji="0" lang="en-GB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81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Odds and Evens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52400" y="1143000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dirty="0">
                <a:latin typeface="Trebuchet MS" panose="020B0603020202020204" pitchFamily="34" charset="0"/>
              </a:rPr>
              <a:t>Here is a set of numbered balls used for a game</a:t>
            </a:r>
            <a:r>
              <a:rPr lang="en-GB" sz="2400" dirty="0" smtClean="0">
                <a:latin typeface="Trebuchet MS" panose="020B0603020202020204" pitchFamily="34" charset="0"/>
              </a:rPr>
              <a:t>:</a:t>
            </a: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Trebuchet MS" panose="020B0603020202020204" pitchFamily="34" charset="0"/>
              </a:rPr>
              <a:t/>
            </a:r>
            <a:br>
              <a:rPr lang="en-GB" sz="2400" dirty="0">
                <a:latin typeface="Trebuchet MS" panose="020B0603020202020204" pitchFamily="34" charset="0"/>
              </a:rPr>
            </a:br>
            <a:r>
              <a:rPr lang="en-GB" sz="2400" dirty="0" smtClean="0">
                <a:latin typeface="Trebuchet MS" panose="020B0603020202020204" pitchFamily="34" charset="0"/>
              </a:rPr>
              <a:t>Which set would you play with to maximise your chances of winning?</a:t>
            </a:r>
          </a:p>
          <a:p>
            <a:pPr marL="0" indent="0"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You should use a diagram to show all possible outcomes. </a:t>
            </a: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981200"/>
            <a:ext cx="6553200" cy="16493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2603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Odds and Evens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52400" y="1143000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What if I had these numbered balls?</a:t>
            </a: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Work in your pairs to find the probability of winning </a:t>
            </a:r>
          </a:p>
          <a:p>
            <a:pPr marL="0" indent="0">
              <a:buFontTx/>
              <a:buNone/>
            </a:pPr>
            <a:r>
              <a:rPr lang="en-GB" sz="2400" dirty="0">
                <a:latin typeface="Trebuchet MS" panose="020B0603020202020204" pitchFamily="34" charset="0"/>
              </a:rPr>
              <a:t>w</a:t>
            </a:r>
            <a:r>
              <a:rPr lang="en-GB" sz="2400" dirty="0" smtClean="0">
                <a:latin typeface="Trebuchet MS" panose="020B0603020202020204" pitchFamily="34" charset="0"/>
              </a:rPr>
              <a:t>ith this set.</a:t>
            </a: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2057400" y="2133600"/>
            <a:ext cx="685800" cy="6858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2209800" y="2286000"/>
            <a:ext cx="685800" cy="6858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3771900" y="1828800"/>
            <a:ext cx="1295400" cy="1295400"/>
          </a:xfrm>
          <a:prstGeom prst="ellipse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895600" y="2958721"/>
            <a:ext cx="1295400" cy="1295400"/>
          </a:xfrm>
          <a:prstGeom prst="ellipse">
            <a:avLst/>
          </a:prstGeom>
          <a:solidFill>
            <a:srgbClr val="FFCCCC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81200" y="4177921"/>
            <a:ext cx="1295400" cy="1295400"/>
          </a:xfrm>
          <a:prstGeom prst="ellipse">
            <a:avLst/>
          </a:prstGeom>
          <a:solidFill>
            <a:srgbClr val="FFCC99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724400" y="2958721"/>
            <a:ext cx="1295400" cy="1295400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3810000" y="4177921"/>
            <a:ext cx="1295400" cy="1295400"/>
          </a:xfrm>
          <a:prstGeom prst="ellipse">
            <a:avLst/>
          </a:prstGeom>
          <a:solidFill>
            <a:srgbClr val="99CCFF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5638800" y="4177921"/>
            <a:ext cx="1295400" cy="1295400"/>
          </a:xfrm>
          <a:prstGeom prst="ellipse">
            <a:avLst/>
          </a:prstGeom>
          <a:solidFill>
            <a:srgbClr val="CC99FF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62400" y="221489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134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38600" y="4564011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478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76800" y="3344811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1258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09800" y="4560571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622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77654" y="3395661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455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43600" y="4560571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777</a:t>
            </a:r>
            <a:endParaRPr lang="en-GB" sz="28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802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Odds and Evens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52400" y="1143000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You should recognise the probability of winning – it is the same as for Set C.</a:t>
            </a: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Why is this?</a:t>
            </a: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6" r="36220"/>
          <a:stretch/>
        </p:blipFill>
        <p:spPr>
          <a:xfrm>
            <a:off x="1550158" y="2971800"/>
            <a:ext cx="2746464" cy="225791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033215"/>
            <a:ext cx="3297093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4273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Odds and Evens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52400" y="1143000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You should recognise the probability of winning – it is the same as for Set C.</a:t>
            </a:r>
          </a:p>
          <a:p>
            <a:pPr marL="0" indent="0">
              <a:buFontTx/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Why is this?</a:t>
            </a: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The actual numbers don’t matter – just whether they </a:t>
            </a:r>
          </a:p>
          <a:p>
            <a:pPr marL="0" indent="0">
              <a:buFontTx/>
              <a:buNone/>
            </a:pPr>
            <a:r>
              <a:rPr lang="en-GB" sz="2400" dirty="0">
                <a:latin typeface="Trebuchet MS" panose="020B0603020202020204" pitchFamily="34" charset="0"/>
              </a:rPr>
              <a:t>a</a:t>
            </a:r>
            <a:r>
              <a:rPr lang="en-GB" sz="2400" dirty="0" smtClean="0">
                <a:latin typeface="Trebuchet MS" panose="020B0603020202020204" pitchFamily="34" charset="0"/>
              </a:rPr>
              <a:t>re even or odd.</a:t>
            </a: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286000"/>
            <a:ext cx="6400800" cy="31363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3606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1508</TotalTime>
  <Words>394</Words>
  <Application>Microsoft Office PowerPoint</Application>
  <PresentationFormat>On-screen Show (4:3)</PresentationFormat>
  <Paragraphs>164</Paragraphs>
  <Slides>11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1_Default Design</vt:lpstr>
      <vt:lpstr>Odds and Evens</vt:lpstr>
      <vt:lpstr>Odds and Evens</vt:lpstr>
      <vt:lpstr>Odds and Evens</vt:lpstr>
      <vt:lpstr>Odds and Evens</vt:lpstr>
      <vt:lpstr>PowerPoint Presentation</vt:lpstr>
      <vt:lpstr>PowerPoint Presentation</vt:lpstr>
      <vt:lpstr>PowerPoint Presentation</vt:lpstr>
      <vt:lpstr>Odds and Evens</vt:lpstr>
      <vt:lpstr>Odds and Evens</vt:lpstr>
      <vt:lpstr>Odds and Evens</vt:lpstr>
      <vt:lpstr>Odds and Evens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160</cp:revision>
  <cp:lastPrinted>1601-01-01T00:00:00Z</cp:lastPrinted>
  <dcterms:created xsi:type="dcterms:W3CDTF">1601-01-01T00:00:00Z</dcterms:created>
  <dcterms:modified xsi:type="dcterms:W3CDTF">2018-05-30T10:05:24Z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